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3" r:id="rId1"/>
  </p:sldMasterIdLst>
  <p:notesMasterIdLst>
    <p:notesMasterId r:id="rId44"/>
  </p:notesMasterIdLst>
  <p:sldIdLst>
    <p:sldId id="256" r:id="rId2"/>
    <p:sldId id="263" r:id="rId3"/>
    <p:sldId id="270" r:id="rId4"/>
    <p:sldId id="269" r:id="rId5"/>
    <p:sldId id="275" r:id="rId6"/>
    <p:sldId id="310" r:id="rId7"/>
    <p:sldId id="266" r:id="rId8"/>
    <p:sldId id="267" r:id="rId9"/>
    <p:sldId id="281" r:id="rId10"/>
    <p:sldId id="265" r:id="rId11"/>
    <p:sldId id="264" r:id="rId12"/>
    <p:sldId id="271" r:id="rId13"/>
    <p:sldId id="312" r:id="rId14"/>
    <p:sldId id="311" r:id="rId15"/>
    <p:sldId id="319" r:id="rId16"/>
    <p:sldId id="320" r:id="rId17"/>
    <p:sldId id="313" r:id="rId18"/>
    <p:sldId id="278" r:id="rId19"/>
    <p:sldId id="274" r:id="rId20"/>
    <p:sldId id="315" r:id="rId21"/>
    <p:sldId id="316" r:id="rId22"/>
    <p:sldId id="299" r:id="rId23"/>
    <p:sldId id="300" r:id="rId24"/>
    <p:sldId id="314" r:id="rId25"/>
    <p:sldId id="273" r:id="rId26"/>
    <p:sldId id="296" r:id="rId27"/>
    <p:sldId id="317" r:id="rId28"/>
    <p:sldId id="297" r:id="rId29"/>
    <p:sldId id="298" r:id="rId30"/>
    <p:sldId id="301" r:id="rId31"/>
    <p:sldId id="302" r:id="rId32"/>
    <p:sldId id="303" r:id="rId33"/>
    <p:sldId id="321" r:id="rId34"/>
    <p:sldId id="322" r:id="rId35"/>
    <p:sldId id="318" r:id="rId36"/>
    <p:sldId id="323" r:id="rId37"/>
    <p:sldId id="324" r:id="rId38"/>
    <p:sldId id="325" r:id="rId39"/>
    <p:sldId id="309" r:id="rId40"/>
    <p:sldId id="268" r:id="rId41"/>
    <p:sldId id="280" r:id="rId42"/>
    <p:sldId id="326"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2"/>
      </p:cViewPr>
      <p:guideLst>
        <p:guide orient="horz" pos="2160"/>
        <p:guide pos="2880"/>
      </p:guideLst>
    </p:cSldViewPr>
  </p:slideViewPr>
  <p:notesTextViewPr>
    <p:cViewPr>
      <p:scale>
        <a:sx n="1" d="1"/>
        <a:sy n="1" d="1"/>
      </p:scale>
      <p:origin x="0" y="0"/>
    </p:cViewPr>
  </p:notesTextViewPr>
  <p:sorterViewPr>
    <p:cViewPr>
      <p:scale>
        <a:sx n="100" d="100"/>
        <a:sy n="100" d="100"/>
      </p:scale>
      <p:origin x="0" y="-251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C8614-9E05-432B-A14E-9FA27BB87EF7}" type="datetimeFigureOut">
              <a:rPr lang="zh-CN" altLang="en-US" smtClean="0"/>
              <a:t>2016/12/1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D7CEDF-8891-45D2-AD49-39FBBEC041ED}" type="slidenum">
              <a:rPr lang="zh-CN" altLang="en-US" smtClean="0"/>
              <a:t>‹#›</a:t>
            </a:fld>
            <a:endParaRPr lang="zh-CN" altLang="en-US"/>
          </a:p>
        </p:txBody>
      </p:sp>
    </p:spTree>
    <p:extLst>
      <p:ext uri="{BB962C8B-B14F-4D97-AF65-F5344CB8AC3E}">
        <p14:creationId xmlns:p14="http://schemas.microsoft.com/office/powerpoint/2010/main" val="4279475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D7CEDF-8891-45D2-AD49-39FBBEC041ED}" type="slidenum">
              <a:rPr lang="zh-CN" altLang="en-US" smtClean="0"/>
              <a:t>1</a:t>
            </a:fld>
            <a:endParaRPr lang="zh-CN" altLang="en-US"/>
          </a:p>
        </p:txBody>
      </p:sp>
    </p:spTree>
    <p:extLst>
      <p:ext uri="{BB962C8B-B14F-4D97-AF65-F5344CB8AC3E}">
        <p14:creationId xmlns:p14="http://schemas.microsoft.com/office/powerpoint/2010/main" val="173577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7" name="矩形 6"/>
          <p:cNvSpPr/>
          <p:nvPr/>
        </p:nvSpPr>
        <p:spPr bwMode="auto">
          <a:xfrm>
            <a:off x="0" y="0"/>
            <a:ext cx="9144000" cy="6858000"/>
          </a:xfrm>
          <a:prstGeom prst="rect">
            <a:avLst/>
          </a:prstGeom>
          <a:solidFill>
            <a:srgbClr val="005F8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p>
        </p:txBody>
      </p:sp>
      <p:sp>
        <p:nvSpPr>
          <p:cNvPr id="2" name="Title 1"/>
          <p:cNvSpPr>
            <a:spLocks noGrp="1"/>
          </p:cNvSpPr>
          <p:nvPr>
            <p:ph type="ctrTitle"/>
          </p:nvPr>
        </p:nvSpPr>
        <p:spPr>
          <a:xfrm>
            <a:off x="781334" y="1798156"/>
            <a:ext cx="7772400" cy="1711806"/>
          </a:xfrm>
        </p:spPr>
        <p:txBody>
          <a:bodyPr anchor="b">
            <a:normAutofit/>
          </a:bodyPr>
          <a:lstStyle>
            <a:lvl1pPr algn="ctr">
              <a:defRPr sz="4800">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238534" y="3934031"/>
            <a:ext cx="6858000" cy="788094"/>
          </a:xfrm>
        </p:spPr>
        <p:txBody>
          <a:bodyPr>
            <a:normAutofit/>
          </a:bodyPr>
          <a:lstStyle>
            <a:lvl1pPr marL="0" indent="0" algn="ctr">
              <a:buNone/>
              <a:defRPr sz="3200">
                <a:solidFill>
                  <a:schemeClr val="bg1"/>
                </a:solidFill>
                <a:latin typeface="微软雅黑" panose="020B0503020204020204" pitchFamily="34" charset="-122"/>
                <a:ea typeface="微软雅黑" panose="020B0503020204020204" pitchFamily="3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cxnSp>
        <p:nvCxnSpPr>
          <p:cNvPr id="8" name="直接连接符 7"/>
          <p:cNvCxnSpPr/>
          <p:nvPr/>
        </p:nvCxnSpPr>
        <p:spPr>
          <a:xfrm>
            <a:off x="0" y="3721996"/>
            <a:ext cx="9144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3"/>
          <p:cNvSpPr>
            <a:spLocks noGrp="1"/>
          </p:cNvSpPr>
          <p:nvPr>
            <p:ph type="body" sz="half" idx="2" hasCustomPrompt="1"/>
          </p:nvPr>
        </p:nvSpPr>
        <p:spPr>
          <a:xfrm>
            <a:off x="5604556" y="5564542"/>
            <a:ext cx="2949178" cy="362487"/>
          </a:xfr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单击编辑演讲者信息</a:t>
            </a:r>
            <a:endParaRPr lang="en-US" altLang="zh-CN" dirty="0" smtClean="0"/>
          </a:p>
        </p:txBody>
      </p:sp>
      <p:sp>
        <p:nvSpPr>
          <p:cNvPr id="14" name="Text Placeholder 3"/>
          <p:cNvSpPr>
            <a:spLocks noGrp="1"/>
          </p:cNvSpPr>
          <p:nvPr>
            <p:ph type="body" sz="half" idx="10" hasCustomPrompt="1"/>
          </p:nvPr>
        </p:nvSpPr>
        <p:spPr>
          <a:xfrm>
            <a:off x="5604556" y="5957821"/>
            <a:ext cx="2949178" cy="362485"/>
          </a:xfrm>
        </p:spPr>
        <p:txBody>
          <a:bodyPr>
            <a:normAutofit/>
          </a:bodyPr>
          <a:lstStyle>
            <a:lvl1pPr marL="0" indent="0" algn="ctr">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smtClean="0"/>
              <a:t>日期</a:t>
            </a:r>
            <a:endParaRPr lang="en-US" altLang="zh-CN" dirty="0" smtClean="0"/>
          </a:p>
        </p:txBody>
      </p:sp>
    </p:spTree>
    <p:extLst>
      <p:ext uri="{BB962C8B-B14F-4D97-AF65-F5344CB8AC3E}">
        <p14:creationId xmlns:p14="http://schemas.microsoft.com/office/powerpoint/2010/main" val="31627926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6"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t="14300" b="83600"/>
          <a:stretch/>
        </p:blipFill>
        <p:spPr bwMode="auto">
          <a:xfrm>
            <a:off x="0" y="980728"/>
            <a:ext cx="9144000"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l="88800"/>
          <a:stretch/>
        </p:blipFill>
        <p:spPr bwMode="auto">
          <a:xfrm>
            <a:off x="0" y="0"/>
            <a:ext cx="10241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p>
            <a:fld id="{8EE55AED-BBD2-4E68-BFE4-0823411147B6}" type="datetime1">
              <a:rPr lang="zh-CN" altLang="en-US" smtClean="0"/>
              <a:t>2016/12/1</a:t>
            </a:fld>
            <a:endParaRPr lang="zh-CN" altLang="en-US"/>
          </a:p>
        </p:txBody>
      </p:sp>
      <p:sp>
        <p:nvSpPr>
          <p:cNvPr id="4" name="页脚占位符 3"/>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5" name="灯片编号占位符 4"/>
          <p:cNvSpPr>
            <a:spLocks noGrp="1"/>
          </p:cNvSpPr>
          <p:nvPr>
            <p:ph type="sldNum" sz="quarter" idx="12"/>
          </p:nvPr>
        </p:nvSpPr>
        <p:spPr/>
        <p:txBody>
          <a:bodyPr/>
          <a:lstStyle/>
          <a:p>
            <a:fld id="{392FFB28-F242-424A-A7AA-AFEE72A64C42}" type="slidenum">
              <a:rPr lang="zh-CN" altLang="en-US" smtClean="0"/>
              <a:t>‹#›</a:t>
            </a:fld>
            <a:endParaRPr lang="zh-CN" altLang="en-US"/>
          </a:p>
        </p:txBody>
      </p:sp>
    </p:spTree>
    <p:extLst>
      <p:ext uri="{BB962C8B-B14F-4D97-AF65-F5344CB8AC3E}">
        <p14:creationId xmlns:p14="http://schemas.microsoft.com/office/powerpoint/2010/main" val="19555197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pic>
        <p:nvPicPr>
          <p:cNvPr id="5"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t="14300" b="83600"/>
          <a:stretch/>
        </p:blipFill>
        <p:spPr bwMode="auto">
          <a:xfrm>
            <a:off x="0" y="980728"/>
            <a:ext cx="9144000"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l="88800"/>
          <a:stretch/>
        </p:blipFill>
        <p:spPr bwMode="auto">
          <a:xfrm>
            <a:off x="0" y="0"/>
            <a:ext cx="10241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0" y="0"/>
            <a:ext cx="9144000" cy="7064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60338" y="823913"/>
            <a:ext cx="4332287" cy="5356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5025" y="823913"/>
            <a:ext cx="4333875" cy="5356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641478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0" y="0"/>
            <a:ext cx="9144000" cy="706438"/>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160338" y="823913"/>
            <a:ext cx="4332287" cy="26019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5025" y="823913"/>
            <a:ext cx="4333875" cy="26019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160338" y="3578225"/>
            <a:ext cx="4332287" cy="26019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5025" y="3578225"/>
            <a:ext cx="4333875" cy="26019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7"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t="14300" b="83600"/>
          <a:stretch/>
        </p:blipFill>
        <p:spPr bwMode="auto">
          <a:xfrm>
            <a:off x="0" y="980728"/>
            <a:ext cx="9144000"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l="88800"/>
          <a:stretch/>
        </p:blipFill>
        <p:spPr bwMode="auto">
          <a:xfrm>
            <a:off x="0" y="0"/>
            <a:ext cx="10241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0731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70643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160338" y="823913"/>
            <a:ext cx="4332287" cy="53562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5025" y="823913"/>
            <a:ext cx="4333875" cy="26019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5025" y="3578225"/>
            <a:ext cx="4333875" cy="260191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pic>
        <p:nvPicPr>
          <p:cNvPr id="6"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t="14300" b="83600"/>
          <a:stretch/>
        </p:blipFill>
        <p:spPr bwMode="auto">
          <a:xfrm>
            <a:off x="0" y="980728"/>
            <a:ext cx="9144000" cy="14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rrowheads="1"/>
          </p:cNvPicPr>
          <p:nvPr userDrawn="1"/>
        </p:nvPicPr>
        <p:blipFill rotWithShape="1">
          <a:blip r:embed="rId2">
            <a:extLst>
              <a:ext uri="{28A0092B-C50C-407E-A947-70E740481C1C}">
                <a14:useLocalDpi xmlns:a14="http://schemas.microsoft.com/office/drawing/2010/main" val="0"/>
              </a:ext>
            </a:extLst>
          </a:blip>
          <a:srcRect l="88800"/>
          <a:stretch/>
        </p:blipFill>
        <p:spPr bwMode="auto">
          <a:xfrm>
            <a:off x="0" y="0"/>
            <a:ext cx="102412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2624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286095"/>
            <a:ext cx="9144793" cy="6712278"/>
          </a:xfrm>
          <a:prstGeom prst="rect">
            <a:avLst/>
          </a:prstGeom>
        </p:spPr>
      </p:pic>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灯片编号占位符 7"/>
          <p:cNvSpPr>
            <a:spLocks noGrp="1"/>
          </p:cNvSpPr>
          <p:nvPr>
            <p:ph type="sldNum" sz="quarter" idx="11"/>
          </p:nvPr>
        </p:nvSpPr>
        <p:spPr>
          <a:xfrm>
            <a:off x="0" y="6492875"/>
            <a:ext cx="2057400" cy="365125"/>
          </a:xfrm>
        </p:spPr>
        <p:txBody>
          <a:bodyPr/>
          <a:lstStyle/>
          <a:p>
            <a:fld id="{392FFB28-F242-424A-A7AA-AFEE72A64C42}" type="slidenum">
              <a:rPr lang="zh-CN" altLang="en-US" smtClean="0"/>
              <a:t>‹#›</a:t>
            </a:fld>
            <a:endParaRPr lang="zh-CN" altLang="en-US"/>
          </a:p>
        </p:txBody>
      </p:sp>
      <p:sp>
        <p:nvSpPr>
          <p:cNvPr id="9" name="标题 13"/>
          <p:cNvSpPr>
            <a:spLocks noGrp="1"/>
          </p:cNvSpPr>
          <p:nvPr>
            <p:ph type="title"/>
          </p:nvPr>
        </p:nvSpPr>
        <p:spPr>
          <a:xfrm>
            <a:off x="1199669" y="365126"/>
            <a:ext cx="7886700" cy="781094"/>
          </a:xfrm>
        </p:spPr>
        <p:txBody>
          <a:bodyPr>
            <a:normAutofit/>
          </a:bodyPr>
          <a:lstStyle>
            <a:lvl1pPr algn="l">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14372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pic>
        <p:nvPicPr>
          <p:cNvPr id="6" name="图片 5"/>
          <p:cNvPicPr>
            <a:picLocks noChangeAspect="1"/>
          </p:cNvPicPr>
          <p:nvPr/>
        </p:nvPicPr>
        <p:blipFill>
          <a:blip r:embed="rId2"/>
          <a:stretch>
            <a:fillRect/>
          </a:stretch>
        </p:blipFill>
        <p:spPr>
          <a:xfrm>
            <a:off x="0" y="330438"/>
            <a:ext cx="9144793" cy="6712278"/>
          </a:xfrm>
          <a:prstGeom prst="rect">
            <a:avLst/>
          </a:prstGeom>
        </p:spPr>
      </p:pic>
      <p:sp>
        <p:nvSpPr>
          <p:cNvPr id="3" name="Text Placeholder 2"/>
          <p:cNvSpPr>
            <a:spLocks noGrp="1"/>
          </p:cNvSpPr>
          <p:nvPr>
            <p:ph type="body" idx="1"/>
          </p:nvPr>
        </p:nvSpPr>
        <p:spPr>
          <a:xfrm>
            <a:off x="932981" y="160069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8" name="灯片编号占位符 7"/>
          <p:cNvSpPr>
            <a:spLocks noGrp="1"/>
          </p:cNvSpPr>
          <p:nvPr>
            <p:ph type="sldNum" sz="quarter" idx="11"/>
          </p:nvPr>
        </p:nvSpPr>
        <p:spPr>
          <a:xfrm>
            <a:off x="0" y="6555738"/>
            <a:ext cx="2057400" cy="365125"/>
          </a:xfrm>
        </p:spPr>
        <p:txBody>
          <a:bodyPr/>
          <a:lstStyle/>
          <a:p>
            <a:fld id="{392FFB28-F242-424A-A7AA-AFEE72A64C42}" type="slidenum">
              <a:rPr lang="zh-CN" altLang="en-US" smtClean="0"/>
              <a:t>‹#›</a:t>
            </a:fld>
            <a:endParaRPr lang="zh-CN" altLang="en-US"/>
          </a:p>
        </p:txBody>
      </p:sp>
      <p:sp>
        <p:nvSpPr>
          <p:cNvPr id="9" name="标题 13"/>
          <p:cNvSpPr>
            <a:spLocks noGrp="1"/>
          </p:cNvSpPr>
          <p:nvPr>
            <p:ph type="title"/>
          </p:nvPr>
        </p:nvSpPr>
        <p:spPr>
          <a:xfrm>
            <a:off x="1199669" y="365126"/>
            <a:ext cx="7886700" cy="781094"/>
          </a:xfrm>
        </p:spPr>
        <p:txBody>
          <a:bodyPr>
            <a:normAutofit/>
          </a:bodyPr>
          <a:lstStyle>
            <a:lvl1pPr algn="l">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1639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两栏内容">
    <p:spTree>
      <p:nvGrpSpPr>
        <p:cNvPr id="1" name=""/>
        <p:cNvGrpSpPr/>
        <p:nvPr/>
      </p:nvGrpSpPr>
      <p:grpSpPr>
        <a:xfrm>
          <a:off x="0" y="0"/>
          <a:ext cx="0" cy="0"/>
          <a:chOff x="0" y="0"/>
          <a:chExt cx="0" cy="0"/>
        </a:xfrm>
      </p:grpSpPr>
      <p:pic>
        <p:nvPicPr>
          <p:cNvPr id="8" name="图片 7"/>
          <p:cNvPicPr>
            <a:picLocks noChangeAspect="1"/>
          </p:cNvPicPr>
          <p:nvPr/>
        </p:nvPicPr>
        <p:blipFill>
          <a:blip r:embed="rId2"/>
          <a:stretch>
            <a:fillRect/>
          </a:stretch>
        </p:blipFill>
        <p:spPr>
          <a:xfrm>
            <a:off x="0" y="365126"/>
            <a:ext cx="9144793" cy="6712278"/>
          </a:xfrm>
          <a:prstGeom prst="rect">
            <a:avLst/>
          </a:prstGeom>
        </p:spPr>
      </p:pic>
      <p:sp>
        <p:nvSpPr>
          <p:cNvPr id="3" name="Content Placeholder 2"/>
          <p:cNvSpPr>
            <a:spLocks noGrp="1"/>
          </p:cNvSpPr>
          <p:nvPr>
            <p:ph sz="half" idx="1"/>
          </p:nvPr>
        </p:nvSpPr>
        <p:spPr>
          <a:xfrm>
            <a:off x="6286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11" name="灯片编号占位符 10"/>
          <p:cNvSpPr>
            <a:spLocks noGrp="1"/>
          </p:cNvSpPr>
          <p:nvPr>
            <p:ph type="sldNum" sz="quarter" idx="11"/>
          </p:nvPr>
        </p:nvSpPr>
        <p:spPr>
          <a:xfrm>
            <a:off x="0" y="6597185"/>
            <a:ext cx="2057400" cy="365125"/>
          </a:xfrm>
        </p:spPr>
        <p:txBody>
          <a:bodyPr/>
          <a:lstStyle/>
          <a:p>
            <a:fld id="{392FFB28-F242-424A-A7AA-AFEE72A64C42}" type="slidenum">
              <a:rPr lang="zh-CN" altLang="en-US" smtClean="0"/>
              <a:t>‹#›</a:t>
            </a:fld>
            <a:endParaRPr lang="zh-CN" altLang="en-US"/>
          </a:p>
        </p:txBody>
      </p:sp>
      <p:sp>
        <p:nvSpPr>
          <p:cNvPr id="12" name="标题 13"/>
          <p:cNvSpPr>
            <a:spLocks noGrp="1"/>
          </p:cNvSpPr>
          <p:nvPr>
            <p:ph type="title"/>
          </p:nvPr>
        </p:nvSpPr>
        <p:spPr>
          <a:xfrm>
            <a:off x="1199669" y="365126"/>
            <a:ext cx="7886700" cy="781094"/>
          </a:xfrm>
        </p:spPr>
        <p:txBody>
          <a:bodyPr>
            <a:normAutofit/>
          </a:bodyPr>
          <a:lstStyle>
            <a:lvl1pPr algn="l">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1044575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pic>
        <p:nvPicPr>
          <p:cNvPr id="10" name="图片 9"/>
          <p:cNvPicPr>
            <a:picLocks noChangeAspect="1"/>
          </p:cNvPicPr>
          <p:nvPr/>
        </p:nvPicPr>
        <p:blipFill>
          <a:blip r:embed="rId2"/>
          <a:stretch>
            <a:fillRect/>
          </a:stretch>
        </p:blipFill>
        <p:spPr>
          <a:xfrm>
            <a:off x="-793" y="281739"/>
            <a:ext cx="9144793" cy="6712278"/>
          </a:xfrm>
          <a:prstGeom prst="rect">
            <a:avLst/>
          </a:prstGeom>
        </p:spPr>
      </p:pic>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9" name="Slide Number Placeholder 8"/>
          <p:cNvSpPr>
            <a:spLocks noGrp="1"/>
          </p:cNvSpPr>
          <p:nvPr>
            <p:ph type="sldNum" sz="quarter" idx="12"/>
          </p:nvPr>
        </p:nvSpPr>
        <p:spPr>
          <a:xfrm>
            <a:off x="0" y="6499941"/>
            <a:ext cx="2057400" cy="365125"/>
          </a:xfrm>
        </p:spPr>
        <p:txBody>
          <a:bodyPr/>
          <a:lstStyle/>
          <a:p>
            <a:fld id="{392FFB28-F242-424A-A7AA-AFEE72A64C42}" type="slidenum">
              <a:rPr lang="zh-CN" altLang="en-US" smtClean="0"/>
              <a:t>‹#›</a:t>
            </a:fld>
            <a:endParaRPr lang="zh-CN" altLang="en-US"/>
          </a:p>
        </p:txBody>
      </p:sp>
      <p:sp>
        <p:nvSpPr>
          <p:cNvPr id="12" name="标题 13"/>
          <p:cNvSpPr>
            <a:spLocks noGrp="1"/>
          </p:cNvSpPr>
          <p:nvPr>
            <p:ph type="title"/>
          </p:nvPr>
        </p:nvSpPr>
        <p:spPr>
          <a:xfrm>
            <a:off x="1199669" y="365126"/>
            <a:ext cx="7886700" cy="781094"/>
          </a:xfrm>
        </p:spPr>
        <p:txBody>
          <a:bodyPr>
            <a:normAutofit/>
          </a:bodyPr>
          <a:lstStyle>
            <a:lvl1pPr algn="l">
              <a:defRPr sz="280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dirty="0"/>
          </a:p>
        </p:txBody>
      </p:sp>
    </p:spTree>
    <p:extLst>
      <p:ext uri="{BB962C8B-B14F-4D97-AF65-F5344CB8AC3E}">
        <p14:creationId xmlns:p14="http://schemas.microsoft.com/office/powerpoint/2010/main" val="23343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pic>
        <p:nvPicPr>
          <p:cNvPr id="19" name="图片 18"/>
          <p:cNvPicPr>
            <a:picLocks noChangeAspect="1"/>
          </p:cNvPicPr>
          <p:nvPr/>
        </p:nvPicPr>
        <p:blipFill>
          <a:blip r:embed="rId2"/>
          <a:stretch>
            <a:fillRect/>
          </a:stretch>
        </p:blipFill>
        <p:spPr>
          <a:xfrm>
            <a:off x="-793" y="281739"/>
            <a:ext cx="9144793" cy="6712278"/>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8" name="灯片编号占位符 17"/>
          <p:cNvSpPr>
            <a:spLocks noGrp="1"/>
          </p:cNvSpPr>
          <p:nvPr>
            <p:ph type="sldNum" sz="quarter" idx="11"/>
          </p:nvPr>
        </p:nvSpPr>
        <p:spPr>
          <a:xfrm>
            <a:off x="-1224" y="6508745"/>
            <a:ext cx="2057400" cy="365125"/>
          </a:xfrm>
        </p:spPr>
        <p:txBody>
          <a:bodyPr/>
          <a:lstStyle/>
          <a:p>
            <a:fld id="{392FFB28-F242-424A-A7AA-AFEE72A64C42}" type="slidenum">
              <a:rPr lang="zh-CN" altLang="en-US" smtClean="0"/>
              <a:t>‹#›</a:t>
            </a:fld>
            <a:endParaRPr lang="zh-CN" altLang="en-US"/>
          </a:p>
        </p:txBody>
      </p:sp>
    </p:spTree>
    <p:extLst>
      <p:ext uri="{BB962C8B-B14F-4D97-AF65-F5344CB8AC3E}">
        <p14:creationId xmlns:p14="http://schemas.microsoft.com/office/powerpoint/2010/main" val="129954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a:off x="-793" y="281739"/>
            <a:ext cx="9144793" cy="6712278"/>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19" name="灯片编号占位符 18"/>
          <p:cNvSpPr>
            <a:spLocks noGrp="1"/>
          </p:cNvSpPr>
          <p:nvPr>
            <p:ph type="sldNum" sz="quarter" idx="11"/>
          </p:nvPr>
        </p:nvSpPr>
        <p:spPr>
          <a:xfrm>
            <a:off x="47030" y="6492875"/>
            <a:ext cx="2057400" cy="365125"/>
          </a:xfrm>
        </p:spPr>
        <p:txBody>
          <a:bodyPr/>
          <a:lstStyle/>
          <a:p>
            <a:fld id="{392FFB28-F242-424A-A7AA-AFEE72A64C42}" type="slidenum">
              <a:rPr lang="zh-CN" altLang="en-US" smtClean="0"/>
              <a:t>‹#›</a:t>
            </a:fld>
            <a:endParaRPr lang="zh-CN" altLang="en-US"/>
          </a:p>
        </p:txBody>
      </p:sp>
    </p:spTree>
    <p:extLst>
      <p:ext uri="{BB962C8B-B14F-4D97-AF65-F5344CB8AC3E}">
        <p14:creationId xmlns:p14="http://schemas.microsoft.com/office/powerpoint/2010/main" val="54712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pic>
        <p:nvPicPr>
          <p:cNvPr id="18" name="图片 17"/>
          <p:cNvPicPr>
            <a:picLocks noChangeAspect="1"/>
          </p:cNvPicPr>
          <p:nvPr/>
        </p:nvPicPr>
        <p:blipFill>
          <a:blip r:embed="rId2"/>
          <a:stretch>
            <a:fillRect/>
          </a:stretch>
        </p:blipFill>
        <p:spPr>
          <a:xfrm>
            <a:off x="-793" y="281739"/>
            <a:ext cx="9144793" cy="6712278"/>
          </a:xfrm>
          <a:prstGeom prst="rect">
            <a:avLst/>
          </a:prstGeom>
        </p:spPr>
      </p:pic>
      <p:sp>
        <p:nvSpPr>
          <p:cNvPr id="2" name="Title 1"/>
          <p:cNvSpPr>
            <a:spLocks noGrp="1"/>
          </p:cNvSpPr>
          <p:nvPr>
            <p:ph type="title"/>
          </p:nvPr>
        </p:nvSpPr>
        <p:spPr>
          <a:xfrm>
            <a:off x="1205784" y="359013"/>
            <a:ext cx="7886700" cy="812068"/>
          </a:xfrm>
        </p:spPr>
        <p:txBody>
          <a:bodyPr>
            <a:normAutofit/>
          </a:bodyPr>
          <a:lstStyle>
            <a:lvl1pPr>
              <a:defRPr sz="2800"/>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1617672"/>
            <a:ext cx="7886700" cy="43513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8" name="灯片编号占位符 7"/>
          <p:cNvSpPr>
            <a:spLocks noGrp="1"/>
          </p:cNvSpPr>
          <p:nvPr>
            <p:ph type="sldNum" sz="quarter" idx="11"/>
          </p:nvPr>
        </p:nvSpPr>
        <p:spPr>
          <a:xfrm>
            <a:off x="0" y="6492875"/>
            <a:ext cx="2057400" cy="365125"/>
          </a:xfrm>
        </p:spPr>
        <p:txBody>
          <a:bodyPr/>
          <a:lstStyle/>
          <a:p>
            <a:fld id="{392FFB28-F242-424A-A7AA-AFEE72A64C42}" type="slidenum">
              <a:rPr lang="zh-CN" altLang="en-US" smtClean="0"/>
              <a:t>‹#›</a:t>
            </a:fld>
            <a:endParaRPr lang="zh-CN" altLang="en-US"/>
          </a:p>
        </p:txBody>
      </p:sp>
    </p:spTree>
    <p:extLst>
      <p:ext uri="{BB962C8B-B14F-4D97-AF65-F5344CB8AC3E}">
        <p14:creationId xmlns:p14="http://schemas.microsoft.com/office/powerpoint/2010/main" val="3480293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8" name="Picture 3"/>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887BCB2E-5783-4613-BF16-F368DCBC96D7}" type="datetime1">
              <a:rPr lang="zh-CN" altLang="en-US" smtClean="0"/>
              <a:t>2016/12/1</a:t>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p:txBody>
          <a:bodyPr/>
          <a:lstStyle/>
          <a:p>
            <a:fld id="{392FFB28-F242-424A-A7AA-AFEE72A64C42}" type="slidenum">
              <a:rPr lang="zh-CN" altLang="en-US" smtClean="0"/>
              <a:t>‹#›</a:t>
            </a:fld>
            <a:endParaRPr lang="zh-CN" altLang="en-US"/>
          </a:p>
        </p:txBody>
      </p:sp>
    </p:spTree>
    <p:extLst>
      <p:ext uri="{BB962C8B-B14F-4D97-AF65-F5344CB8AC3E}">
        <p14:creationId xmlns:p14="http://schemas.microsoft.com/office/powerpoint/2010/main" val="3779570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FFB28-F242-424A-A7AA-AFEE72A64C42}" type="slidenum">
              <a:rPr lang="zh-CN" altLang="en-US" smtClean="0"/>
              <a:t>‹#›</a:t>
            </a:fld>
            <a:endParaRPr lang="zh-CN" altLang="en-US"/>
          </a:p>
        </p:txBody>
      </p:sp>
    </p:spTree>
    <p:extLst>
      <p:ext uri="{BB962C8B-B14F-4D97-AF65-F5344CB8AC3E}">
        <p14:creationId xmlns:p14="http://schemas.microsoft.com/office/powerpoint/2010/main" val="56424507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3" r:id="rId9"/>
    <p:sldLayoutId id="2147483674" r:id="rId10"/>
    <p:sldLayoutId id="2147483675" r:id="rId11"/>
    <p:sldLayoutId id="2147483676" r:id="rId12"/>
    <p:sldLayoutId id="214748367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47664" y="1556792"/>
            <a:ext cx="6912768" cy="2123658"/>
          </a:xfrm>
          <a:prstGeom prst="rect">
            <a:avLst/>
          </a:prstGeom>
          <a:noFill/>
        </p:spPr>
        <p:txBody>
          <a:bodyPr wrap="square" rtlCol="0">
            <a:spAutoFit/>
          </a:bodyPr>
          <a:lstStyle/>
          <a:p>
            <a:r>
              <a:rPr lang="en-US" altLang="zh-CN" sz="6600" b="1" dirty="0" smtClean="0">
                <a:solidFill>
                  <a:schemeClr val="bg1"/>
                </a:solidFill>
                <a:latin typeface="Times New Roman" panose="02020603050405020304" pitchFamily="18" charset="0"/>
                <a:cs typeface="Times New Roman" panose="02020603050405020304" pitchFamily="18" charset="0"/>
              </a:rPr>
              <a:t>Verilog HDL</a:t>
            </a:r>
          </a:p>
          <a:p>
            <a:r>
              <a:rPr lang="en-US" altLang="zh-CN" sz="6600" b="1" dirty="0">
                <a:solidFill>
                  <a:schemeClr val="bg1"/>
                </a:solidFill>
              </a:rPr>
              <a:t> </a:t>
            </a:r>
            <a:r>
              <a:rPr lang="en-US" altLang="zh-CN" sz="6600" b="1" dirty="0" smtClean="0">
                <a:solidFill>
                  <a:schemeClr val="bg1"/>
                </a:solidFill>
              </a:rPr>
              <a:t>             </a:t>
            </a:r>
            <a:r>
              <a:rPr lang="zh-CN" altLang="en-US" sz="4800" b="1" dirty="0" smtClean="0">
                <a:solidFill>
                  <a:schemeClr val="bg1"/>
                </a:solidFill>
                <a:latin typeface="黑体" panose="02010609060101010101" pitchFamily="49" charset="-122"/>
                <a:ea typeface="黑体" panose="02010609060101010101" pitchFamily="49" charset="-122"/>
              </a:rPr>
              <a:t>基本语法</a:t>
            </a:r>
            <a:endParaRPr lang="zh-CN" altLang="en-US" sz="4800" b="1" dirty="0">
              <a:solidFill>
                <a:schemeClr val="bg1"/>
              </a:solidFill>
              <a:latin typeface="黑体" panose="02010609060101010101" pitchFamily="49" charset="-122"/>
              <a:ea typeface="黑体" panose="02010609060101010101" pitchFamily="49" charset="-122"/>
            </a:endParaRPr>
          </a:p>
        </p:txBody>
      </p:sp>
      <p:sp>
        <p:nvSpPr>
          <p:cNvPr id="6" name="文本占位符 5"/>
          <p:cNvSpPr>
            <a:spLocks noGrp="1"/>
          </p:cNvSpPr>
          <p:nvPr>
            <p:ph type="body" sz="half" idx="2"/>
          </p:nvPr>
        </p:nvSpPr>
        <p:spPr/>
        <p:txBody>
          <a:bodyPr/>
          <a:lstStyle/>
          <a:p>
            <a:r>
              <a:rPr lang="en-US" altLang="zh-CN" dirty="0" smtClean="0"/>
              <a:t>STEP</a:t>
            </a:r>
            <a:endParaRPr lang="zh-CN" altLang="en-US" dirty="0"/>
          </a:p>
        </p:txBody>
      </p:sp>
      <p:sp>
        <p:nvSpPr>
          <p:cNvPr id="7" name="文本占位符 6"/>
          <p:cNvSpPr>
            <a:spLocks noGrp="1"/>
          </p:cNvSpPr>
          <p:nvPr>
            <p:ph type="body" sz="half" idx="10"/>
          </p:nvPr>
        </p:nvSpPr>
        <p:spPr/>
        <p:txBody>
          <a:bodyPr/>
          <a:lstStyle/>
          <a:p>
            <a:r>
              <a:rPr lang="en-US" altLang="zh-CN" dirty="0" smtClean="0"/>
              <a:t>2016/12/3</a:t>
            </a:r>
            <a:endParaRPr lang="zh-CN" altLang="en-US" dirty="0"/>
          </a:p>
        </p:txBody>
      </p:sp>
    </p:spTree>
    <p:extLst>
      <p:ext uri="{BB962C8B-B14F-4D97-AF65-F5344CB8AC3E}">
        <p14:creationId xmlns:p14="http://schemas.microsoft.com/office/powerpoint/2010/main" val="3815680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10</a:t>
            </a:fld>
            <a:endParaRPr lang="zh-CN" altLang="en-US"/>
          </a:p>
        </p:txBody>
      </p:sp>
      <p:sp>
        <p:nvSpPr>
          <p:cNvPr id="4" name="内容占位符 2"/>
          <p:cNvSpPr>
            <a:spLocks noGrp="1"/>
          </p:cNvSpPr>
          <p:nvPr>
            <p:ph idx="1"/>
          </p:nvPr>
        </p:nvSpPr>
        <p:spPr>
          <a:xfrm>
            <a:off x="1182688" y="2017713"/>
            <a:ext cx="7772400" cy="4114800"/>
          </a:xfrm>
        </p:spPr>
        <p:txBody>
          <a:bodyPr/>
          <a:lstStyle/>
          <a:p>
            <a:r>
              <a:rPr lang="zh-CN" altLang="en-US" sz="2000" smtClean="0"/>
              <a:t>例 </a:t>
            </a:r>
            <a:r>
              <a:rPr lang="en-US" altLang="zh-CN" sz="2000" smtClean="0"/>
              <a:t> </a:t>
            </a:r>
            <a:r>
              <a:rPr lang="zh-CN" altLang="en-US" sz="2000" smtClean="0"/>
              <a:t>端口声明</a:t>
            </a:r>
            <a:endParaRPr lang="en-US" altLang="zh-CN" sz="2000" smtClean="0"/>
          </a:p>
          <a:p>
            <a:r>
              <a:rPr lang="en-US" altLang="zh-CN" sz="2000" smtClean="0"/>
              <a:t>//Port Declaration            </a:t>
            </a:r>
            <a:endParaRPr lang="zh-CN" altLang="zh-CN" sz="2000" smtClean="0"/>
          </a:p>
          <a:p>
            <a:r>
              <a:rPr lang="en-US" altLang="zh-CN" sz="2000" smtClean="0"/>
              <a:t> input [4:0] a;   // </a:t>
            </a:r>
            <a:r>
              <a:rPr lang="zh-CN" altLang="en-US" sz="2000" smtClean="0"/>
              <a:t>信号名为</a:t>
            </a:r>
            <a:r>
              <a:rPr lang="en-US" altLang="zh-CN" sz="2000" smtClean="0"/>
              <a:t>a</a:t>
            </a:r>
            <a:r>
              <a:rPr lang="zh-CN" altLang="en-US" sz="2000" smtClean="0"/>
              <a:t>的</a:t>
            </a:r>
            <a:r>
              <a:rPr lang="en-US" altLang="zh-CN" sz="2000" smtClean="0"/>
              <a:t>5</a:t>
            </a:r>
            <a:r>
              <a:rPr lang="zh-CN" altLang="en-US" sz="2000" smtClean="0"/>
              <a:t>输入信号</a:t>
            </a:r>
          </a:p>
          <a:p>
            <a:r>
              <a:rPr lang="en-US" altLang="zh-CN" sz="2000" smtClean="0"/>
              <a:t> inout       b; // </a:t>
            </a:r>
            <a:r>
              <a:rPr lang="zh-CN" altLang="en-US" sz="2000" smtClean="0"/>
              <a:t>双向信号</a:t>
            </a:r>
            <a:r>
              <a:rPr lang="en-US" altLang="zh-CN" sz="2000" smtClean="0"/>
              <a:t>b</a:t>
            </a:r>
            <a:endParaRPr lang="zh-CN" altLang="zh-CN" sz="2000" smtClean="0"/>
          </a:p>
          <a:p>
            <a:r>
              <a:rPr lang="en-US" altLang="zh-CN" sz="2000" smtClean="0"/>
              <a:t> output [6:0] c;  // </a:t>
            </a:r>
            <a:r>
              <a:rPr lang="zh-CN" altLang="en-US" sz="2000" smtClean="0"/>
              <a:t>信号名为</a:t>
            </a:r>
            <a:r>
              <a:rPr lang="en-US" altLang="zh-CN" sz="2000" smtClean="0"/>
              <a:t>c</a:t>
            </a:r>
            <a:r>
              <a:rPr lang="zh-CN" altLang="en-US" sz="2000" smtClean="0"/>
              <a:t>的</a:t>
            </a:r>
            <a:r>
              <a:rPr lang="en-US" altLang="zh-CN" sz="2000" smtClean="0"/>
              <a:t>7</a:t>
            </a:r>
            <a:r>
              <a:rPr lang="zh-CN" altLang="en-US" sz="2000" smtClean="0"/>
              <a:t>输出总线信号</a:t>
            </a:r>
          </a:p>
          <a:p>
            <a:endParaRPr lang="zh-CN" altLang="en-US" smtClean="0"/>
          </a:p>
        </p:txBody>
      </p:sp>
      <p:sp>
        <p:nvSpPr>
          <p:cNvPr id="5" name="标题 1"/>
          <p:cNvSpPr>
            <a:spLocks noGrp="1"/>
          </p:cNvSpPr>
          <p:nvPr>
            <p:ph type="title"/>
          </p:nvPr>
        </p:nvSpPr>
        <p:spPr>
          <a:xfrm>
            <a:off x="1150938" y="214313"/>
            <a:ext cx="7793037" cy="1462087"/>
          </a:xfrm>
        </p:spPr>
        <p:txBody>
          <a:bodyPr/>
          <a:lstStyle/>
          <a:p>
            <a:r>
              <a:rPr lang="zh-CN" altLang="en-US" dirty="0" smtClean="0"/>
              <a:t>模块</a:t>
            </a:r>
            <a:r>
              <a:rPr lang="zh-CN" altLang="en-US" dirty="0" smtClean="0"/>
              <a:t>和端口</a:t>
            </a:r>
          </a:p>
        </p:txBody>
      </p:sp>
    </p:spTree>
    <p:extLst>
      <p:ext uri="{BB962C8B-B14F-4D97-AF65-F5344CB8AC3E}">
        <p14:creationId xmlns:p14="http://schemas.microsoft.com/office/powerpoint/2010/main" val="100150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11</a:t>
            </a:fld>
            <a:endParaRPr lang="zh-CN" altLang="en-US"/>
          </a:p>
        </p:txBody>
      </p:sp>
      <p:sp>
        <p:nvSpPr>
          <p:cNvPr id="4" name="内容占位符 2"/>
          <p:cNvSpPr>
            <a:spLocks noGrp="1"/>
          </p:cNvSpPr>
          <p:nvPr>
            <p:ph idx="1"/>
          </p:nvPr>
        </p:nvSpPr>
        <p:spPr>
          <a:xfrm>
            <a:off x="1182688" y="2017713"/>
            <a:ext cx="7772400" cy="4114800"/>
          </a:xfrm>
        </p:spPr>
        <p:txBody>
          <a:bodyPr/>
          <a:lstStyle/>
          <a:p>
            <a:r>
              <a:rPr lang="zh-CN" altLang="en-US" sz="2000" smtClean="0"/>
              <a:t>有些设计会把端口的声明部分和端口列表写在一起，在端口中可以对每个信号进行注释。</a:t>
            </a:r>
            <a:endParaRPr lang="en-US" altLang="zh-CN" sz="2000" smtClean="0"/>
          </a:p>
          <a:p>
            <a:endParaRPr lang="en-US" altLang="zh-CN" sz="2000" u="sng" smtClean="0"/>
          </a:p>
          <a:p>
            <a:r>
              <a:rPr lang="en-US" altLang="zh-CN" sz="2000" smtClean="0"/>
              <a:t>module counter(</a:t>
            </a:r>
            <a:endParaRPr lang="zh-CN" altLang="zh-CN" sz="2000" smtClean="0"/>
          </a:p>
          <a:p>
            <a:r>
              <a:rPr lang="en-US" altLang="zh-CN" sz="2000" smtClean="0"/>
              <a:t>  input clk,          //</a:t>
            </a:r>
            <a:r>
              <a:rPr lang="zh-CN" altLang="en-US" sz="2000" smtClean="0"/>
              <a:t>全局时钟信号</a:t>
            </a:r>
          </a:p>
          <a:p>
            <a:r>
              <a:rPr lang="en-US" altLang="zh-CN" sz="2000" smtClean="0"/>
              <a:t>  input reset_l,      //</a:t>
            </a:r>
            <a:r>
              <a:rPr lang="zh-CN" altLang="en-US" sz="2000" smtClean="0"/>
              <a:t>全局复位信号</a:t>
            </a:r>
          </a:p>
          <a:p>
            <a:r>
              <a:rPr lang="en-US" altLang="zh-CN" sz="2000" smtClean="0"/>
              <a:t>  output [7:0] cnt    //</a:t>
            </a:r>
            <a:r>
              <a:rPr lang="zh-CN" altLang="en-US" sz="2000" smtClean="0"/>
              <a:t>八位数据总线</a:t>
            </a:r>
          </a:p>
          <a:p>
            <a:r>
              <a:rPr lang="en-US" altLang="zh-CN" sz="2000" smtClean="0"/>
              <a:t>  );</a:t>
            </a:r>
            <a:endParaRPr lang="zh-CN" altLang="zh-CN" sz="2000" smtClean="0"/>
          </a:p>
          <a:p>
            <a:endParaRPr lang="zh-CN" altLang="en-US" sz="2000" smtClean="0"/>
          </a:p>
        </p:txBody>
      </p:sp>
      <p:sp>
        <p:nvSpPr>
          <p:cNvPr id="5" name="标题 1"/>
          <p:cNvSpPr>
            <a:spLocks noGrp="1"/>
          </p:cNvSpPr>
          <p:nvPr>
            <p:ph type="title"/>
          </p:nvPr>
        </p:nvSpPr>
        <p:spPr>
          <a:xfrm>
            <a:off x="1150938" y="214313"/>
            <a:ext cx="7793037" cy="1462087"/>
          </a:xfrm>
        </p:spPr>
        <p:txBody>
          <a:bodyPr/>
          <a:lstStyle/>
          <a:p>
            <a:r>
              <a:rPr lang="zh-CN" altLang="en-US" dirty="0" smtClean="0"/>
              <a:t>模块</a:t>
            </a:r>
            <a:r>
              <a:rPr lang="zh-CN" altLang="en-US" dirty="0" smtClean="0"/>
              <a:t>和端口</a:t>
            </a:r>
          </a:p>
        </p:txBody>
      </p:sp>
    </p:spTree>
    <p:extLst>
      <p:ext uri="{BB962C8B-B14F-4D97-AF65-F5344CB8AC3E}">
        <p14:creationId xmlns:p14="http://schemas.microsoft.com/office/powerpoint/2010/main" val="212507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12</a:t>
            </a:fld>
            <a:endParaRPr lang="zh-CN" altLang="en-US"/>
          </a:p>
        </p:txBody>
      </p:sp>
      <p:sp>
        <p:nvSpPr>
          <p:cNvPr id="5" name="内容占位符 2"/>
          <p:cNvSpPr>
            <a:spLocks noGrp="1"/>
          </p:cNvSpPr>
          <p:nvPr>
            <p:ph idx="1"/>
          </p:nvPr>
        </p:nvSpPr>
        <p:spPr>
          <a:xfrm>
            <a:off x="683568" y="1772816"/>
            <a:ext cx="3842706" cy="2544688"/>
          </a:xfrm>
        </p:spPr>
        <p:txBody>
          <a:bodyPr>
            <a:normAutofit/>
          </a:bodyPr>
          <a:lstStyle/>
          <a:p>
            <a:pPr marL="0" indent="0">
              <a:buNone/>
            </a:pPr>
            <a:r>
              <a:rPr lang="zh-CN" altLang="en-US" sz="2400" dirty="0" smtClean="0"/>
              <a:t>线网数据类型：</a:t>
            </a:r>
            <a:endParaRPr lang="en-US" altLang="zh-CN" sz="2400" dirty="0" smtClean="0"/>
          </a:p>
          <a:p>
            <a:pPr marL="0" indent="0">
              <a:buNone/>
            </a:pPr>
            <a:endParaRPr lang="en-US" altLang="zh-CN" sz="1600" dirty="0"/>
          </a:p>
          <a:p>
            <a:pPr marL="0" indent="0">
              <a:buNone/>
            </a:pPr>
            <a:r>
              <a:rPr lang="en-US" altLang="zh-CN" sz="2000" dirty="0" smtClean="0"/>
              <a:t>wire</a:t>
            </a:r>
            <a:r>
              <a:rPr lang="zh-CN" altLang="en-US" sz="2000" dirty="0" smtClean="0"/>
              <a:t>型的线网是不具备数据存取功能</a:t>
            </a:r>
            <a:r>
              <a:rPr lang="zh-CN" altLang="en-US" sz="2000" dirty="0" smtClean="0"/>
              <a:t>的</a:t>
            </a:r>
            <a:endParaRPr lang="en-US" altLang="zh-CN" sz="2000" dirty="0" smtClean="0"/>
          </a:p>
          <a:p>
            <a:pPr marL="0" indent="0">
              <a:buNone/>
            </a:pPr>
            <a:r>
              <a:rPr lang="zh-CN" altLang="en-US" sz="2000" dirty="0" smtClean="0"/>
              <a:t>定义</a:t>
            </a:r>
            <a:r>
              <a:rPr lang="zh-CN" altLang="en-US" sz="2000" dirty="0" smtClean="0"/>
              <a:t>为</a:t>
            </a:r>
            <a:r>
              <a:rPr lang="en-US" altLang="zh-CN" sz="2000" dirty="0" smtClean="0"/>
              <a:t>wire</a:t>
            </a:r>
            <a:r>
              <a:rPr lang="zh-CN" altLang="en-US" sz="2000" dirty="0" smtClean="0"/>
              <a:t>型的线网是不能够在</a:t>
            </a:r>
            <a:r>
              <a:rPr lang="en-US" altLang="zh-CN" sz="2000" dirty="0" smtClean="0"/>
              <a:t>always</a:t>
            </a:r>
            <a:r>
              <a:rPr lang="zh-CN" altLang="en-US" sz="2000" dirty="0" smtClean="0"/>
              <a:t>语句中被赋值的，只能被连续赋值</a:t>
            </a:r>
            <a:r>
              <a:rPr lang="zh-CN" altLang="en-US" sz="2000" dirty="0" smtClean="0"/>
              <a:t>。</a:t>
            </a:r>
            <a:endParaRPr lang="en-US" altLang="zh-CN" sz="2000" dirty="0" smtClean="0"/>
          </a:p>
          <a:p>
            <a:endParaRPr lang="en-US" altLang="zh-CN" sz="2000" dirty="0" smtClean="0"/>
          </a:p>
        </p:txBody>
      </p:sp>
      <p:sp>
        <p:nvSpPr>
          <p:cNvPr id="4" name="标题 1"/>
          <p:cNvSpPr>
            <a:spLocks noGrp="1"/>
          </p:cNvSpPr>
          <p:nvPr>
            <p:ph type="title"/>
          </p:nvPr>
        </p:nvSpPr>
        <p:spPr>
          <a:xfrm>
            <a:off x="1150938" y="214313"/>
            <a:ext cx="7793037" cy="1462087"/>
          </a:xfrm>
        </p:spPr>
        <p:txBody>
          <a:bodyPr/>
          <a:lstStyle/>
          <a:p>
            <a:r>
              <a:rPr lang="zh-CN" altLang="en-US" dirty="0" smtClean="0"/>
              <a:t>常用数据类型</a:t>
            </a:r>
            <a:endParaRPr lang="zh-CN" altLang="en-US" dirty="0" smtClean="0"/>
          </a:p>
        </p:txBody>
      </p:sp>
      <p:pic>
        <p:nvPicPr>
          <p:cNvPr id="2" name="图片 1"/>
          <p:cNvPicPr>
            <a:picLocks noChangeAspect="1"/>
          </p:cNvPicPr>
          <p:nvPr/>
        </p:nvPicPr>
        <p:blipFill>
          <a:blip r:embed="rId2"/>
          <a:stretch>
            <a:fillRect/>
          </a:stretch>
        </p:blipFill>
        <p:spPr>
          <a:xfrm>
            <a:off x="755576" y="4558479"/>
            <a:ext cx="5648325" cy="971550"/>
          </a:xfrm>
          <a:prstGeom prst="rect">
            <a:avLst/>
          </a:prstGeom>
        </p:spPr>
      </p:pic>
      <p:pic>
        <p:nvPicPr>
          <p:cNvPr id="8" name="图片 7"/>
          <p:cNvPicPr>
            <a:picLocks noChangeAspect="1"/>
          </p:cNvPicPr>
          <p:nvPr/>
        </p:nvPicPr>
        <p:blipFill>
          <a:blip r:embed="rId3"/>
          <a:stretch>
            <a:fillRect/>
          </a:stretch>
        </p:blipFill>
        <p:spPr>
          <a:xfrm>
            <a:off x="766596" y="5771004"/>
            <a:ext cx="3676650" cy="266700"/>
          </a:xfrm>
          <a:prstGeom prst="rect">
            <a:avLst/>
          </a:prstGeom>
        </p:spPr>
      </p:pic>
      <p:pic>
        <p:nvPicPr>
          <p:cNvPr id="9" name="图片 8"/>
          <p:cNvPicPr>
            <a:picLocks noChangeAspect="1"/>
          </p:cNvPicPr>
          <p:nvPr/>
        </p:nvPicPr>
        <p:blipFill>
          <a:blip r:embed="rId4"/>
          <a:stretch>
            <a:fillRect/>
          </a:stretch>
        </p:blipFill>
        <p:spPr>
          <a:xfrm>
            <a:off x="5047456" y="763932"/>
            <a:ext cx="3355089" cy="3794547"/>
          </a:xfrm>
          <a:prstGeom prst="rect">
            <a:avLst/>
          </a:prstGeom>
        </p:spPr>
      </p:pic>
    </p:spTree>
    <p:extLst>
      <p:ext uri="{BB962C8B-B14F-4D97-AF65-F5344CB8AC3E}">
        <p14:creationId xmlns:p14="http://schemas.microsoft.com/office/powerpoint/2010/main" val="35207112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13</a:t>
            </a:fld>
            <a:endParaRPr lang="zh-CN" altLang="en-US"/>
          </a:p>
        </p:txBody>
      </p:sp>
      <p:sp>
        <p:nvSpPr>
          <p:cNvPr id="4" name="标题 1"/>
          <p:cNvSpPr>
            <a:spLocks noGrp="1"/>
          </p:cNvSpPr>
          <p:nvPr>
            <p:ph type="title"/>
          </p:nvPr>
        </p:nvSpPr>
        <p:spPr>
          <a:xfrm>
            <a:off x="1150938" y="214313"/>
            <a:ext cx="7793037" cy="1462087"/>
          </a:xfrm>
        </p:spPr>
        <p:txBody>
          <a:bodyPr/>
          <a:lstStyle/>
          <a:p>
            <a:r>
              <a:rPr lang="zh-CN" altLang="en-US" dirty="0"/>
              <a:t>常用数据类型</a:t>
            </a:r>
            <a:endParaRPr lang="zh-CN" altLang="en-US" dirty="0" smtClean="0"/>
          </a:p>
        </p:txBody>
      </p:sp>
      <p:sp>
        <p:nvSpPr>
          <p:cNvPr id="6" name="内容占位符 2"/>
          <p:cNvSpPr txBox="1">
            <a:spLocks/>
          </p:cNvSpPr>
          <p:nvPr/>
        </p:nvSpPr>
        <p:spPr>
          <a:xfrm>
            <a:off x="611560" y="1676400"/>
            <a:ext cx="3842706" cy="25446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400" dirty="0"/>
              <a:t>寄存器</a:t>
            </a:r>
            <a:r>
              <a:rPr lang="zh-CN" altLang="en-US" sz="2400" dirty="0" smtClean="0"/>
              <a:t>数据类型：</a:t>
            </a:r>
            <a:endParaRPr lang="en-US" altLang="zh-CN" sz="2400" dirty="0" smtClean="0"/>
          </a:p>
          <a:p>
            <a:pPr marL="0" indent="0">
              <a:buFont typeface="Arial" panose="020B0604020202020204" pitchFamily="34" charset="0"/>
              <a:buNone/>
            </a:pPr>
            <a:endParaRPr lang="en-US" altLang="zh-CN" sz="1600" dirty="0" smtClean="0"/>
          </a:p>
          <a:p>
            <a:pPr marL="0" indent="0">
              <a:buNone/>
            </a:pPr>
            <a:r>
              <a:rPr lang="en-US" altLang="zh-CN" sz="2000" dirty="0" err="1"/>
              <a:t>reg</a:t>
            </a:r>
            <a:r>
              <a:rPr lang="zh-CN" altLang="en-US" sz="2000" dirty="0"/>
              <a:t>型的则可以存取最后一次赋给它的值</a:t>
            </a:r>
            <a:r>
              <a:rPr lang="zh-CN" altLang="en-US" sz="2000" dirty="0" smtClean="0"/>
              <a:t>，</a:t>
            </a:r>
            <a:endParaRPr lang="en-US" altLang="zh-CN" sz="2000" dirty="0" smtClean="0"/>
          </a:p>
          <a:p>
            <a:pPr marL="0" indent="0">
              <a:buNone/>
            </a:pPr>
            <a:r>
              <a:rPr lang="zh-CN" altLang="en-US" sz="2000" dirty="0"/>
              <a:t>定义为</a:t>
            </a:r>
            <a:r>
              <a:rPr lang="en-US" altLang="zh-CN" sz="2000" dirty="0" err="1"/>
              <a:t>reg</a:t>
            </a:r>
            <a:r>
              <a:rPr lang="zh-CN" altLang="en-US" sz="2000" dirty="0"/>
              <a:t>型的线网只能在</a:t>
            </a:r>
            <a:r>
              <a:rPr lang="en-US" altLang="zh-CN" sz="2000" dirty="0"/>
              <a:t>always</a:t>
            </a:r>
            <a:r>
              <a:rPr lang="zh-CN" altLang="en-US" sz="2000" dirty="0"/>
              <a:t>和</a:t>
            </a:r>
            <a:r>
              <a:rPr lang="en-US" altLang="zh-CN" sz="2000" dirty="0"/>
              <a:t>initial</a:t>
            </a:r>
            <a:r>
              <a:rPr lang="zh-CN" altLang="en-US" sz="2000" dirty="0"/>
              <a:t>语句中被赋值，不能被连续赋值。</a:t>
            </a:r>
            <a:endParaRPr lang="en-US" altLang="zh-CN" sz="2000" dirty="0"/>
          </a:p>
          <a:p>
            <a:endParaRPr lang="en-US" altLang="zh-CN" sz="2000" dirty="0" smtClean="0"/>
          </a:p>
        </p:txBody>
      </p:sp>
      <p:pic>
        <p:nvPicPr>
          <p:cNvPr id="8" name="图片 7"/>
          <p:cNvPicPr>
            <a:picLocks noChangeAspect="1"/>
          </p:cNvPicPr>
          <p:nvPr/>
        </p:nvPicPr>
        <p:blipFill>
          <a:blip r:embed="rId2"/>
          <a:stretch>
            <a:fillRect/>
          </a:stretch>
        </p:blipFill>
        <p:spPr>
          <a:xfrm>
            <a:off x="755574" y="4221088"/>
            <a:ext cx="5073663" cy="924272"/>
          </a:xfrm>
          <a:prstGeom prst="rect">
            <a:avLst/>
          </a:prstGeom>
        </p:spPr>
      </p:pic>
      <p:pic>
        <p:nvPicPr>
          <p:cNvPr id="9" name="图片 8"/>
          <p:cNvPicPr>
            <a:picLocks noChangeAspect="1"/>
          </p:cNvPicPr>
          <p:nvPr/>
        </p:nvPicPr>
        <p:blipFill>
          <a:blip r:embed="rId3"/>
          <a:stretch>
            <a:fillRect/>
          </a:stretch>
        </p:blipFill>
        <p:spPr>
          <a:xfrm>
            <a:off x="755574" y="5191420"/>
            <a:ext cx="5517987" cy="1057796"/>
          </a:xfrm>
          <a:prstGeom prst="rect">
            <a:avLst/>
          </a:prstGeom>
        </p:spPr>
      </p:pic>
      <p:pic>
        <p:nvPicPr>
          <p:cNvPr id="10" name="图片 9"/>
          <p:cNvPicPr>
            <a:picLocks noChangeAspect="1"/>
          </p:cNvPicPr>
          <p:nvPr/>
        </p:nvPicPr>
        <p:blipFill>
          <a:blip r:embed="rId4"/>
          <a:stretch>
            <a:fillRect/>
          </a:stretch>
        </p:blipFill>
        <p:spPr>
          <a:xfrm>
            <a:off x="4559476" y="2229859"/>
            <a:ext cx="4378623" cy="1603839"/>
          </a:xfrm>
          <a:prstGeom prst="rect">
            <a:avLst/>
          </a:prstGeom>
        </p:spPr>
      </p:pic>
    </p:spTree>
    <p:extLst>
      <p:ext uri="{BB962C8B-B14F-4D97-AF65-F5344CB8AC3E}">
        <p14:creationId xmlns:p14="http://schemas.microsoft.com/office/powerpoint/2010/main" val="2746801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14</a:t>
            </a:fld>
            <a:endParaRPr lang="zh-CN" altLang="en-US"/>
          </a:p>
        </p:txBody>
      </p:sp>
      <p:sp>
        <p:nvSpPr>
          <p:cNvPr id="4" name="标题 3"/>
          <p:cNvSpPr>
            <a:spLocks noGrp="1"/>
          </p:cNvSpPr>
          <p:nvPr>
            <p:ph type="title"/>
          </p:nvPr>
        </p:nvSpPr>
        <p:spPr/>
        <p:txBody>
          <a:bodyPr/>
          <a:lstStyle/>
          <a:p>
            <a:r>
              <a:rPr lang="zh-CN" altLang="en-US" dirty="0" smtClean="0"/>
              <a:t>数据类型的选择</a:t>
            </a:r>
            <a:endParaRPr lang="zh-CN" altLang="en-US" dirty="0"/>
          </a:p>
        </p:txBody>
      </p:sp>
      <p:pic>
        <p:nvPicPr>
          <p:cNvPr id="5" name="图片 4"/>
          <p:cNvPicPr>
            <a:picLocks noChangeAspect="1"/>
          </p:cNvPicPr>
          <p:nvPr/>
        </p:nvPicPr>
        <p:blipFill>
          <a:blip r:embed="rId2"/>
          <a:stretch>
            <a:fillRect/>
          </a:stretch>
        </p:blipFill>
        <p:spPr>
          <a:xfrm>
            <a:off x="1835696" y="3501008"/>
            <a:ext cx="5112569" cy="2838889"/>
          </a:xfrm>
          <a:prstGeom prst="rect">
            <a:avLst/>
          </a:prstGeom>
        </p:spPr>
      </p:pic>
      <p:sp>
        <p:nvSpPr>
          <p:cNvPr id="6" name="文本框 5"/>
          <p:cNvSpPr txBox="1"/>
          <p:nvPr/>
        </p:nvSpPr>
        <p:spPr>
          <a:xfrm>
            <a:off x="1331640" y="1460716"/>
            <a:ext cx="6480720" cy="1877437"/>
          </a:xfrm>
          <a:prstGeom prst="rect">
            <a:avLst/>
          </a:prstGeom>
          <a:noFill/>
        </p:spPr>
        <p:txBody>
          <a:bodyPr wrap="square" rtlCol="0">
            <a:spAutoFit/>
          </a:bodyPr>
          <a:lstStyle/>
          <a:p>
            <a:r>
              <a:rPr lang="zh-CN" altLang="en-US" sz="2400" dirty="0" smtClean="0"/>
              <a:t>对于模块而言：</a:t>
            </a:r>
            <a:endParaRPr lang="en-US" altLang="zh-CN" sz="2400" dirty="0" smtClean="0"/>
          </a:p>
          <a:p>
            <a:endParaRPr lang="en-US" altLang="zh-CN" sz="2800" dirty="0" smtClean="0"/>
          </a:p>
          <a:p>
            <a:r>
              <a:rPr lang="zh-CN" altLang="en-US" sz="2000" dirty="0" smtClean="0"/>
              <a:t>输入变量都是线网类型的</a:t>
            </a:r>
            <a:endParaRPr lang="en-US" altLang="zh-CN" sz="2000" dirty="0" smtClean="0"/>
          </a:p>
          <a:p>
            <a:endParaRPr lang="en-US" altLang="zh-CN" sz="2000" dirty="0" smtClean="0"/>
          </a:p>
          <a:p>
            <a:r>
              <a:rPr lang="zh-CN" altLang="en-US" sz="2000" dirty="0" smtClean="0"/>
              <a:t>输出变量可以是线网类型的，也可以是寄存器类型的</a:t>
            </a:r>
            <a:endParaRPr lang="zh-CN" altLang="en-US" sz="2000" dirty="0"/>
          </a:p>
        </p:txBody>
      </p:sp>
    </p:spTree>
    <p:extLst>
      <p:ext uri="{BB962C8B-B14F-4D97-AF65-F5344CB8AC3E}">
        <p14:creationId xmlns:p14="http://schemas.microsoft.com/office/powerpoint/2010/main" val="2442309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15</a:t>
            </a:fld>
            <a:endParaRPr lang="zh-CN" altLang="en-US"/>
          </a:p>
        </p:txBody>
      </p:sp>
      <p:sp>
        <p:nvSpPr>
          <p:cNvPr id="4" name="标题 3"/>
          <p:cNvSpPr>
            <a:spLocks noGrp="1"/>
          </p:cNvSpPr>
          <p:nvPr>
            <p:ph type="title"/>
          </p:nvPr>
        </p:nvSpPr>
        <p:spPr/>
        <p:txBody>
          <a:bodyPr/>
          <a:lstStyle/>
          <a:p>
            <a:r>
              <a:rPr lang="zh-CN" altLang="en-US" dirty="0" smtClean="0"/>
              <a:t>线网型与寄存器型赋值区别</a:t>
            </a:r>
            <a:endParaRPr lang="zh-CN" altLang="en-US" dirty="0"/>
          </a:p>
        </p:txBody>
      </p:sp>
      <p:sp>
        <p:nvSpPr>
          <p:cNvPr id="5" name="Rectangle 2"/>
          <p:cNvSpPr txBox="1">
            <a:spLocks noChangeArrowheads="1"/>
          </p:cNvSpPr>
          <p:nvPr/>
        </p:nvSpPr>
        <p:spPr>
          <a:xfrm>
            <a:off x="467544" y="1628800"/>
            <a:ext cx="8229600" cy="4569594"/>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①用assign声明语句</a:t>
            </a:r>
          </a:p>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	如：assign </a:t>
            </a:r>
            <a:r>
              <a:rPr lang="en-US" altLang="zh-CN" dirty="0" smtClean="0">
                <a:solidFill>
                  <a:schemeClr val="tx1"/>
                </a:solidFill>
                <a:latin typeface="宋体" panose="02010600030101010101" pitchFamily="2" charset="-122"/>
                <a:ea typeface="宋体" panose="02010600030101010101" pitchFamily="2" charset="-122"/>
              </a:rPr>
              <a:t>c</a:t>
            </a:r>
            <a:r>
              <a:rPr lang="zh-CN" altLang="en-US" dirty="0" smtClean="0">
                <a:solidFill>
                  <a:schemeClr val="tx1"/>
                </a:solidFill>
                <a:latin typeface="宋体" panose="02010600030101010101" pitchFamily="2" charset="-122"/>
                <a:ea typeface="宋体" panose="02010600030101010101" pitchFamily="2" charset="-122"/>
              </a:rPr>
              <a:t> </a:t>
            </a:r>
            <a:r>
              <a:rPr lang="zh-CN" altLang="en-US" dirty="0" smtClean="0">
                <a:solidFill>
                  <a:schemeClr val="tx1"/>
                </a:solidFill>
                <a:latin typeface="宋体" panose="02010600030101010101" pitchFamily="2" charset="-122"/>
                <a:ea typeface="宋体" panose="02010600030101010101" pitchFamily="2" charset="-122"/>
              </a:rPr>
              <a:t>= </a:t>
            </a:r>
            <a:r>
              <a:rPr lang="en-US" altLang="zh-CN" dirty="0" smtClean="0">
                <a:solidFill>
                  <a:schemeClr val="tx1"/>
                </a:solidFill>
                <a:latin typeface="宋体" panose="02010600030101010101" pitchFamily="2" charset="-122"/>
                <a:ea typeface="宋体" panose="02010600030101010101" pitchFamily="2" charset="-122"/>
              </a:rPr>
              <a:t>a</a:t>
            </a:r>
            <a:r>
              <a:rPr lang="zh-CN" altLang="en-US" dirty="0" smtClean="0">
                <a:solidFill>
                  <a:schemeClr val="tx1"/>
                </a:solidFill>
                <a:latin typeface="宋体" panose="02010600030101010101" pitchFamily="2" charset="-122"/>
                <a:ea typeface="宋体" panose="02010600030101010101" pitchFamily="2" charset="-122"/>
              </a:rPr>
              <a:t>&amp;</a:t>
            </a:r>
            <a:r>
              <a:rPr lang="en-US" altLang="zh-CN" dirty="0" smtClean="0">
                <a:solidFill>
                  <a:schemeClr val="tx1"/>
                </a:solidFill>
                <a:latin typeface="宋体" panose="02010600030101010101" pitchFamily="2" charset="-122"/>
                <a:ea typeface="宋体" panose="02010600030101010101" pitchFamily="2" charset="-122"/>
              </a:rPr>
              <a:t>b</a:t>
            </a:r>
            <a:r>
              <a:rPr lang="zh-CN" altLang="en-US" dirty="0" smtClean="0">
                <a:solidFill>
                  <a:schemeClr val="tx1"/>
                </a:solidFill>
                <a:latin typeface="宋体" panose="02010600030101010101" pitchFamily="2" charset="-122"/>
                <a:ea typeface="宋体" panose="02010600030101010101" pitchFamily="2" charset="-122"/>
              </a:rPr>
              <a:t>；</a:t>
            </a:r>
            <a:endParaRPr lang="zh-CN" altLang="en-US" dirty="0" smtClean="0">
              <a:solidFill>
                <a:schemeClr val="tx1"/>
              </a:solidFill>
              <a:latin typeface="宋体" panose="02010600030101010101" pitchFamily="2" charset="-122"/>
              <a:ea typeface="宋体" panose="02010600030101010101" pitchFamily="2" charset="-122"/>
            </a:endParaRPr>
          </a:p>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	这种方法很简单，只需要写一个assign，后面再加一个方程式即可，例子描述了一个与门。</a:t>
            </a:r>
          </a:p>
          <a:p>
            <a:pPr fontAlgn="auto">
              <a:buSzPct val="100000"/>
              <a:buFontTx/>
              <a:buNone/>
            </a:pPr>
            <a:endParaRPr lang="zh-CN" altLang="en-US" dirty="0" smtClean="0">
              <a:solidFill>
                <a:schemeClr val="tx1"/>
              </a:solidFill>
              <a:latin typeface="宋体" panose="02010600030101010101" pitchFamily="2" charset="-122"/>
              <a:ea typeface="宋体" panose="02010600030101010101" pitchFamily="2" charset="-122"/>
            </a:endParaRPr>
          </a:p>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②用always块</a:t>
            </a:r>
          </a:p>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	如：always@（posedge clk）</a:t>
            </a:r>
          </a:p>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		       </a:t>
            </a:r>
            <a:r>
              <a:rPr lang="en-US" altLang="zh-CN" dirty="0" smtClean="0">
                <a:solidFill>
                  <a:schemeClr val="tx1"/>
                </a:solidFill>
                <a:latin typeface="宋体" panose="02010600030101010101" pitchFamily="2" charset="-122"/>
                <a:ea typeface="宋体" panose="02010600030101010101" pitchFamily="2" charset="-122"/>
              </a:rPr>
              <a:t>c</a:t>
            </a:r>
            <a:r>
              <a:rPr lang="zh-CN" altLang="en-US" dirty="0" smtClean="0">
                <a:solidFill>
                  <a:schemeClr val="tx1"/>
                </a:solidFill>
                <a:latin typeface="宋体" panose="02010600030101010101" pitchFamily="2" charset="-122"/>
                <a:ea typeface="宋体" panose="02010600030101010101" pitchFamily="2" charset="-122"/>
              </a:rPr>
              <a:t> </a:t>
            </a:r>
            <a:r>
              <a:rPr lang="zh-CN" altLang="en-US" dirty="0" smtClean="0">
                <a:solidFill>
                  <a:schemeClr val="tx1"/>
                </a:solidFill>
                <a:latin typeface="宋体" panose="02010600030101010101" pitchFamily="2" charset="-122"/>
                <a:ea typeface="宋体" panose="02010600030101010101" pitchFamily="2" charset="-122"/>
              </a:rPr>
              <a:t>&lt;= </a:t>
            </a:r>
            <a:r>
              <a:rPr lang="en-US" altLang="zh-CN" dirty="0" smtClean="0">
                <a:solidFill>
                  <a:schemeClr val="tx1"/>
                </a:solidFill>
                <a:latin typeface="宋体" panose="02010600030101010101" pitchFamily="2" charset="-122"/>
                <a:ea typeface="宋体" panose="02010600030101010101" pitchFamily="2" charset="-122"/>
              </a:rPr>
              <a:t>a</a:t>
            </a:r>
            <a:r>
              <a:rPr lang="zh-CN" altLang="en-US" dirty="0" smtClean="0">
                <a:solidFill>
                  <a:schemeClr val="tx1"/>
                </a:solidFill>
                <a:latin typeface="宋体" panose="02010600030101010101" pitchFamily="2" charset="-122"/>
                <a:ea typeface="宋体" panose="02010600030101010101" pitchFamily="2" charset="-122"/>
              </a:rPr>
              <a:t>&amp;</a:t>
            </a:r>
            <a:r>
              <a:rPr lang="en-US" altLang="zh-CN" dirty="0" smtClean="0">
                <a:solidFill>
                  <a:schemeClr val="tx1"/>
                </a:solidFill>
                <a:latin typeface="宋体" panose="02010600030101010101" pitchFamily="2" charset="-122"/>
                <a:ea typeface="宋体" panose="02010600030101010101" pitchFamily="2" charset="-122"/>
              </a:rPr>
              <a:t>b</a:t>
            </a:r>
            <a:r>
              <a:rPr lang="zh-CN" altLang="en-US" dirty="0" smtClean="0">
                <a:solidFill>
                  <a:schemeClr val="tx1"/>
                </a:solidFill>
                <a:latin typeface="宋体" panose="02010600030101010101" pitchFamily="2" charset="-122"/>
                <a:ea typeface="宋体" panose="02010600030101010101" pitchFamily="2" charset="-122"/>
              </a:rPr>
              <a:t>；</a:t>
            </a:r>
            <a:endParaRPr lang="zh-CN" altLang="en-US" dirty="0" smtClean="0">
              <a:solidFill>
                <a:schemeClr val="tx1"/>
              </a:solidFill>
              <a:latin typeface="宋体" panose="02010600030101010101" pitchFamily="2" charset="-122"/>
              <a:ea typeface="宋体" panose="02010600030101010101" pitchFamily="2" charset="-122"/>
            </a:endParaRPr>
          </a:p>
          <a:p>
            <a:pPr fontAlgn="auto">
              <a:buSzPct val="100000"/>
              <a:buFontTx/>
              <a:buNone/>
            </a:pPr>
            <a:r>
              <a:rPr lang="zh-CN" altLang="en-US" dirty="0" smtClean="0">
                <a:solidFill>
                  <a:schemeClr val="tx1"/>
                </a:solidFill>
                <a:latin typeface="宋体" panose="02010600030101010101" pitchFamily="2" charset="-122"/>
                <a:ea typeface="宋体" panose="02010600030101010101" pitchFamily="2" charset="-122"/>
              </a:rPr>
              <a:t>	例子描述了一个与门，但是只有在clk上升沿（posedge）</a:t>
            </a:r>
            <a:r>
              <a:rPr lang="zh-CN" altLang="en-US" dirty="0" smtClean="0">
                <a:solidFill>
                  <a:schemeClr val="tx1"/>
                </a:solidFill>
                <a:latin typeface="宋体" panose="02010600030101010101" pitchFamily="2" charset="-122"/>
                <a:ea typeface="宋体" panose="02010600030101010101" pitchFamily="2" charset="-122"/>
              </a:rPr>
              <a:t>时候</a:t>
            </a:r>
            <a:r>
              <a:rPr lang="en-US" altLang="zh-CN" dirty="0" smtClean="0">
                <a:solidFill>
                  <a:schemeClr val="tx1"/>
                </a:solidFill>
                <a:latin typeface="宋体" panose="02010600030101010101" pitchFamily="2" charset="-122"/>
                <a:ea typeface="宋体" panose="02010600030101010101" pitchFamily="2" charset="-122"/>
              </a:rPr>
              <a:t>a</a:t>
            </a:r>
            <a:r>
              <a:rPr lang="zh-CN" altLang="en-US" dirty="0" smtClean="0">
                <a:solidFill>
                  <a:schemeClr val="tx1"/>
                </a:solidFill>
                <a:latin typeface="宋体" panose="02010600030101010101" pitchFamily="2" charset="-122"/>
                <a:ea typeface="宋体" panose="02010600030101010101" pitchFamily="2" charset="-122"/>
              </a:rPr>
              <a:t>与</a:t>
            </a:r>
            <a:r>
              <a:rPr lang="en-US" altLang="zh-CN" dirty="0" smtClean="0">
                <a:solidFill>
                  <a:schemeClr val="tx1"/>
                </a:solidFill>
                <a:latin typeface="宋体" panose="02010600030101010101" pitchFamily="2" charset="-122"/>
                <a:ea typeface="宋体" panose="02010600030101010101" pitchFamily="2" charset="-122"/>
              </a:rPr>
              <a:t>b</a:t>
            </a:r>
            <a:r>
              <a:rPr lang="zh-CN" altLang="en-US" dirty="0" smtClean="0">
                <a:solidFill>
                  <a:schemeClr val="tx1"/>
                </a:solidFill>
                <a:latin typeface="宋体" panose="02010600030101010101" pitchFamily="2" charset="-122"/>
                <a:ea typeface="宋体" panose="02010600030101010101" pitchFamily="2" charset="-122"/>
              </a:rPr>
              <a:t>才</a:t>
            </a:r>
            <a:r>
              <a:rPr lang="zh-CN" altLang="en-US" dirty="0" smtClean="0">
                <a:solidFill>
                  <a:schemeClr val="tx1"/>
                </a:solidFill>
                <a:latin typeface="宋体" panose="02010600030101010101" pitchFamily="2" charset="-122"/>
                <a:ea typeface="宋体" panose="02010600030101010101" pitchFamily="2" charset="-122"/>
              </a:rPr>
              <a:t>会进行与。</a:t>
            </a:r>
          </a:p>
          <a:p>
            <a:pPr fontAlgn="auto">
              <a:buSzPct val="100000"/>
              <a:buFontTx/>
              <a:buNone/>
            </a:pPr>
            <a:endParaRPr lang="zh-CN" altLang="en-US" dirty="0">
              <a:solidFill>
                <a:schemeClr val="tx1"/>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173862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16</a:t>
            </a:fld>
            <a:endParaRPr lang="zh-CN" altLang="en-US"/>
          </a:p>
        </p:txBody>
      </p:sp>
      <p:grpSp>
        <p:nvGrpSpPr>
          <p:cNvPr id="5" name="组合 4"/>
          <p:cNvGrpSpPr/>
          <p:nvPr/>
        </p:nvGrpSpPr>
        <p:grpSpPr>
          <a:xfrm>
            <a:off x="1403648" y="1898725"/>
            <a:ext cx="6616700" cy="522287"/>
            <a:chOff x="1260475" y="1989138"/>
            <a:chExt cx="6616700" cy="522287"/>
          </a:xfrm>
        </p:grpSpPr>
        <p:grpSp>
          <p:nvGrpSpPr>
            <p:cNvPr id="6" name="Group 3"/>
            <p:cNvGrpSpPr>
              <a:grpSpLocks/>
            </p:cNvGrpSpPr>
            <p:nvPr/>
          </p:nvGrpSpPr>
          <p:grpSpPr bwMode="auto">
            <a:xfrm>
              <a:off x="2051050" y="1989138"/>
              <a:ext cx="5826125" cy="522287"/>
              <a:chOff x="0" y="0"/>
              <a:chExt cx="9173" cy="822"/>
            </a:xfrm>
          </p:grpSpPr>
          <p:graphicFrame>
            <p:nvGraphicFramePr>
              <p:cNvPr id="8" name="Object 4"/>
              <p:cNvGraphicFramePr>
                <a:graphicFrameLocks noChangeAspect="1"/>
              </p:cNvGraphicFramePr>
              <p:nvPr/>
            </p:nvGraphicFramePr>
            <p:xfrm>
              <a:off x="113" y="482"/>
              <a:ext cx="1440" cy="340"/>
            </p:xfrm>
            <a:graphic>
              <a:graphicData uri="http://schemas.openxmlformats.org/presentationml/2006/ole">
                <mc:AlternateContent xmlns:mc="http://schemas.openxmlformats.org/markup-compatibility/2006">
                  <mc:Choice xmlns:v="urn:schemas-microsoft-com:vml" Requires="v">
                    <p:oleObj spid="_x0000_s24583" r:id="rId3" imgW="916159" imgH="216297" progId="Equation.3">
                      <p:embed/>
                    </p:oleObj>
                  </mc:Choice>
                  <mc:Fallback>
                    <p:oleObj r:id="rId3" imgW="916159" imgH="21629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 y="482"/>
                            <a:ext cx="144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 name="Group 5"/>
              <p:cNvGrpSpPr>
                <a:grpSpLocks/>
              </p:cNvGrpSpPr>
              <p:nvPr/>
            </p:nvGrpSpPr>
            <p:grpSpPr bwMode="auto">
              <a:xfrm>
                <a:off x="833" y="0"/>
                <a:ext cx="1668" cy="821"/>
                <a:chOff x="0" y="0"/>
                <a:chExt cx="1668" cy="821"/>
              </a:xfrm>
            </p:grpSpPr>
            <p:sp>
              <p:nvSpPr>
                <p:cNvPr id="31" name="Line 6"/>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Line 7"/>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8"/>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9"/>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10" name="Line 10"/>
              <p:cNvSpPr>
                <a:spLocks noChangeShapeType="1"/>
              </p:cNvSpPr>
              <p:nvPr/>
            </p:nvSpPr>
            <p:spPr bwMode="auto">
              <a:xfrm>
                <a:off x="0" y="822"/>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11" name="Group 11"/>
              <p:cNvGrpSpPr>
                <a:grpSpLocks/>
              </p:cNvGrpSpPr>
              <p:nvPr/>
            </p:nvGrpSpPr>
            <p:grpSpPr bwMode="auto">
              <a:xfrm>
                <a:off x="2501" y="0"/>
                <a:ext cx="1668" cy="821"/>
                <a:chOff x="0" y="0"/>
                <a:chExt cx="1668" cy="821"/>
              </a:xfrm>
            </p:grpSpPr>
            <p:sp>
              <p:nvSpPr>
                <p:cNvPr id="27" name="Line 12"/>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13"/>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9" name="Line 14"/>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15"/>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2" name="Group 16"/>
              <p:cNvGrpSpPr>
                <a:grpSpLocks/>
              </p:cNvGrpSpPr>
              <p:nvPr/>
            </p:nvGrpSpPr>
            <p:grpSpPr bwMode="auto">
              <a:xfrm>
                <a:off x="4169" y="0"/>
                <a:ext cx="1668" cy="821"/>
                <a:chOff x="0" y="0"/>
                <a:chExt cx="1668" cy="821"/>
              </a:xfrm>
            </p:grpSpPr>
            <p:sp>
              <p:nvSpPr>
                <p:cNvPr id="23" name="Line 17"/>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18"/>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19"/>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Line 20"/>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3" name="Group 21"/>
              <p:cNvGrpSpPr>
                <a:grpSpLocks/>
              </p:cNvGrpSpPr>
              <p:nvPr/>
            </p:nvGrpSpPr>
            <p:grpSpPr bwMode="auto">
              <a:xfrm>
                <a:off x="5837" y="0"/>
                <a:ext cx="1668" cy="821"/>
                <a:chOff x="0" y="0"/>
                <a:chExt cx="1668" cy="821"/>
              </a:xfrm>
            </p:grpSpPr>
            <p:sp>
              <p:nvSpPr>
                <p:cNvPr id="19" name="Line 22"/>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0" name="Line 23"/>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24"/>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25"/>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14" name="Group 26"/>
              <p:cNvGrpSpPr>
                <a:grpSpLocks/>
              </p:cNvGrpSpPr>
              <p:nvPr/>
            </p:nvGrpSpPr>
            <p:grpSpPr bwMode="auto">
              <a:xfrm>
                <a:off x="7505" y="0"/>
                <a:ext cx="1668" cy="821"/>
                <a:chOff x="0" y="0"/>
                <a:chExt cx="1668" cy="821"/>
              </a:xfrm>
            </p:grpSpPr>
            <p:sp>
              <p:nvSpPr>
                <p:cNvPr id="15" name="Line 27"/>
                <p:cNvSpPr>
                  <a:spLocks noChangeShapeType="1"/>
                </p:cNvSpPr>
                <p:nvPr/>
              </p:nvSpPr>
              <p:spPr bwMode="auto">
                <a:xfrm>
                  <a:off x="0" y="0"/>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28"/>
                <p:cNvSpPr>
                  <a:spLocks noChangeShapeType="1"/>
                </p:cNvSpPr>
                <p:nvPr/>
              </p:nvSpPr>
              <p:spPr bwMode="auto">
                <a:xfrm flipV="1">
                  <a:off x="833"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 name="Line 29"/>
                <p:cNvSpPr>
                  <a:spLocks noChangeShapeType="1"/>
                </p:cNvSpPr>
                <p:nvPr/>
              </p:nvSpPr>
              <p:spPr bwMode="auto">
                <a:xfrm>
                  <a:off x="834" y="821"/>
                  <a:ext cx="834" cy="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 name="Line 30"/>
                <p:cNvSpPr>
                  <a:spLocks noChangeShapeType="1"/>
                </p:cNvSpPr>
                <p:nvPr/>
              </p:nvSpPr>
              <p:spPr bwMode="auto">
                <a:xfrm flipV="1">
                  <a:off x="0" y="0"/>
                  <a:ext cx="1" cy="821"/>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sp>
          <p:nvSpPr>
            <p:cNvPr id="7" name="Text Box 31"/>
            <p:cNvSpPr txBox="1">
              <a:spLocks noChangeArrowheads="1"/>
            </p:cNvSpPr>
            <p:nvPr/>
          </p:nvSpPr>
          <p:spPr bwMode="auto">
            <a:xfrm>
              <a:off x="1260475" y="2054225"/>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0066FF"/>
                  </a:solidFill>
                </a:rPr>
                <a:t>clk</a:t>
              </a:r>
            </a:p>
          </p:txBody>
        </p:sp>
      </p:grpSp>
      <p:sp>
        <p:nvSpPr>
          <p:cNvPr id="35" name="Line 35"/>
          <p:cNvSpPr>
            <a:spLocks noChangeShapeType="1"/>
          </p:cNvSpPr>
          <p:nvPr/>
        </p:nvSpPr>
        <p:spPr bwMode="auto">
          <a:xfrm>
            <a:off x="2723293" y="2279087"/>
            <a:ext cx="0"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37"/>
          <p:cNvSpPr>
            <a:spLocks noChangeShapeType="1"/>
          </p:cNvSpPr>
          <p:nvPr/>
        </p:nvSpPr>
        <p:spPr bwMode="auto">
          <a:xfrm>
            <a:off x="4859636" y="2236862"/>
            <a:ext cx="0"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 name="Line 38"/>
          <p:cNvSpPr>
            <a:spLocks noChangeShapeType="1"/>
          </p:cNvSpPr>
          <p:nvPr/>
        </p:nvSpPr>
        <p:spPr bwMode="auto">
          <a:xfrm>
            <a:off x="5907386" y="2236862"/>
            <a:ext cx="1587"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39"/>
          <p:cNvSpPr>
            <a:spLocks noChangeShapeType="1"/>
          </p:cNvSpPr>
          <p:nvPr/>
        </p:nvSpPr>
        <p:spPr bwMode="auto">
          <a:xfrm>
            <a:off x="6947198" y="2236862"/>
            <a:ext cx="1588"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9" name="组合 38"/>
          <p:cNvGrpSpPr/>
          <p:nvPr/>
        </p:nvGrpSpPr>
        <p:grpSpPr>
          <a:xfrm>
            <a:off x="1403648" y="2636912"/>
            <a:ext cx="6616700" cy="669925"/>
            <a:chOff x="1260475" y="2727325"/>
            <a:chExt cx="6616700" cy="669925"/>
          </a:xfrm>
        </p:grpSpPr>
        <p:sp>
          <p:nvSpPr>
            <p:cNvPr id="40" name="Text Box 32"/>
            <p:cNvSpPr txBox="1">
              <a:spLocks noChangeArrowheads="1"/>
            </p:cNvSpPr>
            <p:nvPr/>
          </p:nvSpPr>
          <p:spPr bwMode="auto">
            <a:xfrm>
              <a:off x="1260475" y="2925763"/>
              <a:ext cx="590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0066FF"/>
                  </a:solidFill>
                </a:rPr>
                <a:t> a</a:t>
              </a:r>
            </a:p>
          </p:txBody>
        </p:sp>
        <p:sp>
          <p:nvSpPr>
            <p:cNvPr id="41" name="Line 33"/>
            <p:cNvSpPr>
              <a:spLocks noChangeShapeType="1"/>
            </p:cNvSpPr>
            <p:nvPr/>
          </p:nvSpPr>
          <p:spPr bwMode="auto">
            <a:xfrm>
              <a:off x="2079625" y="3382963"/>
              <a:ext cx="1296988"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34"/>
            <p:cNvSpPr>
              <a:spLocks noChangeShapeType="1"/>
            </p:cNvSpPr>
            <p:nvPr/>
          </p:nvSpPr>
          <p:spPr bwMode="auto">
            <a:xfrm>
              <a:off x="3375025" y="2727325"/>
              <a:ext cx="1349375" cy="1270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40"/>
            <p:cNvSpPr>
              <a:spLocks noChangeShapeType="1"/>
            </p:cNvSpPr>
            <p:nvPr/>
          </p:nvSpPr>
          <p:spPr bwMode="auto">
            <a:xfrm>
              <a:off x="3375025" y="2727325"/>
              <a:ext cx="1588" cy="655638"/>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41"/>
            <p:cNvSpPr>
              <a:spLocks noChangeShapeType="1"/>
            </p:cNvSpPr>
            <p:nvPr/>
          </p:nvSpPr>
          <p:spPr bwMode="auto">
            <a:xfrm>
              <a:off x="4724400" y="2740025"/>
              <a:ext cx="1588" cy="65722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42"/>
            <p:cNvSpPr>
              <a:spLocks noChangeShapeType="1"/>
            </p:cNvSpPr>
            <p:nvPr/>
          </p:nvSpPr>
          <p:spPr bwMode="auto">
            <a:xfrm>
              <a:off x="4724400" y="3382963"/>
              <a:ext cx="3152775"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46" name="组合 45"/>
          <p:cNvGrpSpPr/>
          <p:nvPr/>
        </p:nvGrpSpPr>
        <p:grpSpPr>
          <a:xfrm>
            <a:off x="1403648" y="3327475"/>
            <a:ext cx="6616700" cy="884237"/>
            <a:chOff x="1260475" y="3417888"/>
            <a:chExt cx="6616700" cy="884237"/>
          </a:xfrm>
        </p:grpSpPr>
        <p:sp>
          <p:nvSpPr>
            <p:cNvPr id="47" name="Text Box 43"/>
            <p:cNvSpPr txBox="1">
              <a:spLocks noChangeArrowheads="1"/>
            </p:cNvSpPr>
            <p:nvPr/>
          </p:nvSpPr>
          <p:spPr bwMode="auto">
            <a:xfrm>
              <a:off x="1260475" y="3417888"/>
              <a:ext cx="5905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sz="2400" dirty="0">
                  <a:solidFill>
                    <a:srgbClr val="0066FF"/>
                  </a:solidFill>
                </a:rPr>
                <a:t> b</a:t>
              </a:r>
              <a:endParaRPr lang="zh-CN" altLang="en-US" dirty="0"/>
            </a:p>
          </p:txBody>
        </p:sp>
        <p:sp>
          <p:nvSpPr>
            <p:cNvPr id="48" name="Line 44"/>
            <p:cNvSpPr>
              <a:spLocks noChangeShapeType="1"/>
            </p:cNvSpPr>
            <p:nvPr/>
          </p:nvSpPr>
          <p:spPr bwMode="auto">
            <a:xfrm>
              <a:off x="2079625" y="3644900"/>
              <a:ext cx="1844675" cy="1588"/>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 name="Line 45"/>
            <p:cNvSpPr>
              <a:spLocks noChangeShapeType="1"/>
            </p:cNvSpPr>
            <p:nvPr/>
          </p:nvSpPr>
          <p:spPr bwMode="auto">
            <a:xfrm>
              <a:off x="3924300" y="3644900"/>
              <a:ext cx="0" cy="65722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 name="Line 46"/>
            <p:cNvSpPr>
              <a:spLocks noChangeShapeType="1"/>
            </p:cNvSpPr>
            <p:nvPr/>
          </p:nvSpPr>
          <p:spPr bwMode="auto">
            <a:xfrm>
              <a:off x="3924300" y="4300538"/>
              <a:ext cx="3952875" cy="1587"/>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51" name="Text Box 58"/>
          <p:cNvSpPr txBox="1">
            <a:spLocks noChangeArrowheads="1"/>
          </p:cNvSpPr>
          <p:nvPr/>
        </p:nvSpPr>
        <p:spPr bwMode="auto">
          <a:xfrm>
            <a:off x="365423" y="4768925"/>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zh-CN"/>
          </a:p>
        </p:txBody>
      </p:sp>
      <p:sp>
        <p:nvSpPr>
          <p:cNvPr id="52" name="Line 36"/>
          <p:cNvSpPr>
            <a:spLocks noChangeShapeType="1"/>
          </p:cNvSpPr>
          <p:nvPr/>
        </p:nvSpPr>
        <p:spPr bwMode="auto">
          <a:xfrm>
            <a:off x="3777481" y="2230047"/>
            <a:ext cx="1588" cy="3614738"/>
          </a:xfrm>
          <a:prstGeom prst="line">
            <a:avLst/>
          </a:prstGeom>
          <a:noFill/>
          <a:ln w="9525" cap="flat" cmpd="sng">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3" name="组合 52"/>
          <p:cNvGrpSpPr/>
          <p:nvPr/>
        </p:nvGrpSpPr>
        <p:grpSpPr>
          <a:xfrm>
            <a:off x="927398" y="4419675"/>
            <a:ext cx="7092950" cy="776287"/>
            <a:chOff x="784225" y="4510088"/>
            <a:chExt cx="7092950" cy="776287"/>
          </a:xfrm>
        </p:grpSpPr>
        <p:sp>
          <p:nvSpPr>
            <p:cNvPr id="54" name="Line 48"/>
            <p:cNvSpPr>
              <a:spLocks noChangeShapeType="1"/>
            </p:cNvSpPr>
            <p:nvPr/>
          </p:nvSpPr>
          <p:spPr bwMode="auto">
            <a:xfrm>
              <a:off x="3376930" y="4510088"/>
              <a:ext cx="0" cy="65532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 name="Line 49"/>
            <p:cNvSpPr>
              <a:spLocks noChangeShapeType="1"/>
            </p:cNvSpPr>
            <p:nvPr/>
          </p:nvSpPr>
          <p:spPr bwMode="auto">
            <a:xfrm>
              <a:off x="3924300" y="4510088"/>
              <a:ext cx="1905" cy="65532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Line 50"/>
            <p:cNvSpPr>
              <a:spLocks noChangeShapeType="1"/>
            </p:cNvSpPr>
            <p:nvPr/>
          </p:nvSpPr>
          <p:spPr bwMode="auto">
            <a:xfrm>
              <a:off x="3375025" y="4510088"/>
              <a:ext cx="55118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7" name="Line 51"/>
            <p:cNvSpPr>
              <a:spLocks noChangeShapeType="1"/>
            </p:cNvSpPr>
            <p:nvPr/>
          </p:nvSpPr>
          <p:spPr bwMode="auto">
            <a:xfrm>
              <a:off x="3924300" y="5165408"/>
              <a:ext cx="3952875"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8" name="Line 52"/>
            <p:cNvSpPr>
              <a:spLocks noChangeShapeType="1"/>
            </p:cNvSpPr>
            <p:nvPr/>
          </p:nvSpPr>
          <p:spPr bwMode="auto">
            <a:xfrm>
              <a:off x="2079625" y="5164138"/>
              <a:ext cx="1297305" cy="127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 name="Text Box 59"/>
            <p:cNvSpPr txBox="1">
              <a:spLocks noChangeArrowheads="1"/>
            </p:cNvSpPr>
            <p:nvPr/>
          </p:nvSpPr>
          <p:spPr bwMode="auto">
            <a:xfrm>
              <a:off x="784225" y="4829175"/>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dirty="0">
                  <a:solidFill>
                    <a:srgbClr val="993300"/>
                  </a:solidFill>
                </a:rPr>
                <a:t>assign  </a:t>
              </a:r>
              <a:r>
                <a:rPr lang="zh-CN" altLang="en-US" sz="2400" dirty="0">
                  <a:solidFill>
                    <a:srgbClr val="0066FF"/>
                  </a:solidFill>
                </a:rPr>
                <a:t>c</a:t>
              </a:r>
            </a:p>
          </p:txBody>
        </p:sp>
      </p:grpSp>
      <p:grpSp>
        <p:nvGrpSpPr>
          <p:cNvPr id="60" name="组合 59"/>
          <p:cNvGrpSpPr/>
          <p:nvPr/>
        </p:nvGrpSpPr>
        <p:grpSpPr>
          <a:xfrm>
            <a:off x="927994" y="5237870"/>
            <a:ext cx="7092950" cy="840106"/>
            <a:chOff x="1109929" y="5398183"/>
            <a:chExt cx="7092950" cy="840106"/>
          </a:xfrm>
        </p:grpSpPr>
        <p:sp>
          <p:nvSpPr>
            <p:cNvPr id="61" name="Line 53"/>
            <p:cNvSpPr>
              <a:spLocks noChangeShapeType="1"/>
            </p:cNvSpPr>
            <p:nvPr/>
          </p:nvSpPr>
          <p:spPr bwMode="auto">
            <a:xfrm>
              <a:off x="3954827" y="5398183"/>
              <a:ext cx="0" cy="65595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62" name="组合 61"/>
            <p:cNvGrpSpPr/>
            <p:nvPr/>
          </p:nvGrpSpPr>
          <p:grpSpPr>
            <a:xfrm>
              <a:off x="1109929" y="5398184"/>
              <a:ext cx="7092950" cy="840105"/>
              <a:chOff x="784225" y="5286058"/>
              <a:chExt cx="7092950" cy="840105"/>
            </a:xfrm>
          </p:grpSpPr>
          <p:sp>
            <p:nvSpPr>
              <p:cNvPr id="63" name="Line 54"/>
              <p:cNvSpPr>
                <a:spLocks noChangeShapeType="1"/>
              </p:cNvSpPr>
              <p:nvPr/>
            </p:nvSpPr>
            <p:spPr bwMode="auto">
              <a:xfrm>
                <a:off x="4714875" y="5286058"/>
                <a:ext cx="1905" cy="655955"/>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4" name="Line 55"/>
              <p:cNvSpPr>
                <a:spLocks noChangeShapeType="1"/>
              </p:cNvSpPr>
              <p:nvPr/>
            </p:nvSpPr>
            <p:spPr bwMode="auto">
              <a:xfrm>
                <a:off x="2079625" y="5942013"/>
                <a:ext cx="155575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5" name="Line 56"/>
              <p:cNvSpPr>
                <a:spLocks noChangeShapeType="1"/>
              </p:cNvSpPr>
              <p:nvPr/>
            </p:nvSpPr>
            <p:spPr bwMode="auto">
              <a:xfrm>
                <a:off x="3635375" y="5286058"/>
                <a:ext cx="107950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6" name="Line 57"/>
              <p:cNvSpPr>
                <a:spLocks noChangeShapeType="1"/>
              </p:cNvSpPr>
              <p:nvPr/>
            </p:nvSpPr>
            <p:spPr bwMode="auto">
              <a:xfrm>
                <a:off x="4714875" y="5942013"/>
                <a:ext cx="3162300" cy="0"/>
              </a:xfrm>
              <a:prstGeom prst="line">
                <a:avLst/>
              </a:prstGeom>
              <a:noFill/>
              <a:ln w="28575" cap="flat" cmpd="sng">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67" name="Text Box 60"/>
              <p:cNvSpPr txBox="1">
                <a:spLocks noChangeArrowheads="1"/>
              </p:cNvSpPr>
              <p:nvPr/>
            </p:nvSpPr>
            <p:spPr bwMode="auto">
              <a:xfrm>
                <a:off x="784225" y="5668963"/>
                <a:ext cx="1295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en-US">
                    <a:solidFill>
                      <a:srgbClr val="993300"/>
                    </a:solidFill>
                  </a:rPr>
                  <a:t>always  </a:t>
                </a:r>
                <a:r>
                  <a:rPr lang="zh-CN" altLang="en-US" sz="2400">
                    <a:solidFill>
                      <a:srgbClr val="0066FF"/>
                    </a:solidFill>
                  </a:rPr>
                  <a:t>c</a:t>
                </a:r>
                <a:endParaRPr lang="zh-CN" altLang="en-US"/>
              </a:p>
            </p:txBody>
          </p:sp>
        </p:grpSp>
      </p:grpSp>
      <p:sp>
        <p:nvSpPr>
          <p:cNvPr id="68" name="标题 3"/>
          <p:cNvSpPr>
            <a:spLocks noGrp="1"/>
          </p:cNvSpPr>
          <p:nvPr>
            <p:ph type="title"/>
          </p:nvPr>
        </p:nvSpPr>
        <p:spPr>
          <a:xfrm>
            <a:off x="1199669" y="365126"/>
            <a:ext cx="7886700" cy="781094"/>
          </a:xfrm>
        </p:spPr>
        <p:txBody>
          <a:bodyPr/>
          <a:lstStyle/>
          <a:p>
            <a:r>
              <a:rPr lang="zh-CN" altLang="en-US" dirty="0" smtClean="0"/>
              <a:t>线网型与寄存器型赋值区别</a:t>
            </a:r>
            <a:endParaRPr lang="zh-CN" altLang="en-US" dirty="0"/>
          </a:p>
        </p:txBody>
      </p:sp>
    </p:spTree>
    <p:extLst>
      <p:ext uri="{BB962C8B-B14F-4D97-AF65-F5344CB8AC3E}">
        <p14:creationId xmlns:p14="http://schemas.microsoft.com/office/powerpoint/2010/main" val="218389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1000"/>
                                        <p:tgtEl>
                                          <p:spTgt spid="46"/>
                                        </p:tgtEl>
                                      </p:cBhvr>
                                    </p:animEffect>
                                    <p:anim calcmode="lin" valueType="num">
                                      <p:cBhvr>
                                        <p:cTn id="20" dur="1000" fill="hold"/>
                                        <p:tgtEl>
                                          <p:spTgt spid="46"/>
                                        </p:tgtEl>
                                        <p:attrNameLst>
                                          <p:attrName>ppt_x</p:attrName>
                                        </p:attrNameLst>
                                      </p:cBhvr>
                                      <p:tavLst>
                                        <p:tav tm="0">
                                          <p:val>
                                            <p:strVal val="#ppt_x"/>
                                          </p:val>
                                        </p:tav>
                                        <p:tav tm="100000">
                                          <p:val>
                                            <p:strVal val="#ppt_x"/>
                                          </p:val>
                                        </p:tav>
                                      </p:tavLst>
                                    </p:anim>
                                    <p:anim calcmode="lin" valueType="num">
                                      <p:cBhvr>
                                        <p:cTn id="2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1000"/>
                                        <p:tgtEl>
                                          <p:spTgt spid="36"/>
                                        </p:tgtEl>
                                      </p:cBhvr>
                                    </p:animEffect>
                                    <p:anim calcmode="lin" valueType="num">
                                      <p:cBhvr>
                                        <p:cTn id="39" dur="1000" fill="hold"/>
                                        <p:tgtEl>
                                          <p:spTgt spid="36"/>
                                        </p:tgtEl>
                                        <p:attrNameLst>
                                          <p:attrName>ppt_x</p:attrName>
                                        </p:attrNameLst>
                                      </p:cBhvr>
                                      <p:tavLst>
                                        <p:tav tm="0">
                                          <p:val>
                                            <p:strVal val="#ppt_x"/>
                                          </p:val>
                                        </p:tav>
                                        <p:tav tm="100000">
                                          <p:val>
                                            <p:strVal val="#ppt_x"/>
                                          </p:val>
                                        </p:tav>
                                      </p:tavLst>
                                    </p:anim>
                                    <p:anim calcmode="lin" valueType="num">
                                      <p:cBhvr>
                                        <p:cTn id="40" dur="1000" fill="hold"/>
                                        <p:tgtEl>
                                          <p:spTgt spid="36"/>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17</a:t>
            </a:fld>
            <a:endParaRPr lang="zh-CN" altLang="en-US"/>
          </a:p>
        </p:txBody>
      </p:sp>
      <p:sp>
        <p:nvSpPr>
          <p:cNvPr id="4" name="标题 1"/>
          <p:cNvSpPr>
            <a:spLocks noGrp="1"/>
          </p:cNvSpPr>
          <p:nvPr>
            <p:ph type="title"/>
          </p:nvPr>
        </p:nvSpPr>
        <p:spPr>
          <a:xfrm>
            <a:off x="1150938" y="214313"/>
            <a:ext cx="7793037" cy="1462087"/>
          </a:xfrm>
        </p:spPr>
        <p:txBody>
          <a:bodyPr/>
          <a:lstStyle/>
          <a:p>
            <a:r>
              <a:rPr lang="zh-CN" altLang="en-US" dirty="0"/>
              <a:t>常用数据类型</a:t>
            </a:r>
            <a:endParaRPr lang="zh-CN" altLang="en-US" dirty="0" smtClean="0"/>
          </a:p>
        </p:txBody>
      </p:sp>
      <p:pic>
        <p:nvPicPr>
          <p:cNvPr id="6" name="图片 5"/>
          <p:cNvPicPr>
            <a:picLocks noChangeAspect="1"/>
          </p:cNvPicPr>
          <p:nvPr/>
        </p:nvPicPr>
        <p:blipFill>
          <a:blip r:embed="rId2"/>
          <a:stretch>
            <a:fillRect/>
          </a:stretch>
        </p:blipFill>
        <p:spPr>
          <a:xfrm>
            <a:off x="683568" y="3525416"/>
            <a:ext cx="4676775" cy="1485900"/>
          </a:xfrm>
          <a:prstGeom prst="rect">
            <a:avLst/>
          </a:prstGeom>
        </p:spPr>
      </p:pic>
      <p:sp>
        <p:nvSpPr>
          <p:cNvPr id="7" name="内容占位符 2"/>
          <p:cNvSpPr txBox="1">
            <a:spLocks/>
          </p:cNvSpPr>
          <p:nvPr/>
        </p:nvSpPr>
        <p:spPr>
          <a:xfrm>
            <a:off x="657427" y="1556792"/>
            <a:ext cx="7776864" cy="19686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400" dirty="0"/>
              <a:t>参数</a:t>
            </a:r>
            <a:r>
              <a:rPr lang="zh-CN" altLang="en-US" sz="2400" dirty="0" smtClean="0"/>
              <a:t>数据类型：</a:t>
            </a:r>
            <a:endParaRPr lang="en-US" altLang="zh-CN" sz="2400" dirty="0" smtClean="0"/>
          </a:p>
          <a:p>
            <a:pPr marL="0" indent="0">
              <a:buFont typeface="Arial" panose="020B0604020202020204" pitchFamily="34" charset="0"/>
              <a:buNone/>
            </a:pPr>
            <a:endParaRPr lang="en-US" altLang="zh-CN" sz="1600" dirty="0" smtClean="0"/>
          </a:p>
          <a:p>
            <a:pPr marL="0" indent="0">
              <a:buNone/>
            </a:pPr>
            <a:r>
              <a:rPr lang="en-US" altLang="zh-CN" sz="2000" dirty="0" err="1"/>
              <a:t>reg</a:t>
            </a:r>
            <a:r>
              <a:rPr lang="zh-CN" altLang="en-US" sz="2000" dirty="0"/>
              <a:t>型的则可以存取最后一次赋给它的值</a:t>
            </a:r>
            <a:r>
              <a:rPr lang="zh-CN" altLang="en-US" sz="2000" dirty="0" smtClean="0"/>
              <a:t>，</a:t>
            </a:r>
            <a:endParaRPr lang="en-US" altLang="zh-CN" sz="2000" dirty="0" smtClean="0"/>
          </a:p>
          <a:p>
            <a:pPr marL="0" indent="0">
              <a:buNone/>
            </a:pPr>
            <a:r>
              <a:rPr lang="zh-CN" altLang="en-US" sz="2000" dirty="0"/>
              <a:t>定义为</a:t>
            </a:r>
            <a:r>
              <a:rPr lang="en-US" altLang="zh-CN" sz="2000" dirty="0" err="1"/>
              <a:t>reg</a:t>
            </a:r>
            <a:r>
              <a:rPr lang="zh-CN" altLang="en-US" sz="2000" dirty="0"/>
              <a:t>型的线网只能在</a:t>
            </a:r>
            <a:r>
              <a:rPr lang="en-US" altLang="zh-CN" sz="2000" dirty="0"/>
              <a:t>always</a:t>
            </a:r>
            <a:r>
              <a:rPr lang="zh-CN" altLang="en-US" sz="2000" dirty="0"/>
              <a:t>和</a:t>
            </a:r>
            <a:r>
              <a:rPr lang="en-US" altLang="zh-CN" sz="2000" dirty="0"/>
              <a:t>initial</a:t>
            </a:r>
            <a:r>
              <a:rPr lang="zh-CN" altLang="en-US" sz="2000" dirty="0"/>
              <a:t>语句中被赋值，不能被连续赋值。</a:t>
            </a:r>
            <a:endParaRPr lang="en-US" altLang="zh-CN" sz="2000" dirty="0"/>
          </a:p>
          <a:p>
            <a:endParaRPr lang="en-US" altLang="zh-CN" sz="2000" dirty="0" smtClean="0"/>
          </a:p>
        </p:txBody>
      </p:sp>
      <p:pic>
        <p:nvPicPr>
          <p:cNvPr id="8" name="图片 7"/>
          <p:cNvPicPr>
            <a:picLocks noChangeAspect="1"/>
          </p:cNvPicPr>
          <p:nvPr/>
        </p:nvPicPr>
        <p:blipFill>
          <a:blip r:embed="rId3"/>
          <a:stretch>
            <a:fillRect/>
          </a:stretch>
        </p:blipFill>
        <p:spPr>
          <a:xfrm>
            <a:off x="683568" y="5099929"/>
            <a:ext cx="5015241" cy="1273712"/>
          </a:xfrm>
          <a:prstGeom prst="rect">
            <a:avLst/>
          </a:prstGeom>
        </p:spPr>
      </p:pic>
    </p:spTree>
    <p:extLst>
      <p:ext uri="{BB962C8B-B14F-4D97-AF65-F5344CB8AC3E}">
        <p14:creationId xmlns:p14="http://schemas.microsoft.com/office/powerpoint/2010/main" val="39446509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18</a:t>
            </a:fld>
            <a:endParaRPr lang="zh-CN" altLang="en-US"/>
          </a:p>
        </p:txBody>
      </p:sp>
      <p:sp>
        <p:nvSpPr>
          <p:cNvPr id="4" name="标题 1"/>
          <p:cNvSpPr>
            <a:spLocks noGrp="1"/>
          </p:cNvSpPr>
          <p:nvPr>
            <p:ph type="title"/>
          </p:nvPr>
        </p:nvSpPr>
        <p:spPr>
          <a:xfrm>
            <a:off x="1150938" y="214313"/>
            <a:ext cx="7793037" cy="1462087"/>
          </a:xfrm>
        </p:spPr>
        <p:txBody>
          <a:bodyPr>
            <a:normAutofit/>
          </a:bodyPr>
          <a:lstStyle/>
          <a:p>
            <a:r>
              <a:rPr lang="zh-CN" altLang="en-US" dirty="0" smtClean="0"/>
              <a:t>常量表示</a:t>
            </a:r>
            <a:endParaRPr lang="zh-CN" altLang="en-US" dirty="0" smtClean="0"/>
          </a:p>
        </p:txBody>
      </p:sp>
      <p:sp>
        <p:nvSpPr>
          <p:cNvPr id="5" name="内容占位符 2"/>
          <p:cNvSpPr>
            <a:spLocks noGrp="1"/>
          </p:cNvSpPr>
          <p:nvPr>
            <p:ph idx="1"/>
          </p:nvPr>
        </p:nvSpPr>
        <p:spPr>
          <a:xfrm>
            <a:off x="899592" y="1655370"/>
            <a:ext cx="7772400" cy="4437925"/>
          </a:xfrm>
        </p:spPr>
        <p:txBody>
          <a:bodyPr>
            <a:normAutofit/>
          </a:bodyPr>
          <a:lstStyle/>
          <a:p>
            <a:r>
              <a:rPr lang="zh-CN" altLang="en-US" sz="2000" dirty="0" smtClean="0"/>
              <a:t>常量就是不变的数值，比如说</a:t>
            </a:r>
            <a:r>
              <a:rPr lang="en-US" altLang="zh-CN" sz="2000" dirty="0" smtClean="0"/>
              <a:t>4’d8</a:t>
            </a:r>
            <a:r>
              <a:rPr lang="zh-CN" altLang="en-US" sz="2000" dirty="0" smtClean="0"/>
              <a:t>，表示的是一个</a:t>
            </a:r>
            <a:r>
              <a:rPr lang="en-US" altLang="zh-CN" sz="2000" dirty="0" smtClean="0"/>
              <a:t>4</a:t>
            </a:r>
            <a:r>
              <a:rPr lang="zh-CN" altLang="en-US" sz="2000" dirty="0" smtClean="0"/>
              <a:t>位宽的十进制整数</a:t>
            </a:r>
            <a:r>
              <a:rPr lang="en-US" altLang="zh-CN" sz="2000" dirty="0" smtClean="0"/>
              <a:t>8</a:t>
            </a:r>
            <a:r>
              <a:rPr lang="zh-CN" altLang="en-US" sz="2000" dirty="0" smtClean="0"/>
              <a:t>。</a:t>
            </a:r>
          </a:p>
          <a:p>
            <a:r>
              <a:rPr lang="zh-CN" altLang="en-US" sz="2000" dirty="0" smtClean="0"/>
              <a:t>在</a:t>
            </a:r>
            <a:r>
              <a:rPr lang="en-US" altLang="zh-CN" sz="2000" dirty="0" smtClean="0"/>
              <a:t>Verilog</a:t>
            </a:r>
            <a:r>
              <a:rPr lang="zh-CN" altLang="en-US" sz="2000" dirty="0" smtClean="0"/>
              <a:t>中，有三种不同类型的常量：整数型、实数型以及字符串型。</a:t>
            </a:r>
            <a:endParaRPr lang="en-US" altLang="zh-CN" sz="2000" dirty="0" smtClean="0"/>
          </a:p>
          <a:p>
            <a:r>
              <a:rPr lang="zh-CN" altLang="en-US" sz="2000" dirty="0" smtClean="0"/>
              <a:t>整数型常量可以直接使用十进制的数字表示。</a:t>
            </a:r>
            <a:endParaRPr lang="en-US" altLang="zh-CN" sz="2000" dirty="0" smtClean="0"/>
          </a:p>
          <a:p>
            <a:r>
              <a:rPr lang="zh-CN" altLang="en-US" sz="2000" dirty="0" smtClean="0"/>
              <a:t>基数表示法的格式如下：</a:t>
            </a:r>
            <a:r>
              <a:rPr lang="en-US" altLang="zh-CN" sz="2000" dirty="0" smtClean="0"/>
              <a:t> </a:t>
            </a:r>
            <a:endParaRPr lang="zh-CN" altLang="en-US" sz="2000" dirty="0" smtClean="0"/>
          </a:p>
          <a:p>
            <a:r>
              <a:rPr lang="zh-CN" altLang="en-US" sz="2000" dirty="0" smtClean="0"/>
              <a:t>长度</a:t>
            </a:r>
            <a:r>
              <a:rPr lang="en-US" altLang="zh-CN" sz="2000" dirty="0" smtClean="0"/>
              <a:t>’+</a:t>
            </a:r>
            <a:r>
              <a:rPr lang="zh-CN" altLang="en-US" sz="2000" dirty="0" smtClean="0"/>
              <a:t>数制简写</a:t>
            </a:r>
            <a:r>
              <a:rPr lang="en-US" altLang="zh-CN" sz="2000" dirty="0" smtClean="0"/>
              <a:t>+</a:t>
            </a:r>
            <a:r>
              <a:rPr lang="zh-CN" altLang="en-US" sz="2000" dirty="0" smtClean="0"/>
              <a:t>数字</a:t>
            </a:r>
          </a:p>
          <a:p>
            <a:r>
              <a:rPr lang="zh-CN" altLang="en-US" sz="2000" dirty="0" smtClean="0"/>
              <a:t>当设定的位宽比实际数字的位宽少，则自动截去左边超出的位数，反之则在左边不够的位置补足</a:t>
            </a:r>
            <a:r>
              <a:rPr lang="en-US" altLang="zh-CN" sz="2000" dirty="0" smtClean="0"/>
              <a:t>0</a:t>
            </a:r>
            <a:r>
              <a:rPr lang="zh-CN" altLang="en-US" sz="2000" dirty="0" smtClean="0"/>
              <a:t>。如果长度不显示，那么数字的位宽则取决于本身的长度</a:t>
            </a:r>
            <a:r>
              <a:rPr lang="zh-CN" altLang="en-US" sz="2000" dirty="0" smtClean="0"/>
              <a:t>。</a:t>
            </a:r>
            <a:endParaRPr lang="en-US" altLang="zh-CN" sz="2000" dirty="0" smtClean="0"/>
          </a:p>
          <a:p>
            <a:endParaRPr lang="en-US" altLang="zh-CN" sz="2000" dirty="0" smtClean="0"/>
          </a:p>
          <a:p>
            <a:pPr marL="0" indent="0">
              <a:buNone/>
            </a:pPr>
            <a:r>
              <a:rPr lang="zh-CN" altLang="en-US" sz="2000" dirty="0" smtClean="0">
                <a:solidFill>
                  <a:schemeClr val="accent2"/>
                </a:solidFill>
              </a:rPr>
              <a:t>注意：这里说的长度或位宽表示数值在二进制形态下的位宽</a:t>
            </a:r>
            <a:endParaRPr lang="en-US" altLang="zh-CN" sz="2000" dirty="0" smtClean="0">
              <a:solidFill>
                <a:schemeClr val="accent2"/>
              </a:solidFill>
            </a:endParaRPr>
          </a:p>
        </p:txBody>
      </p:sp>
    </p:spTree>
    <p:extLst>
      <p:ext uri="{BB962C8B-B14F-4D97-AF65-F5344CB8AC3E}">
        <p14:creationId xmlns:p14="http://schemas.microsoft.com/office/powerpoint/2010/main" val="4251711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19</a:t>
            </a:fld>
            <a:endParaRPr lang="zh-CN" altLang="en-US"/>
          </a:p>
        </p:txBody>
      </p:sp>
      <p:sp>
        <p:nvSpPr>
          <p:cNvPr id="4" name="标题 1"/>
          <p:cNvSpPr>
            <a:spLocks noGrp="1"/>
          </p:cNvSpPr>
          <p:nvPr>
            <p:ph type="title"/>
          </p:nvPr>
        </p:nvSpPr>
        <p:spPr>
          <a:xfrm>
            <a:off x="1150938" y="214313"/>
            <a:ext cx="7793037" cy="1462087"/>
          </a:xfrm>
        </p:spPr>
        <p:txBody>
          <a:bodyPr/>
          <a:lstStyle/>
          <a:p>
            <a:r>
              <a:rPr lang="en-US" altLang="zh-CN" dirty="0" smtClean="0"/>
              <a:t> </a:t>
            </a:r>
            <a:r>
              <a:rPr lang="zh-CN" altLang="en-US" dirty="0" smtClean="0"/>
              <a:t>操作符</a:t>
            </a:r>
          </a:p>
        </p:txBody>
      </p:sp>
      <p:sp>
        <p:nvSpPr>
          <p:cNvPr id="5" name="内容占位符 2"/>
          <p:cNvSpPr>
            <a:spLocks noGrp="1"/>
          </p:cNvSpPr>
          <p:nvPr>
            <p:ph idx="1"/>
          </p:nvPr>
        </p:nvSpPr>
        <p:spPr>
          <a:xfrm>
            <a:off x="683568" y="1772816"/>
            <a:ext cx="7772400" cy="4114800"/>
          </a:xfrm>
        </p:spPr>
        <p:txBody>
          <a:bodyPr>
            <a:normAutofit lnSpcReduction="10000"/>
          </a:bodyPr>
          <a:lstStyle/>
          <a:p>
            <a:pPr>
              <a:lnSpc>
                <a:spcPct val="110000"/>
              </a:lnSpc>
            </a:pPr>
            <a:r>
              <a:rPr lang="en-US" altLang="zh-CN" sz="2000" dirty="0" smtClean="0"/>
              <a:t>Verilog HDL</a:t>
            </a:r>
            <a:r>
              <a:rPr lang="zh-CN" altLang="zh-CN" sz="2000" dirty="0" smtClean="0"/>
              <a:t>语言和</a:t>
            </a:r>
            <a:r>
              <a:rPr lang="en-US" altLang="zh-CN" sz="2000" dirty="0" smtClean="0"/>
              <a:t>C</a:t>
            </a:r>
            <a:r>
              <a:rPr lang="zh-CN" altLang="zh-CN" sz="2000" dirty="0" smtClean="0"/>
              <a:t>语言相似</a:t>
            </a:r>
            <a:r>
              <a:rPr lang="zh-CN" altLang="zh-CN" sz="2000" dirty="0" smtClean="0"/>
              <a:t>，</a:t>
            </a:r>
            <a:r>
              <a:rPr lang="zh-CN" altLang="en-US" sz="2000" dirty="0" smtClean="0"/>
              <a:t>有丰富的各种操作符，总体分为</a:t>
            </a:r>
            <a:r>
              <a:rPr lang="en-US" altLang="zh-CN" sz="2000" dirty="0"/>
              <a:t>8</a:t>
            </a:r>
            <a:r>
              <a:rPr lang="zh-CN" altLang="en-US" sz="2000" dirty="0" smtClean="0"/>
              <a:t>类，如下：</a:t>
            </a:r>
            <a:endParaRPr lang="en-US" altLang="zh-CN" sz="2000" dirty="0" smtClean="0"/>
          </a:p>
          <a:p>
            <a:endParaRPr lang="en-US" altLang="zh-CN" sz="1400" dirty="0" smtClean="0"/>
          </a:p>
          <a:p>
            <a:pPr>
              <a:buFont typeface="Wingdings" panose="05000000000000000000" pitchFamily="2" charset="2"/>
              <a:buChar char="Ø"/>
            </a:pPr>
            <a:r>
              <a:rPr lang="zh-CN" altLang="zh-CN" sz="2000" dirty="0" smtClean="0"/>
              <a:t>算术</a:t>
            </a:r>
            <a:r>
              <a:rPr lang="zh-CN" altLang="en-US" sz="2000" dirty="0" smtClean="0"/>
              <a:t>运算</a:t>
            </a:r>
            <a:r>
              <a:rPr lang="zh-CN" altLang="zh-CN" sz="2000" dirty="0" smtClean="0"/>
              <a:t>符</a:t>
            </a:r>
            <a:endParaRPr lang="en-US" altLang="zh-CN" sz="2000" dirty="0" smtClean="0"/>
          </a:p>
          <a:p>
            <a:pPr>
              <a:buFont typeface="Wingdings" panose="05000000000000000000" pitchFamily="2" charset="2"/>
              <a:buChar char="Ø"/>
            </a:pPr>
            <a:r>
              <a:rPr lang="zh-CN" altLang="en-US" sz="2000" dirty="0" smtClean="0"/>
              <a:t>关系运算</a:t>
            </a:r>
            <a:r>
              <a:rPr lang="zh-CN" altLang="zh-CN" sz="2000" dirty="0" smtClean="0"/>
              <a:t>符</a:t>
            </a:r>
            <a:endParaRPr lang="en-US" altLang="zh-CN" sz="2000" dirty="0" smtClean="0"/>
          </a:p>
          <a:p>
            <a:pPr>
              <a:buFont typeface="Wingdings" panose="05000000000000000000" pitchFamily="2" charset="2"/>
              <a:buChar char="Ø"/>
            </a:pPr>
            <a:r>
              <a:rPr lang="zh-CN" altLang="zh-CN" sz="2000" dirty="0" smtClean="0"/>
              <a:t>逻辑</a:t>
            </a:r>
            <a:r>
              <a:rPr lang="zh-CN" altLang="en-US" sz="2000" dirty="0"/>
              <a:t>运算</a:t>
            </a:r>
            <a:r>
              <a:rPr lang="zh-CN" altLang="zh-CN" sz="2000" dirty="0" smtClean="0"/>
              <a:t>符</a:t>
            </a:r>
            <a:endParaRPr lang="en-US" altLang="zh-CN" sz="2000" dirty="0" smtClean="0"/>
          </a:p>
          <a:p>
            <a:pPr>
              <a:buFont typeface="Wingdings" panose="05000000000000000000" pitchFamily="2" charset="2"/>
              <a:buChar char="Ø"/>
            </a:pPr>
            <a:r>
              <a:rPr lang="zh-CN" altLang="en-US" sz="2000" dirty="0"/>
              <a:t>条件</a:t>
            </a:r>
            <a:r>
              <a:rPr lang="zh-CN" altLang="en-US" sz="2000" dirty="0" smtClean="0"/>
              <a:t>运算</a:t>
            </a:r>
            <a:r>
              <a:rPr lang="zh-CN" altLang="zh-CN" sz="2000" dirty="0" smtClean="0"/>
              <a:t>符</a:t>
            </a:r>
            <a:endParaRPr lang="en-US" altLang="zh-CN" sz="2000" dirty="0" smtClean="0"/>
          </a:p>
          <a:p>
            <a:pPr>
              <a:buFont typeface="Wingdings" panose="05000000000000000000" pitchFamily="2" charset="2"/>
              <a:buChar char="Ø"/>
            </a:pPr>
            <a:r>
              <a:rPr lang="zh-CN" altLang="en-US" sz="2000" dirty="0" smtClean="0"/>
              <a:t>位</a:t>
            </a:r>
            <a:r>
              <a:rPr lang="zh-CN" altLang="en-US" sz="2000" dirty="0" smtClean="0"/>
              <a:t>运算</a:t>
            </a:r>
            <a:r>
              <a:rPr lang="zh-CN" altLang="zh-CN" sz="2000" dirty="0" smtClean="0"/>
              <a:t>符</a:t>
            </a:r>
            <a:endParaRPr lang="en-US" altLang="zh-CN" sz="2000" dirty="0" smtClean="0"/>
          </a:p>
          <a:p>
            <a:pPr>
              <a:buFont typeface="Wingdings" panose="05000000000000000000" pitchFamily="2" charset="2"/>
              <a:buChar char="Ø"/>
            </a:pPr>
            <a:r>
              <a:rPr lang="zh-CN" altLang="zh-CN" sz="2000" dirty="0" smtClean="0"/>
              <a:t>移位</a:t>
            </a:r>
            <a:r>
              <a:rPr lang="zh-CN" altLang="en-US" sz="2000" dirty="0" smtClean="0"/>
              <a:t>运算</a:t>
            </a:r>
            <a:r>
              <a:rPr lang="zh-CN" altLang="zh-CN" sz="2000" dirty="0" smtClean="0"/>
              <a:t>符</a:t>
            </a:r>
            <a:endParaRPr lang="en-US" altLang="zh-CN" sz="2000" dirty="0" smtClean="0"/>
          </a:p>
          <a:p>
            <a:pPr>
              <a:buFont typeface="Wingdings" panose="05000000000000000000" pitchFamily="2" charset="2"/>
              <a:buChar char="Ø"/>
            </a:pPr>
            <a:r>
              <a:rPr lang="zh-CN" altLang="en-US" sz="2000" dirty="0"/>
              <a:t>赋值</a:t>
            </a:r>
            <a:r>
              <a:rPr lang="zh-CN" altLang="en-US" sz="2000" dirty="0" smtClean="0"/>
              <a:t>运算符</a:t>
            </a:r>
            <a:endParaRPr lang="en-US" altLang="zh-CN" sz="2000" dirty="0" smtClean="0"/>
          </a:p>
          <a:p>
            <a:pPr>
              <a:buFont typeface="Wingdings" panose="05000000000000000000" pitchFamily="2" charset="2"/>
              <a:buChar char="Ø"/>
            </a:pPr>
            <a:r>
              <a:rPr lang="zh-CN" altLang="en-US" sz="2000" dirty="0" smtClean="0"/>
              <a:t>拼接</a:t>
            </a:r>
            <a:r>
              <a:rPr lang="zh-CN" altLang="en-US" sz="2000" dirty="0" smtClean="0"/>
              <a:t>运算</a:t>
            </a:r>
            <a:r>
              <a:rPr lang="zh-CN" altLang="zh-CN" sz="2000" dirty="0" smtClean="0"/>
              <a:t>符</a:t>
            </a:r>
            <a:endParaRPr lang="en-US" altLang="zh-CN" sz="2000" dirty="0" smtClean="0"/>
          </a:p>
        </p:txBody>
      </p:sp>
      <p:sp>
        <p:nvSpPr>
          <p:cNvPr id="2" name="矩形 1"/>
          <p:cNvSpPr/>
          <p:nvPr/>
        </p:nvSpPr>
        <p:spPr>
          <a:xfrm rot="20321634">
            <a:off x="3594452" y="3694686"/>
            <a:ext cx="4014240" cy="923330"/>
          </a:xfrm>
          <a:prstGeom prst="rect">
            <a:avLst/>
          </a:prstGeom>
          <a:noFill/>
        </p:spPr>
        <p:txBody>
          <a:bodyPr wrap="none" lIns="91440" tIns="45720" rIns="91440" bIns="45720">
            <a:spAutoFit/>
          </a:bodyPr>
          <a:lstStyle/>
          <a:p>
            <a:pPr algn="ctr"/>
            <a:r>
              <a:rPr lang="zh-CN" altLang="en-US" sz="5400" b="1" dirty="0" smtClean="0">
                <a:ln w="22225">
                  <a:solidFill>
                    <a:schemeClr val="accent2"/>
                  </a:solidFill>
                  <a:prstDash val="solid"/>
                </a:ln>
                <a:solidFill>
                  <a:schemeClr val="accent2">
                    <a:lumMod val="40000"/>
                    <a:lumOff val="60000"/>
                  </a:schemeClr>
                </a:solidFill>
              </a:rPr>
              <a:t>与</a:t>
            </a:r>
            <a:r>
              <a:rPr lang="en-US" altLang="zh-CN" sz="5400" b="1" dirty="0" smtClean="0">
                <a:ln w="22225">
                  <a:solidFill>
                    <a:schemeClr val="accent2"/>
                  </a:solidFill>
                  <a:prstDash val="solid"/>
                </a:ln>
                <a:solidFill>
                  <a:schemeClr val="accent2">
                    <a:lumMod val="40000"/>
                    <a:lumOff val="60000"/>
                  </a:schemeClr>
                </a:solidFill>
              </a:rPr>
              <a:t>C</a:t>
            </a:r>
            <a:r>
              <a:rPr lang="zh-CN" altLang="en-US" sz="5400" b="1" dirty="0" smtClean="0">
                <a:ln w="22225">
                  <a:solidFill>
                    <a:schemeClr val="accent2"/>
                  </a:solidFill>
                  <a:prstDash val="solid"/>
                </a:ln>
                <a:solidFill>
                  <a:schemeClr val="accent2">
                    <a:lumMod val="40000"/>
                    <a:lumOff val="60000"/>
                  </a:schemeClr>
                </a:solidFill>
              </a:rPr>
              <a:t>语言相似</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650011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2</a:t>
            </a:fld>
            <a:endParaRPr lang="zh-CN" altLang="en-US"/>
          </a:p>
        </p:txBody>
      </p:sp>
      <p:sp>
        <p:nvSpPr>
          <p:cNvPr id="5" name="Rectangle 2"/>
          <p:cNvSpPr>
            <a:spLocks noGrp="1" noChangeArrowheads="1"/>
          </p:cNvSpPr>
          <p:nvPr>
            <p:ph type="title"/>
          </p:nvPr>
        </p:nvSpPr>
        <p:spPr>
          <a:xfrm>
            <a:off x="1150938" y="214313"/>
            <a:ext cx="7793037" cy="1054447"/>
          </a:xfrm>
        </p:spPr>
        <p:txBody>
          <a:bodyPr/>
          <a:lstStyle/>
          <a:p>
            <a:pPr eaLnBrk="1" hangingPunct="1"/>
            <a:r>
              <a:rPr lang="zh-CN" altLang="en-US" b="1" dirty="0" smtClean="0"/>
              <a:t>目录</a:t>
            </a:r>
          </a:p>
        </p:txBody>
      </p:sp>
      <p:sp>
        <p:nvSpPr>
          <p:cNvPr id="6" name="Rectangle 3"/>
          <p:cNvSpPr txBox="1">
            <a:spLocks noChangeArrowheads="1"/>
          </p:cNvSpPr>
          <p:nvPr/>
        </p:nvSpPr>
        <p:spPr>
          <a:xfrm>
            <a:off x="755576" y="1839021"/>
            <a:ext cx="7772400" cy="411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000" dirty="0" smtClean="0"/>
              <a:t>Verilog HDL</a:t>
            </a:r>
            <a:r>
              <a:rPr lang="zh-CN" altLang="en-US" sz="2000" dirty="0" smtClean="0"/>
              <a:t>语言的特点</a:t>
            </a:r>
          </a:p>
          <a:p>
            <a:r>
              <a:rPr lang="en-US" altLang="zh-CN" sz="2000" dirty="0" smtClean="0"/>
              <a:t>Verilog HDL</a:t>
            </a:r>
            <a:r>
              <a:rPr lang="zh-CN" altLang="en-US" sz="2000" dirty="0" smtClean="0"/>
              <a:t>语言的描述方式</a:t>
            </a:r>
          </a:p>
          <a:p>
            <a:r>
              <a:rPr lang="zh-CN" altLang="en-US" sz="2000" dirty="0" smtClean="0"/>
              <a:t>模块与端口</a:t>
            </a:r>
          </a:p>
          <a:p>
            <a:r>
              <a:rPr lang="zh-CN" altLang="en-US" sz="2000" dirty="0" smtClean="0"/>
              <a:t>注释</a:t>
            </a:r>
          </a:p>
          <a:p>
            <a:r>
              <a:rPr lang="zh-CN" altLang="en-US" sz="2000" dirty="0" smtClean="0"/>
              <a:t>常量，变量与逻辑值</a:t>
            </a:r>
          </a:p>
          <a:p>
            <a:r>
              <a:rPr lang="zh-CN" altLang="en-US" sz="2000" dirty="0" smtClean="0"/>
              <a:t>操作符</a:t>
            </a:r>
          </a:p>
          <a:p>
            <a:r>
              <a:rPr lang="zh-CN" altLang="en-US" sz="2000" dirty="0" smtClean="0"/>
              <a:t>操作数</a:t>
            </a:r>
          </a:p>
          <a:p>
            <a:r>
              <a:rPr lang="zh-CN" altLang="en-US" sz="2000" dirty="0" smtClean="0"/>
              <a:t>参数</a:t>
            </a:r>
          </a:p>
          <a:p>
            <a:r>
              <a:rPr lang="zh-CN" altLang="en-US" sz="2000" dirty="0" smtClean="0"/>
              <a:t>编译指令</a:t>
            </a:r>
          </a:p>
          <a:p>
            <a:r>
              <a:rPr lang="zh-CN" altLang="en-US" sz="2000" dirty="0" smtClean="0"/>
              <a:t>程序实例</a:t>
            </a:r>
          </a:p>
          <a:p>
            <a:pPr>
              <a:lnSpc>
                <a:spcPct val="80000"/>
              </a:lnSpc>
            </a:pPr>
            <a:endParaRPr lang="zh-CN" altLang="en-US" sz="2000" dirty="0" smtClean="0"/>
          </a:p>
          <a:p>
            <a:pPr>
              <a:lnSpc>
                <a:spcPct val="80000"/>
              </a:lnSpc>
            </a:pPr>
            <a:endParaRPr lang="en-US" altLang="zh-CN" sz="2000" dirty="0" smtClean="0"/>
          </a:p>
        </p:txBody>
      </p:sp>
    </p:spTree>
    <p:extLst>
      <p:ext uri="{BB962C8B-B14F-4D97-AF65-F5344CB8AC3E}">
        <p14:creationId xmlns:p14="http://schemas.microsoft.com/office/powerpoint/2010/main" val="1161266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20</a:t>
            </a:fld>
            <a:endParaRPr lang="zh-CN" altLang="en-US"/>
          </a:p>
        </p:txBody>
      </p:sp>
      <p:sp>
        <p:nvSpPr>
          <p:cNvPr id="4" name="标题 3"/>
          <p:cNvSpPr>
            <a:spLocks noGrp="1"/>
          </p:cNvSpPr>
          <p:nvPr>
            <p:ph type="title"/>
          </p:nvPr>
        </p:nvSpPr>
        <p:spPr/>
        <p:txBody>
          <a:bodyPr/>
          <a:lstStyle/>
          <a:p>
            <a:r>
              <a:rPr lang="zh-CN" altLang="en-US" dirty="0" smtClean="0"/>
              <a:t>算数运算符</a:t>
            </a:r>
            <a:endParaRPr lang="zh-CN" altLang="en-US" dirty="0"/>
          </a:p>
        </p:txBody>
      </p:sp>
      <p:pic>
        <p:nvPicPr>
          <p:cNvPr id="5" name="图片 4"/>
          <p:cNvPicPr>
            <a:picLocks noChangeAspect="1"/>
          </p:cNvPicPr>
          <p:nvPr/>
        </p:nvPicPr>
        <p:blipFill>
          <a:blip r:embed="rId2"/>
          <a:stretch>
            <a:fillRect/>
          </a:stretch>
        </p:blipFill>
        <p:spPr>
          <a:xfrm>
            <a:off x="1028700" y="2043254"/>
            <a:ext cx="7205749" cy="2549252"/>
          </a:xfrm>
          <a:prstGeom prst="rect">
            <a:avLst/>
          </a:prstGeom>
        </p:spPr>
      </p:pic>
      <p:sp>
        <p:nvSpPr>
          <p:cNvPr id="6" name="矩形 5"/>
          <p:cNvSpPr/>
          <p:nvPr/>
        </p:nvSpPr>
        <p:spPr>
          <a:xfrm>
            <a:off x="1028700" y="5157192"/>
            <a:ext cx="4320480" cy="461665"/>
          </a:xfrm>
          <a:prstGeom prst="rect">
            <a:avLst/>
          </a:prstGeom>
        </p:spPr>
        <p:txBody>
          <a:bodyPr wrap="square">
            <a:spAutoFit/>
          </a:bodyPr>
          <a:lstStyle/>
          <a:p>
            <a:r>
              <a:rPr lang="zh-CN" altLang="en-US" sz="2400" dirty="0"/>
              <a:t>cnt_main &lt;= cnt_main + 1'b1;</a:t>
            </a:r>
          </a:p>
        </p:txBody>
      </p:sp>
    </p:spTree>
    <p:extLst>
      <p:ext uri="{BB962C8B-B14F-4D97-AF65-F5344CB8AC3E}">
        <p14:creationId xmlns:p14="http://schemas.microsoft.com/office/powerpoint/2010/main" val="175639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21</a:t>
            </a:fld>
            <a:endParaRPr lang="zh-CN" altLang="en-US"/>
          </a:p>
        </p:txBody>
      </p:sp>
      <p:sp>
        <p:nvSpPr>
          <p:cNvPr id="4" name="标题 3"/>
          <p:cNvSpPr>
            <a:spLocks noGrp="1"/>
          </p:cNvSpPr>
          <p:nvPr>
            <p:ph type="title"/>
          </p:nvPr>
        </p:nvSpPr>
        <p:spPr/>
        <p:txBody>
          <a:bodyPr/>
          <a:lstStyle/>
          <a:p>
            <a:r>
              <a:rPr lang="zh-CN" altLang="en-US" dirty="0"/>
              <a:t>关系</a:t>
            </a:r>
            <a:r>
              <a:rPr lang="zh-CN" altLang="en-US" dirty="0" smtClean="0"/>
              <a:t>运算符</a:t>
            </a:r>
            <a:endParaRPr lang="zh-CN" altLang="en-US" dirty="0"/>
          </a:p>
        </p:txBody>
      </p:sp>
      <p:pic>
        <p:nvPicPr>
          <p:cNvPr id="2" name="图片 1"/>
          <p:cNvPicPr>
            <a:picLocks noChangeAspect="1"/>
          </p:cNvPicPr>
          <p:nvPr/>
        </p:nvPicPr>
        <p:blipFill>
          <a:blip r:embed="rId2"/>
          <a:stretch>
            <a:fillRect/>
          </a:stretch>
        </p:blipFill>
        <p:spPr>
          <a:xfrm>
            <a:off x="899592" y="1844824"/>
            <a:ext cx="7476831" cy="3024336"/>
          </a:xfrm>
          <a:prstGeom prst="rect">
            <a:avLst/>
          </a:prstGeom>
        </p:spPr>
      </p:pic>
      <p:sp>
        <p:nvSpPr>
          <p:cNvPr id="6" name="矩形 5"/>
          <p:cNvSpPr/>
          <p:nvPr/>
        </p:nvSpPr>
        <p:spPr>
          <a:xfrm>
            <a:off x="899592" y="5336931"/>
            <a:ext cx="4999125" cy="461665"/>
          </a:xfrm>
          <a:prstGeom prst="rect">
            <a:avLst/>
          </a:prstGeom>
        </p:spPr>
        <p:txBody>
          <a:bodyPr wrap="none">
            <a:spAutoFit/>
          </a:bodyPr>
          <a:lstStyle/>
          <a:p>
            <a:r>
              <a:rPr lang="zh-CN" altLang="en-US" sz="2400" dirty="0"/>
              <a:t>if(cnt_main &gt;= 4'd6) cnt_main &lt;= 4'd5;</a:t>
            </a:r>
          </a:p>
        </p:txBody>
      </p:sp>
    </p:spTree>
    <p:extLst>
      <p:ext uri="{BB962C8B-B14F-4D97-AF65-F5344CB8AC3E}">
        <p14:creationId xmlns:p14="http://schemas.microsoft.com/office/powerpoint/2010/main" val="3601315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985542748"/>
              </p:ext>
            </p:extLst>
          </p:nvPr>
        </p:nvGraphicFramePr>
        <p:xfrm>
          <a:off x="755576" y="2204864"/>
          <a:ext cx="7772399" cy="2362200"/>
        </p:xfrm>
        <a:graphic>
          <a:graphicData uri="http://schemas.openxmlformats.org/drawingml/2006/table">
            <a:tbl>
              <a:tblPr/>
              <a:tblGrid>
                <a:gridCol w="2582607"/>
                <a:gridCol w="2685646"/>
                <a:gridCol w="2504146"/>
              </a:tblGrid>
              <a:tr h="590550">
                <a:tc>
                  <a:txBody>
                    <a:bodyPr/>
                    <a:lstStyle/>
                    <a:p>
                      <a:pPr algn="ctr">
                        <a:spcAft>
                          <a:spcPts val="0"/>
                        </a:spcAft>
                      </a:pPr>
                      <a:r>
                        <a:rPr lang="zh-CN" sz="1600" kern="100" dirty="0">
                          <a:latin typeface="Times New Roman"/>
                          <a:ea typeface="宋体"/>
                          <a:cs typeface="Times New Roman"/>
                        </a:rPr>
                        <a:t>操作符</a:t>
                      </a:r>
                      <a:endParaRPr lang="zh-CN"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a:ea typeface="宋体"/>
                          <a:cs typeface="Times New Roman"/>
                        </a:rPr>
                        <a:t>表达式</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a:latin typeface="Times New Roman"/>
                          <a:ea typeface="宋体"/>
                          <a:cs typeface="Times New Roman"/>
                        </a:rPr>
                        <a:t>描述</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algn="ctr">
                        <a:spcAft>
                          <a:spcPts val="0"/>
                        </a:spcAft>
                      </a:pPr>
                      <a:r>
                        <a:rPr lang="en-US" sz="1600" kern="100">
                          <a:latin typeface="Times New Roman"/>
                          <a:ea typeface="宋体"/>
                          <a:cs typeface="Times New Roman"/>
                        </a:rPr>
                        <a:t>&amp;&amp;</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宋体"/>
                          <a:cs typeface="Times New Roman"/>
                        </a:rPr>
                        <a:t>A&amp;&amp;B</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宋体"/>
                          <a:cs typeface="Times New Roman"/>
                        </a:rPr>
                        <a:t>A</a:t>
                      </a:r>
                      <a:r>
                        <a:rPr lang="zh-CN" sz="1600" kern="100">
                          <a:latin typeface="Times New Roman"/>
                          <a:ea typeface="宋体"/>
                          <a:cs typeface="Times New Roman"/>
                        </a:rPr>
                        <a:t>，</a:t>
                      </a:r>
                      <a:r>
                        <a:rPr lang="en-US" sz="1600" kern="100">
                          <a:latin typeface="Times New Roman"/>
                          <a:ea typeface="宋体"/>
                          <a:cs typeface="Times New Roman"/>
                        </a:rPr>
                        <a:t>B</a:t>
                      </a:r>
                      <a:r>
                        <a:rPr lang="zh-CN" sz="1600" kern="100">
                          <a:latin typeface="Times New Roman"/>
                          <a:ea typeface="宋体"/>
                          <a:cs typeface="Times New Roman"/>
                        </a:rPr>
                        <a:t>是否都为真？</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algn="ctr">
                        <a:spcAft>
                          <a:spcPts val="0"/>
                        </a:spcAft>
                      </a:pPr>
                      <a:r>
                        <a:rPr lang="en-US" sz="1600" kern="100" dirty="0">
                          <a:latin typeface="Times New Roman"/>
                          <a:ea typeface="宋体"/>
                          <a:cs typeface="Times New Roman"/>
                        </a:rPr>
                        <a:t>||</a:t>
                      </a:r>
                      <a:endParaRPr lang="zh-CN"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宋体"/>
                          <a:cs typeface="Times New Roman"/>
                        </a:rPr>
                        <a:t>A || B</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kern="100">
                          <a:latin typeface="Times New Roman"/>
                          <a:ea typeface="宋体"/>
                          <a:cs typeface="Times New Roman"/>
                        </a:rPr>
                        <a:t>A</a:t>
                      </a:r>
                      <a:r>
                        <a:rPr lang="zh-CN" sz="1600" kern="100">
                          <a:latin typeface="Times New Roman"/>
                          <a:ea typeface="宋体"/>
                          <a:cs typeface="Times New Roman"/>
                        </a:rPr>
                        <a:t>，</a:t>
                      </a:r>
                      <a:r>
                        <a:rPr lang="en-US" sz="1600" kern="100">
                          <a:latin typeface="Times New Roman"/>
                          <a:ea typeface="宋体"/>
                          <a:cs typeface="Times New Roman"/>
                        </a:rPr>
                        <a:t>B</a:t>
                      </a:r>
                      <a:r>
                        <a:rPr lang="zh-CN" sz="1600" kern="100">
                          <a:latin typeface="Times New Roman"/>
                          <a:ea typeface="宋体"/>
                          <a:cs typeface="Times New Roman"/>
                        </a:rPr>
                        <a:t>任意一个是否为真？</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0550">
                <a:tc>
                  <a:txBody>
                    <a:bodyPr/>
                    <a:lstStyle/>
                    <a:p>
                      <a:pPr algn="ctr">
                        <a:spcAft>
                          <a:spcPts val="0"/>
                        </a:spcAft>
                      </a:pPr>
                      <a:r>
                        <a:rPr lang="en-US" sz="1600" kern="100">
                          <a:latin typeface="Times New Roman"/>
                          <a:ea typeface="宋体"/>
                          <a:cs typeface="Times New Roman"/>
                        </a:rPr>
                        <a:t>!</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kern="100">
                          <a:latin typeface="Times New Roman"/>
                          <a:ea typeface="宋体"/>
                          <a:cs typeface="Times New Roman"/>
                        </a:rPr>
                        <a:t>! B</a:t>
                      </a:r>
                      <a:endParaRPr lang="zh-CN" sz="1600" kern="10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600" kern="100" dirty="0">
                          <a:latin typeface="Times New Roman"/>
                          <a:ea typeface="宋体"/>
                          <a:cs typeface="Times New Roman"/>
                        </a:rPr>
                        <a:t>Ｂ是否为假</a:t>
                      </a:r>
                      <a:endParaRPr lang="zh-CN" sz="1600" kern="100" dirty="0">
                        <a:latin typeface="Calibri"/>
                        <a:ea typeface="宋体"/>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标题 3"/>
          <p:cNvSpPr>
            <a:spLocks noGrp="1"/>
          </p:cNvSpPr>
          <p:nvPr>
            <p:ph type="title"/>
          </p:nvPr>
        </p:nvSpPr>
        <p:spPr>
          <a:xfrm>
            <a:off x="1199669" y="365126"/>
            <a:ext cx="7886700" cy="781094"/>
          </a:xfrm>
        </p:spPr>
        <p:txBody>
          <a:bodyPr/>
          <a:lstStyle/>
          <a:p>
            <a:r>
              <a:rPr lang="zh-CN" altLang="en-US" dirty="0"/>
              <a:t>逻辑</a:t>
            </a:r>
            <a:r>
              <a:rPr lang="zh-CN" altLang="en-US" dirty="0" smtClean="0"/>
              <a:t>运算符</a:t>
            </a:r>
            <a:endParaRPr lang="zh-CN" altLang="en-US" dirty="0"/>
          </a:p>
        </p:txBody>
      </p:sp>
      <p:sp>
        <p:nvSpPr>
          <p:cNvPr id="2" name="矩形 1"/>
          <p:cNvSpPr/>
          <p:nvPr/>
        </p:nvSpPr>
        <p:spPr>
          <a:xfrm>
            <a:off x="755576" y="5013176"/>
            <a:ext cx="3967368" cy="461665"/>
          </a:xfrm>
          <a:prstGeom prst="rect">
            <a:avLst/>
          </a:prstGeom>
        </p:spPr>
        <p:txBody>
          <a:bodyPr wrap="none">
            <a:spAutoFit/>
          </a:bodyPr>
          <a:lstStyle/>
          <a:p>
            <a:r>
              <a:rPr lang="zh-CN" altLang="en-US" sz="2400" dirty="0"/>
              <a:t>if(!rst_n_in) cnt_main &lt;= 4'</a:t>
            </a:r>
            <a:r>
              <a:rPr lang="zh-CN" altLang="en-US" sz="2400" dirty="0" smtClean="0"/>
              <a:t>d</a:t>
            </a:r>
            <a:r>
              <a:rPr lang="en-US" altLang="zh-CN" sz="2400" dirty="0" smtClean="0"/>
              <a:t>0</a:t>
            </a:r>
            <a:r>
              <a:rPr lang="zh-CN" altLang="en-US" sz="2400" dirty="0" smtClean="0"/>
              <a:t>;</a:t>
            </a:r>
            <a:endParaRPr lang="zh-CN" altLang="en-US" sz="2400" dirty="0"/>
          </a:p>
        </p:txBody>
      </p:sp>
    </p:spTree>
    <p:extLst>
      <p:ext uri="{BB962C8B-B14F-4D97-AF65-F5344CB8AC3E}">
        <p14:creationId xmlns:p14="http://schemas.microsoft.com/office/powerpoint/2010/main" val="3074230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内容占位符 2"/>
          <p:cNvSpPr>
            <a:spLocks noGrp="1"/>
          </p:cNvSpPr>
          <p:nvPr>
            <p:ph idx="1"/>
          </p:nvPr>
        </p:nvSpPr>
        <p:spPr>
          <a:xfrm>
            <a:off x="611560" y="1628800"/>
            <a:ext cx="7886700" cy="4351338"/>
          </a:xfrm>
        </p:spPr>
        <p:txBody>
          <a:bodyPr/>
          <a:lstStyle/>
          <a:p>
            <a:r>
              <a:rPr lang="en-US" altLang="zh-CN" sz="2000" dirty="0" smtClean="0"/>
              <a:t>A </a:t>
            </a:r>
            <a:r>
              <a:rPr lang="en-US" altLang="zh-CN" sz="2000" dirty="0" smtClean="0"/>
              <a:t>= 3;     //</a:t>
            </a:r>
            <a:r>
              <a:rPr lang="zh-CN" altLang="en-US" sz="2000" dirty="0" smtClean="0"/>
              <a:t>参数</a:t>
            </a:r>
            <a:r>
              <a:rPr lang="en-US" altLang="zh-CN" sz="2000" dirty="0" smtClean="0"/>
              <a:t>A</a:t>
            </a:r>
            <a:endParaRPr lang="zh-CN" altLang="zh-CN" sz="2000" dirty="0" smtClean="0"/>
          </a:p>
          <a:p>
            <a:r>
              <a:rPr lang="en-US" altLang="zh-CN" sz="2000" dirty="0" smtClean="0"/>
              <a:t>B = 0;     //</a:t>
            </a:r>
            <a:r>
              <a:rPr lang="zh-CN" altLang="en-US" sz="2000" dirty="0" smtClean="0"/>
              <a:t>参数</a:t>
            </a:r>
            <a:r>
              <a:rPr lang="en-US" altLang="zh-CN" sz="2000" dirty="0" smtClean="0"/>
              <a:t>B</a:t>
            </a:r>
            <a:endParaRPr lang="zh-CN" altLang="zh-CN" sz="2000" dirty="0" smtClean="0"/>
          </a:p>
          <a:p>
            <a:r>
              <a:rPr lang="en-US" altLang="zh-CN" sz="2000" dirty="0" smtClean="0"/>
              <a:t>C = 2'b0x; //</a:t>
            </a:r>
            <a:r>
              <a:rPr lang="zh-CN" altLang="en-US" sz="2000" dirty="0" smtClean="0"/>
              <a:t>参数</a:t>
            </a:r>
            <a:r>
              <a:rPr lang="en-US" altLang="zh-CN" sz="2000" dirty="0" smtClean="0"/>
              <a:t>C</a:t>
            </a:r>
            <a:endParaRPr lang="zh-CN" altLang="zh-CN" sz="2000" dirty="0" smtClean="0"/>
          </a:p>
          <a:p>
            <a:r>
              <a:rPr lang="en-US" altLang="zh-CN" sz="2000" dirty="0" smtClean="0"/>
              <a:t>D = 2'b10; //</a:t>
            </a:r>
            <a:r>
              <a:rPr lang="zh-CN" altLang="en-US" sz="2000" dirty="0" smtClean="0"/>
              <a:t>参数</a:t>
            </a:r>
            <a:r>
              <a:rPr lang="en-US" altLang="zh-CN" sz="2000" dirty="0" smtClean="0"/>
              <a:t>D</a:t>
            </a:r>
            <a:endParaRPr lang="zh-CN" altLang="zh-CN" sz="2000" dirty="0" smtClean="0"/>
          </a:p>
          <a:p>
            <a:endParaRPr lang="zh-CN" altLang="zh-CN" sz="2000" dirty="0" smtClean="0"/>
          </a:p>
          <a:p>
            <a:r>
              <a:rPr lang="en-US" altLang="zh-CN" sz="2000" dirty="0" smtClean="0"/>
              <a:t>A&amp;&amp;B = 0</a:t>
            </a:r>
            <a:endParaRPr lang="zh-CN" altLang="zh-CN" sz="2000" dirty="0" smtClean="0"/>
          </a:p>
          <a:p>
            <a:r>
              <a:rPr lang="en-US" altLang="zh-CN" sz="2000" dirty="0" smtClean="0"/>
              <a:t>A||B = 1</a:t>
            </a:r>
            <a:endParaRPr lang="zh-CN" altLang="zh-CN" sz="2000" dirty="0" smtClean="0"/>
          </a:p>
          <a:p>
            <a:r>
              <a:rPr lang="en-US" altLang="zh-CN" sz="2000" dirty="0" smtClean="0"/>
              <a:t>!A   = 0</a:t>
            </a:r>
            <a:endParaRPr lang="zh-CN" altLang="zh-CN" sz="2000" dirty="0" smtClean="0"/>
          </a:p>
          <a:p>
            <a:r>
              <a:rPr lang="en-US" altLang="zh-CN" sz="2000" dirty="0" smtClean="0"/>
              <a:t>C&amp;&amp;D = X</a:t>
            </a:r>
            <a:endParaRPr lang="zh-CN" altLang="zh-CN" sz="2000" dirty="0" smtClean="0"/>
          </a:p>
          <a:p>
            <a:endParaRPr lang="zh-CN" altLang="en-US" sz="2000" u="sng" dirty="0" smtClean="0"/>
          </a:p>
        </p:txBody>
      </p:sp>
      <p:sp>
        <p:nvSpPr>
          <p:cNvPr id="3" name="标题 3"/>
          <p:cNvSpPr>
            <a:spLocks noGrp="1"/>
          </p:cNvSpPr>
          <p:nvPr>
            <p:ph type="title"/>
          </p:nvPr>
        </p:nvSpPr>
        <p:spPr>
          <a:xfrm>
            <a:off x="1199669" y="365126"/>
            <a:ext cx="7886700" cy="781094"/>
          </a:xfrm>
        </p:spPr>
        <p:txBody>
          <a:bodyPr/>
          <a:lstStyle/>
          <a:p>
            <a:r>
              <a:rPr lang="zh-CN" altLang="en-US" dirty="0"/>
              <a:t>逻辑</a:t>
            </a:r>
            <a:r>
              <a:rPr lang="zh-CN" altLang="en-US" dirty="0" smtClean="0"/>
              <a:t>运算符实例</a:t>
            </a:r>
            <a:endParaRPr lang="zh-CN" altLang="en-US" dirty="0"/>
          </a:p>
        </p:txBody>
      </p:sp>
    </p:spTree>
    <p:extLst>
      <p:ext uri="{BB962C8B-B14F-4D97-AF65-F5344CB8AC3E}">
        <p14:creationId xmlns:p14="http://schemas.microsoft.com/office/powerpoint/2010/main" val="63470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24</a:t>
            </a:fld>
            <a:endParaRPr lang="zh-CN" altLang="en-US"/>
          </a:p>
        </p:txBody>
      </p:sp>
      <p:sp>
        <p:nvSpPr>
          <p:cNvPr id="4" name="标题 3"/>
          <p:cNvSpPr>
            <a:spLocks noGrp="1"/>
          </p:cNvSpPr>
          <p:nvPr>
            <p:ph type="title"/>
          </p:nvPr>
        </p:nvSpPr>
        <p:spPr/>
        <p:txBody>
          <a:bodyPr/>
          <a:lstStyle/>
          <a:p>
            <a:r>
              <a:rPr lang="zh-CN" altLang="en-US" dirty="0" smtClean="0"/>
              <a:t>条件运算符</a:t>
            </a:r>
            <a:endParaRPr lang="zh-CN" altLang="en-US" dirty="0"/>
          </a:p>
        </p:txBody>
      </p:sp>
      <p:pic>
        <p:nvPicPr>
          <p:cNvPr id="5" name="图片 4"/>
          <p:cNvPicPr>
            <a:picLocks noChangeAspect="1"/>
          </p:cNvPicPr>
          <p:nvPr/>
        </p:nvPicPr>
        <p:blipFill>
          <a:blip r:embed="rId2"/>
          <a:stretch>
            <a:fillRect/>
          </a:stretch>
        </p:blipFill>
        <p:spPr>
          <a:xfrm>
            <a:off x="915022" y="2276872"/>
            <a:ext cx="7313955" cy="864096"/>
          </a:xfrm>
          <a:prstGeom prst="rect">
            <a:avLst/>
          </a:prstGeom>
        </p:spPr>
      </p:pic>
      <p:sp>
        <p:nvSpPr>
          <p:cNvPr id="6" name="矩形 5"/>
          <p:cNvSpPr/>
          <p:nvPr/>
        </p:nvSpPr>
        <p:spPr>
          <a:xfrm>
            <a:off x="539552" y="4077072"/>
            <a:ext cx="8064896" cy="1631216"/>
          </a:xfrm>
          <a:prstGeom prst="rect">
            <a:avLst/>
          </a:prstGeom>
        </p:spPr>
        <p:txBody>
          <a:bodyPr wrap="square">
            <a:spAutoFit/>
          </a:bodyPr>
          <a:lstStyle/>
          <a:p>
            <a:r>
              <a:rPr lang="zh-CN" altLang="en-US" sz="2000" dirty="0"/>
              <a:t>assign seg_dot_1 = (mode_flag==3'b100)? 1'b1:1'b0</a:t>
            </a:r>
            <a:r>
              <a:rPr lang="zh-CN" altLang="en-US" sz="2000" dirty="0" smtClean="0"/>
              <a:t>;</a:t>
            </a:r>
            <a:endParaRPr lang="en-US" altLang="zh-CN" sz="2000" dirty="0" smtClean="0"/>
          </a:p>
          <a:p>
            <a:endParaRPr lang="zh-CN" altLang="en-US" sz="2000" dirty="0"/>
          </a:p>
          <a:p>
            <a:r>
              <a:rPr lang="zh-CN" altLang="en-US" sz="2000" dirty="0"/>
              <a:t>assign seg_dot_2 = (mode_flag==3'b010)? 1'b1:1'b0</a:t>
            </a:r>
            <a:r>
              <a:rPr lang="zh-CN" altLang="en-US" sz="2000" dirty="0" smtClean="0"/>
              <a:t>;</a:t>
            </a:r>
            <a:endParaRPr lang="en-US" altLang="zh-CN" sz="2000" dirty="0" smtClean="0"/>
          </a:p>
          <a:p>
            <a:endParaRPr lang="zh-CN" altLang="en-US" sz="2000" dirty="0"/>
          </a:p>
          <a:p>
            <a:r>
              <a:rPr lang="zh-CN" altLang="en-US" sz="2000" dirty="0"/>
              <a:t>assign data = (mode_flag==3'b100)? hour:((mode_flag==3'b010)? min:sec);</a:t>
            </a:r>
          </a:p>
        </p:txBody>
      </p:sp>
    </p:spTree>
    <p:extLst>
      <p:ext uri="{BB962C8B-B14F-4D97-AF65-F5344CB8AC3E}">
        <p14:creationId xmlns:p14="http://schemas.microsoft.com/office/powerpoint/2010/main" val="1554070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25</a:t>
            </a:fld>
            <a:endParaRPr lang="zh-CN" altLang="en-US"/>
          </a:p>
        </p:txBody>
      </p:sp>
      <p:graphicFrame>
        <p:nvGraphicFramePr>
          <p:cNvPr id="5" name="Group 38"/>
          <p:cNvGraphicFramePr>
            <a:graphicFrameLocks noGrp="1"/>
          </p:cNvGraphicFramePr>
          <p:nvPr>
            <p:extLst>
              <p:ext uri="{D42A27DB-BD31-4B8C-83A1-F6EECF244321}">
                <p14:modId xmlns:p14="http://schemas.microsoft.com/office/powerpoint/2010/main" val="3142171198"/>
              </p:ext>
            </p:extLst>
          </p:nvPr>
        </p:nvGraphicFramePr>
        <p:xfrm>
          <a:off x="1115616" y="1484784"/>
          <a:ext cx="7010399" cy="3535364"/>
        </p:xfrm>
        <a:graphic>
          <a:graphicData uri="http://schemas.openxmlformats.org/drawingml/2006/table">
            <a:tbl>
              <a:tblPr/>
              <a:tblGrid>
                <a:gridCol w="2329845"/>
                <a:gridCol w="2421996"/>
                <a:gridCol w="2258558"/>
              </a:tblGrid>
              <a:tr h="403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操作符</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表达式</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描述</a:t>
                      </a: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中的每一位取反</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36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&amp;</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&amp; B</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中对应的位相与</a:t>
                      </a: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174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 B</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中对应的位相或</a:t>
                      </a: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74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 B</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中对应的位异或</a:t>
                      </a:r>
                      <a:endParaRPr kumimoji="0" lang="zh-CN" altLang="en-US"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31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 ~^B</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中的每位与</a:t>
                      </a: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中对应的位相异或非</a:t>
                      </a:r>
                      <a:endParaRPr kumimoji="0" lang="zh-CN" altLang="en-US"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73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8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A^~B</a:t>
                      </a:r>
                      <a:endParaRPr kumimoji="0" lang="zh-CN" altLang="zh-CN" sz="18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bl>
          </a:graphicData>
        </a:graphic>
      </p:graphicFrame>
      <p:sp>
        <p:nvSpPr>
          <p:cNvPr id="6" name="标题 3"/>
          <p:cNvSpPr>
            <a:spLocks noGrp="1"/>
          </p:cNvSpPr>
          <p:nvPr>
            <p:ph type="title"/>
          </p:nvPr>
        </p:nvSpPr>
        <p:spPr>
          <a:xfrm>
            <a:off x="1199669" y="365126"/>
            <a:ext cx="7886700" cy="781094"/>
          </a:xfrm>
        </p:spPr>
        <p:txBody>
          <a:bodyPr/>
          <a:lstStyle/>
          <a:p>
            <a:r>
              <a:rPr lang="zh-CN" altLang="en-US" dirty="0"/>
              <a:t>位</a:t>
            </a:r>
            <a:r>
              <a:rPr lang="zh-CN" altLang="en-US" dirty="0" smtClean="0"/>
              <a:t>运算符</a:t>
            </a:r>
            <a:endParaRPr lang="zh-CN" altLang="en-US" dirty="0"/>
          </a:p>
        </p:txBody>
      </p:sp>
      <p:sp>
        <p:nvSpPr>
          <p:cNvPr id="2" name="矩形 1"/>
          <p:cNvSpPr/>
          <p:nvPr/>
        </p:nvSpPr>
        <p:spPr>
          <a:xfrm>
            <a:off x="827583" y="5490618"/>
            <a:ext cx="7586463" cy="461665"/>
          </a:xfrm>
          <a:prstGeom prst="rect">
            <a:avLst/>
          </a:prstGeom>
        </p:spPr>
        <p:txBody>
          <a:bodyPr wrap="square">
            <a:spAutoFit/>
          </a:bodyPr>
          <a:lstStyle/>
          <a:p>
            <a:r>
              <a:rPr lang="zh-CN" altLang="en-US" sz="2400" dirty="0"/>
              <a:t>if(cnt_200khz &gt;= CNT_NUM-1</a:t>
            </a:r>
            <a:r>
              <a:rPr lang="zh-CN" altLang="en-US" sz="2400" dirty="0" smtClean="0"/>
              <a:t>)</a:t>
            </a:r>
            <a:r>
              <a:rPr lang="en-US" altLang="zh-CN" sz="2400" dirty="0" smtClean="0"/>
              <a:t> </a:t>
            </a:r>
            <a:r>
              <a:rPr lang="zh-CN" altLang="en-US" sz="2400" dirty="0" smtClean="0"/>
              <a:t>clk</a:t>
            </a:r>
            <a:r>
              <a:rPr lang="zh-CN" altLang="en-US" sz="2400" dirty="0"/>
              <a:t>_200khz &lt;= ~clk_200khz</a:t>
            </a:r>
            <a:r>
              <a:rPr lang="zh-CN" altLang="en-US" sz="2400" dirty="0" smtClean="0"/>
              <a:t>;</a:t>
            </a:r>
            <a:endParaRPr lang="zh-CN" altLang="en-US" sz="2400" dirty="0"/>
          </a:p>
        </p:txBody>
      </p:sp>
    </p:spTree>
    <p:extLst>
      <p:ext uri="{BB962C8B-B14F-4D97-AF65-F5344CB8AC3E}">
        <p14:creationId xmlns:p14="http://schemas.microsoft.com/office/powerpoint/2010/main" val="1928454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内容占位符 2"/>
          <p:cNvSpPr>
            <a:spLocks noGrp="1"/>
          </p:cNvSpPr>
          <p:nvPr>
            <p:ph idx="1"/>
          </p:nvPr>
        </p:nvSpPr>
        <p:spPr>
          <a:xfrm>
            <a:off x="1143000" y="1981200"/>
            <a:ext cx="7772400" cy="4114800"/>
          </a:xfrm>
        </p:spPr>
        <p:txBody>
          <a:bodyPr/>
          <a:lstStyle/>
          <a:p>
            <a:r>
              <a:rPr lang="en-US" altLang="zh-CN" sz="2000" dirty="0" smtClean="0"/>
              <a:t>A </a:t>
            </a:r>
            <a:r>
              <a:rPr lang="en-US" altLang="zh-CN" sz="2000" dirty="0" smtClean="0"/>
              <a:t>= 4’b1011  B = 4’b1101   C = </a:t>
            </a:r>
            <a:r>
              <a:rPr lang="en-US" altLang="zh-CN" sz="2000" dirty="0" smtClean="0"/>
              <a:t>4’b10x1</a:t>
            </a:r>
          </a:p>
          <a:p>
            <a:endParaRPr lang="zh-CN" altLang="zh-CN" sz="2000" dirty="0" smtClean="0"/>
          </a:p>
          <a:p>
            <a:r>
              <a:rPr lang="en-US" altLang="zh-CN" sz="2000" dirty="0" smtClean="0"/>
              <a:t>~A  =4'b0100 </a:t>
            </a:r>
            <a:endParaRPr lang="zh-CN" altLang="zh-CN" sz="2000" dirty="0" smtClean="0"/>
          </a:p>
          <a:p>
            <a:r>
              <a:rPr lang="en-US" altLang="zh-CN" sz="2000" dirty="0" smtClean="0"/>
              <a:t>A&amp;B =4'b1001</a:t>
            </a:r>
            <a:endParaRPr lang="zh-CN" altLang="zh-CN" sz="2000" dirty="0" smtClean="0"/>
          </a:p>
          <a:p>
            <a:r>
              <a:rPr lang="en-US" altLang="zh-CN" sz="2000" dirty="0" smtClean="0"/>
              <a:t>A|B =4'b1111</a:t>
            </a:r>
            <a:endParaRPr lang="zh-CN" altLang="zh-CN" sz="2000" dirty="0" smtClean="0"/>
          </a:p>
          <a:p>
            <a:r>
              <a:rPr lang="en-US" altLang="zh-CN" sz="2000" dirty="0" smtClean="0"/>
              <a:t>A^B =4'b0110</a:t>
            </a:r>
            <a:endParaRPr lang="zh-CN" altLang="zh-CN" sz="2000" dirty="0" smtClean="0"/>
          </a:p>
          <a:p>
            <a:r>
              <a:rPr lang="en-US" altLang="zh-CN" sz="2000" dirty="0" smtClean="0"/>
              <a:t>A^~B=A~^B=4'b1001</a:t>
            </a:r>
            <a:endParaRPr lang="zh-CN" altLang="zh-CN" sz="2000" dirty="0" smtClean="0"/>
          </a:p>
          <a:p>
            <a:r>
              <a:rPr lang="en-US" altLang="zh-CN" sz="2000" dirty="0" smtClean="0"/>
              <a:t>A&amp;C =4'b10x1</a:t>
            </a:r>
            <a:endParaRPr lang="zh-CN" altLang="zh-CN" sz="2000" dirty="0" smtClean="0"/>
          </a:p>
          <a:p>
            <a:endParaRPr lang="zh-CN" altLang="en-US" sz="2000" u="sng" dirty="0" smtClean="0"/>
          </a:p>
        </p:txBody>
      </p:sp>
      <p:sp>
        <p:nvSpPr>
          <p:cNvPr id="3" name="标题 3"/>
          <p:cNvSpPr>
            <a:spLocks noGrp="1"/>
          </p:cNvSpPr>
          <p:nvPr>
            <p:ph type="title"/>
          </p:nvPr>
        </p:nvSpPr>
        <p:spPr>
          <a:xfrm>
            <a:off x="1199669" y="365126"/>
            <a:ext cx="7886700" cy="781094"/>
          </a:xfrm>
        </p:spPr>
        <p:txBody>
          <a:bodyPr/>
          <a:lstStyle/>
          <a:p>
            <a:r>
              <a:rPr lang="zh-CN" altLang="en-US" dirty="0"/>
              <a:t>位</a:t>
            </a:r>
            <a:r>
              <a:rPr lang="zh-CN" altLang="en-US" dirty="0" smtClean="0"/>
              <a:t>运算符实例</a:t>
            </a:r>
            <a:endParaRPr lang="zh-CN" altLang="en-US" dirty="0"/>
          </a:p>
        </p:txBody>
      </p:sp>
    </p:spTree>
    <p:extLst>
      <p:ext uri="{BB962C8B-B14F-4D97-AF65-F5344CB8AC3E}">
        <p14:creationId xmlns:p14="http://schemas.microsoft.com/office/powerpoint/2010/main" val="13600988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27</a:t>
            </a:fld>
            <a:endParaRPr lang="zh-CN" altLang="en-US"/>
          </a:p>
        </p:txBody>
      </p:sp>
      <p:sp>
        <p:nvSpPr>
          <p:cNvPr id="4" name="标题 3"/>
          <p:cNvSpPr>
            <a:spLocks noGrp="1"/>
          </p:cNvSpPr>
          <p:nvPr>
            <p:ph type="title"/>
          </p:nvPr>
        </p:nvSpPr>
        <p:spPr/>
        <p:txBody>
          <a:bodyPr/>
          <a:lstStyle/>
          <a:p>
            <a:r>
              <a:rPr lang="zh-CN" altLang="en-US" dirty="0"/>
              <a:t>移位运算符</a:t>
            </a:r>
          </a:p>
        </p:txBody>
      </p:sp>
      <p:pic>
        <p:nvPicPr>
          <p:cNvPr id="5" name="图片 4"/>
          <p:cNvPicPr>
            <a:picLocks noChangeAspect="1"/>
          </p:cNvPicPr>
          <p:nvPr/>
        </p:nvPicPr>
        <p:blipFill>
          <a:blip r:embed="rId2"/>
          <a:stretch>
            <a:fillRect/>
          </a:stretch>
        </p:blipFill>
        <p:spPr>
          <a:xfrm>
            <a:off x="899592" y="2276872"/>
            <a:ext cx="7376724" cy="1315393"/>
          </a:xfrm>
          <a:prstGeom prst="rect">
            <a:avLst/>
          </a:prstGeom>
        </p:spPr>
      </p:pic>
      <p:sp>
        <p:nvSpPr>
          <p:cNvPr id="6" name="矩形 5"/>
          <p:cNvSpPr/>
          <p:nvPr/>
        </p:nvSpPr>
        <p:spPr>
          <a:xfrm>
            <a:off x="899592" y="4580904"/>
            <a:ext cx="5791073" cy="461665"/>
          </a:xfrm>
          <a:prstGeom prst="rect">
            <a:avLst/>
          </a:prstGeom>
        </p:spPr>
        <p:txBody>
          <a:bodyPr wrap="none">
            <a:spAutoFit/>
          </a:bodyPr>
          <a:lstStyle/>
          <a:p>
            <a:r>
              <a:rPr lang="zh-CN" altLang="en-US" sz="2400" dirty="0"/>
              <a:t>always	sys_clk = #(CLK_PERIOD&gt;&gt;1) ~sys_clk;</a:t>
            </a:r>
          </a:p>
        </p:txBody>
      </p:sp>
    </p:spTree>
    <p:extLst>
      <p:ext uri="{BB962C8B-B14F-4D97-AF65-F5344CB8AC3E}">
        <p14:creationId xmlns:p14="http://schemas.microsoft.com/office/powerpoint/2010/main" val="3225552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94" name="Group 42"/>
          <p:cNvGraphicFramePr>
            <a:graphicFrameLocks noGrp="1"/>
          </p:cNvGraphicFramePr>
          <p:nvPr>
            <p:extLst>
              <p:ext uri="{D42A27DB-BD31-4B8C-83A1-F6EECF244321}">
                <p14:modId xmlns:p14="http://schemas.microsoft.com/office/powerpoint/2010/main" val="3995480490"/>
              </p:ext>
            </p:extLst>
          </p:nvPr>
        </p:nvGraphicFramePr>
        <p:xfrm>
          <a:off x="899592" y="1844824"/>
          <a:ext cx="7391400" cy="3810001"/>
        </p:xfrm>
        <a:graphic>
          <a:graphicData uri="http://schemas.openxmlformats.org/drawingml/2006/table">
            <a:tbl>
              <a:tblPr/>
              <a:tblGrid>
                <a:gridCol w="2456720"/>
                <a:gridCol w="2554069"/>
                <a:gridCol w="2380611"/>
              </a:tblGrid>
              <a:tr h="328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操作符</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表达式</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描述</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63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中的每一位相与得出一位的结果</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 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中的每个比特相与非得出一比特的结果</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1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中的每一位相或得出一比特的结果</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29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中的每个比特相或非得出一比特的结果</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中的每一位相异或非得出一比特的结果</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0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^~B</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5500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endParaRPr kumimoji="0" lang="zh-CN" altLang="zh-CN"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将</a:t>
                      </a:r>
                      <a:r>
                        <a:rPr kumimoji="0" lang="en-US" altLang="zh-CN"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B</a:t>
                      </a: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中的每一位相异或得出一比特的结果</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标题 3"/>
          <p:cNvSpPr>
            <a:spLocks noGrp="1"/>
          </p:cNvSpPr>
          <p:nvPr>
            <p:ph type="title"/>
          </p:nvPr>
        </p:nvSpPr>
        <p:spPr>
          <a:xfrm>
            <a:off x="1199669" y="365126"/>
            <a:ext cx="7886700" cy="781094"/>
          </a:xfrm>
        </p:spPr>
        <p:txBody>
          <a:bodyPr/>
          <a:lstStyle/>
          <a:p>
            <a:r>
              <a:rPr lang="zh-CN" altLang="en-US" dirty="0"/>
              <a:t>归约</a:t>
            </a:r>
            <a:r>
              <a:rPr lang="zh-CN" altLang="en-US" dirty="0" smtClean="0"/>
              <a:t>运算符</a:t>
            </a:r>
            <a:endParaRPr lang="zh-CN" altLang="en-US" dirty="0"/>
          </a:p>
        </p:txBody>
      </p:sp>
    </p:spTree>
    <p:extLst>
      <p:ext uri="{BB962C8B-B14F-4D97-AF65-F5344CB8AC3E}">
        <p14:creationId xmlns:p14="http://schemas.microsoft.com/office/powerpoint/2010/main" val="1807527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内容占位符 2"/>
          <p:cNvSpPr>
            <a:spLocks noGrp="1"/>
          </p:cNvSpPr>
          <p:nvPr>
            <p:ph idx="1"/>
          </p:nvPr>
        </p:nvSpPr>
        <p:spPr>
          <a:xfrm>
            <a:off x="755576" y="1844824"/>
            <a:ext cx="7886700" cy="4351338"/>
          </a:xfrm>
        </p:spPr>
        <p:txBody>
          <a:bodyPr/>
          <a:lstStyle/>
          <a:p>
            <a:r>
              <a:rPr lang="en-US" altLang="zh-CN" sz="2000" dirty="0" smtClean="0"/>
              <a:t>B </a:t>
            </a:r>
            <a:r>
              <a:rPr lang="en-US" altLang="zh-CN" sz="2000" dirty="0" smtClean="0"/>
              <a:t>= </a:t>
            </a:r>
            <a:r>
              <a:rPr lang="en-US" altLang="zh-CN" sz="2000" dirty="0" smtClean="0"/>
              <a:t>4’b1101</a:t>
            </a:r>
          </a:p>
          <a:p>
            <a:endParaRPr lang="zh-CN" altLang="zh-CN" sz="2000" dirty="0" smtClean="0"/>
          </a:p>
          <a:p>
            <a:r>
              <a:rPr lang="en-US" altLang="zh-CN" sz="2000" dirty="0" smtClean="0"/>
              <a:t>&amp;B = 1&amp;1&amp;0&amp;1 = 1'b0</a:t>
            </a:r>
            <a:endParaRPr lang="zh-CN" altLang="zh-CN" sz="2000" dirty="0" smtClean="0"/>
          </a:p>
          <a:p>
            <a:r>
              <a:rPr lang="en-US" altLang="zh-CN" sz="2000" dirty="0" smtClean="0"/>
              <a:t>|B = 1|1|0|1 = 1'b1</a:t>
            </a:r>
            <a:endParaRPr lang="zh-CN" altLang="zh-CN" sz="2000" dirty="0" smtClean="0"/>
          </a:p>
          <a:p>
            <a:r>
              <a:rPr lang="en-US" altLang="zh-CN" sz="2000" dirty="0" smtClean="0"/>
              <a:t>^B = 1^1^0^1 = 1'b1</a:t>
            </a:r>
            <a:endParaRPr lang="zh-CN" altLang="zh-CN" sz="2000" dirty="0" smtClean="0"/>
          </a:p>
          <a:p>
            <a:endParaRPr lang="zh-CN" altLang="en-US" sz="2000" u="sng" dirty="0" smtClean="0"/>
          </a:p>
        </p:txBody>
      </p:sp>
      <p:sp>
        <p:nvSpPr>
          <p:cNvPr id="3" name="标题 3"/>
          <p:cNvSpPr>
            <a:spLocks noGrp="1"/>
          </p:cNvSpPr>
          <p:nvPr>
            <p:ph type="title"/>
          </p:nvPr>
        </p:nvSpPr>
        <p:spPr>
          <a:xfrm>
            <a:off x="1199669" y="365126"/>
            <a:ext cx="7886700" cy="781094"/>
          </a:xfrm>
        </p:spPr>
        <p:txBody>
          <a:bodyPr/>
          <a:lstStyle/>
          <a:p>
            <a:r>
              <a:rPr lang="zh-CN" altLang="en-US" dirty="0"/>
              <a:t>归约</a:t>
            </a:r>
            <a:r>
              <a:rPr lang="zh-CN" altLang="en-US" dirty="0" smtClean="0"/>
              <a:t>运算符实例</a:t>
            </a:r>
            <a:endParaRPr lang="zh-CN" altLang="en-US" dirty="0"/>
          </a:p>
        </p:txBody>
      </p:sp>
    </p:spTree>
    <p:extLst>
      <p:ext uri="{BB962C8B-B14F-4D97-AF65-F5344CB8AC3E}">
        <p14:creationId xmlns:p14="http://schemas.microsoft.com/office/powerpoint/2010/main" val="3111581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3</a:t>
            </a:fld>
            <a:endParaRPr lang="zh-CN" altLang="en-US"/>
          </a:p>
        </p:txBody>
      </p:sp>
      <p:sp>
        <p:nvSpPr>
          <p:cNvPr id="4" name="标题 1"/>
          <p:cNvSpPr>
            <a:spLocks noGrp="1"/>
          </p:cNvSpPr>
          <p:nvPr>
            <p:ph type="title"/>
          </p:nvPr>
        </p:nvSpPr>
        <p:spPr>
          <a:xfrm>
            <a:off x="1150938" y="260648"/>
            <a:ext cx="7793037" cy="1008112"/>
          </a:xfrm>
        </p:spPr>
        <p:txBody>
          <a:bodyPr/>
          <a:lstStyle/>
          <a:p>
            <a:r>
              <a:rPr lang="en-US" altLang="zh-CN" dirty="0" smtClean="0"/>
              <a:t> </a:t>
            </a:r>
            <a:r>
              <a:rPr lang="en-US" altLang="zh-CN" dirty="0" smtClean="0"/>
              <a:t>Verilog </a:t>
            </a:r>
            <a:r>
              <a:rPr lang="en-US" altLang="zh-CN" dirty="0" smtClean="0"/>
              <a:t>HDL</a:t>
            </a:r>
            <a:r>
              <a:rPr lang="zh-CN" altLang="en-US" dirty="0" smtClean="0"/>
              <a:t>语言的</a:t>
            </a:r>
            <a:r>
              <a:rPr lang="zh-CN" altLang="en-US" dirty="0" smtClean="0"/>
              <a:t>特点</a:t>
            </a:r>
          </a:p>
        </p:txBody>
      </p:sp>
      <p:sp>
        <p:nvSpPr>
          <p:cNvPr id="5" name="内容占位符 2"/>
          <p:cNvSpPr>
            <a:spLocks noGrp="1"/>
          </p:cNvSpPr>
          <p:nvPr>
            <p:ph idx="1"/>
          </p:nvPr>
        </p:nvSpPr>
        <p:spPr>
          <a:xfrm>
            <a:off x="755576" y="1628800"/>
            <a:ext cx="7772400" cy="4330824"/>
          </a:xfrm>
        </p:spPr>
        <p:txBody>
          <a:bodyPr>
            <a:normAutofit/>
          </a:bodyPr>
          <a:lstStyle/>
          <a:p>
            <a:pPr marL="0" indent="0">
              <a:buNone/>
            </a:pPr>
            <a:r>
              <a:rPr lang="en-US" altLang="zh-CN" sz="2400" dirty="0"/>
              <a:t>Verilog HDL</a:t>
            </a:r>
            <a:r>
              <a:rPr lang="zh-CN" altLang="en-US" sz="2400" dirty="0"/>
              <a:t>是一种用于数字逻辑电路设计的硬件描述</a:t>
            </a:r>
            <a:r>
              <a:rPr lang="zh-CN" altLang="en-US" sz="2400" dirty="0" smtClean="0"/>
              <a:t>语言，具有下列特点：</a:t>
            </a:r>
            <a:endParaRPr lang="en-US" altLang="zh-CN" sz="2400" dirty="0" smtClean="0"/>
          </a:p>
          <a:p>
            <a:pPr marL="0" indent="0">
              <a:buNone/>
            </a:pPr>
            <a:endParaRPr lang="en-US" altLang="zh-CN" sz="2000" dirty="0"/>
          </a:p>
          <a:p>
            <a:r>
              <a:rPr lang="zh-CN" altLang="en-US" sz="2000" dirty="0" smtClean="0"/>
              <a:t>并行性</a:t>
            </a:r>
            <a:r>
              <a:rPr lang="zh-CN" altLang="en-US" sz="2000" dirty="0" smtClean="0"/>
              <a:t>：所谓的并行性就是说可以同时做几件事情。</a:t>
            </a:r>
            <a:r>
              <a:rPr lang="en-US" altLang="zh-CN" sz="2000" dirty="0" smtClean="0"/>
              <a:t>Verilog</a:t>
            </a:r>
            <a:r>
              <a:rPr lang="zh-CN" altLang="en-US" sz="2000" dirty="0" smtClean="0"/>
              <a:t>语言不会顾及代码顺序问题，几个代码块可以同时执行；而软件语言必须按顺序执行，上一句执行不成功，就不能执行下一句</a:t>
            </a:r>
            <a:r>
              <a:rPr lang="zh-CN" altLang="en-US" sz="2000" dirty="0" smtClean="0"/>
              <a:t>。</a:t>
            </a:r>
            <a:endParaRPr lang="en-US" altLang="zh-CN" sz="2000" dirty="0" smtClean="0"/>
          </a:p>
          <a:p>
            <a:endParaRPr lang="zh-CN" altLang="en-US" sz="2000" dirty="0" smtClean="0"/>
          </a:p>
          <a:p>
            <a:r>
              <a:rPr lang="zh-CN" altLang="en-US" sz="2000" dirty="0" smtClean="0"/>
              <a:t>时序性：</a:t>
            </a:r>
            <a:r>
              <a:rPr lang="en-US" altLang="zh-CN" sz="2000" dirty="0" smtClean="0"/>
              <a:t>Verilog</a:t>
            </a:r>
            <a:r>
              <a:rPr lang="zh-CN" altLang="en-US" sz="2000" dirty="0" smtClean="0"/>
              <a:t>语言可以用来描述过去的时间和相应发生的事件；而软件语言则做不到</a:t>
            </a:r>
            <a:r>
              <a:rPr lang="zh-CN" altLang="en-US" sz="2000" dirty="0" smtClean="0"/>
              <a:t>。</a:t>
            </a:r>
            <a:endParaRPr lang="en-US" altLang="zh-CN" sz="2000" dirty="0" smtClean="0"/>
          </a:p>
          <a:p>
            <a:endParaRPr lang="zh-CN" altLang="en-US" sz="2000" dirty="0" smtClean="0"/>
          </a:p>
          <a:p>
            <a:r>
              <a:rPr lang="zh-CN" altLang="en-US" sz="2000" dirty="0" smtClean="0"/>
              <a:t>互连：互连是硬件系统中的一个基本概念，</a:t>
            </a:r>
            <a:r>
              <a:rPr lang="en-US" altLang="zh-CN" sz="2000" dirty="0" smtClean="0"/>
              <a:t>Verilog</a:t>
            </a:r>
            <a:r>
              <a:rPr lang="zh-CN" altLang="en-US" sz="2000" dirty="0" smtClean="0"/>
              <a:t>语言中的</a:t>
            </a:r>
            <a:r>
              <a:rPr lang="en-US" altLang="zh-CN" sz="2000" dirty="0" smtClean="0"/>
              <a:t>wire</a:t>
            </a:r>
            <a:r>
              <a:rPr lang="zh-CN" altLang="en-US" sz="2000" dirty="0" smtClean="0"/>
              <a:t>变量可以很好地表达这样的功能；而软件语言并没有这样的描述。</a:t>
            </a:r>
          </a:p>
        </p:txBody>
      </p:sp>
    </p:spTree>
    <p:extLst>
      <p:ext uri="{BB962C8B-B14F-4D97-AF65-F5344CB8AC3E}">
        <p14:creationId xmlns:p14="http://schemas.microsoft.com/office/powerpoint/2010/main" val="3068951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72" name="Group 24"/>
          <p:cNvGraphicFramePr>
            <a:graphicFrameLocks noGrp="1"/>
          </p:cNvGraphicFramePr>
          <p:nvPr>
            <p:extLst>
              <p:ext uri="{D42A27DB-BD31-4B8C-83A1-F6EECF244321}">
                <p14:modId xmlns:p14="http://schemas.microsoft.com/office/powerpoint/2010/main" val="3631554906"/>
              </p:ext>
            </p:extLst>
          </p:nvPr>
        </p:nvGraphicFramePr>
        <p:xfrm>
          <a:off x="971600" y="2132856"/>
          <a:ext cx="7086600" cy="1793875"/>
        </p:xfrm>
        <a:graphic>
          <a:graphicData uri="http://schemas.openxmlformats.org/drawingml/2006/table">
            <a:tbl>
              <a:tblPr/>
              <a:tblGrid>
                <a:gridCol w="2354263"/>
                <a:gridCol w="2449512"/>
                <a:gridCol w="2282825"/>
              </a:tblGrid>
              <a:tr h="339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ahoma" pitchFamily="34" charset="0"/>
                          <a:ea typeface="宋体" pitchFamily="2" charset="-122"/>
                        </a:rPr>
                        <a:t>操作符</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ahoma" pitchFamily="34" charset="0"/>
                          <a:ea typeface="宋体" pitchFamily="2" charset="-122"/>
                        </a:rPr>
                        <a:t>表达式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ahoma" pitchFamily="34" charset="0"/>
                          <a:ea typeface="宋体" pitchFamily="2" charset="-122"/>
                        </a:rPr>
                        <a:t>描述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3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ahoma" pitchFamily="34" charset="0"/>
                          <a:ea typeface="宋体" pitchFamily="2" charset="-122"/>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ahoma" pitchFamily="34" charset="0"/>
                          <a:ea typeface="宋体" pitchFamily="2" charset="-122"/>
                        </a:rPr>
                        <a:t>{A</a:t>
                      </a:r>
                      <a:r>
                        <a:rPr kumimoji="0" lang="zh-CN" altLang="en-US" sz="2000" b="0" i="0" u="none" strike="noStrike" cap="none" normalizeH="0" baseline="0" smtClean="0">
                          <a:ln>
                            <a:noFill/>
                          </a:ln>
                          <a:solidFill>
                            <a:schemeClr val="tx1"/>
                          </a:solidFill>
                          <a:effectLst/>
                          <a:latin typeface="Tahoma" pitchFamily="34" charset="0"/>
                          <a:ea typeface="宋体" pitchFamily="2" charset="-122"/>
                        </a:rPr>
                        <a:t>，</a:t>
                      </a:r>
                      <a:r>
                        <a:rPr kumimoji="0" lang="en-US" altLang="zh-CN" sz="2000" b="0" i="0" u="none" strike="noStrike" cap="none" normalizeH="0" baseline="0" smtClean="0">
                          <a:ln>
                            <a:noFill/>
                          </a:ln>
                          <a:solidFill>
                            <a:schemeClr val="tx1"/>
                          </a:solidFill>
                          <a:effectLst/>
                          <a:latin typeface="Tahoma" pitchFamily="34" charset="0"/>
                          <a:ea typeface="宋体" pitchFamily="2" charset="-122"/>
                        </a:rPr>
                        <a:t>B}</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smtClean="0">
                          <a:ln>
                            <a:noFill/>
                          </a:ln>
                          <a:solidFill>
                            <a:schemeClr val="tx1"/>
                          </a:solidFill>
                          <a:effectLst/>
                          <a:latin typeface="Tahoma" pitchFamily="34" charset="0"/>
                          <a:ea typeface="宋体" pitchFamily="2" charset="-122"/>
                        </a:rPr>
                        <a:t>将Ａ和Ｂ连接起来，产生更大的向量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smtClean="0">
                          <a:ln>
                            <a:noFill/>
                          </a:ln>
                          <a:solidFill>
                            <a:schemeClr val="tx1"/>
                          </a:solidFill>
                          <a:effectLst/>
                          <a:latin typeface="Tahoma" pitchFamily="34" charset="0"/>
                          <a:ea typeface="宋体" pitchFamily="2" charset="-122"/>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Tahoma" pitchFamily="34" charset="0"/>
                          <a:ea typeface="宋体" pitchFamily="2" charset="-122"/>
                        </a:rPr>
                        <a:t>{B{A}}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dirty="0" smtClean="0">
                          <a:ln>
                            <a:noFill/>
                          </a:ln>
                          <a:solidFill>
                            <a:schemeClr val="tx1"/>
                          </a:solidFill>
                          <a:effectLst/>
                          <a:latin typeface="Tahoma" pitchFamily="34" charset="0"/>
                          <a:ea typeface="宋体" pitchFamily="2" charset="-122"/>
                        </a:rPr>
                        <a:t>将Ａ重复Ｂ次</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标题 3"/>
          <p:cNvSpPr>
            <a:spLocks noGrp="1"/>
          </p:cNvSpPr>
          <p:nvPr>
            <p:ph type="title"/>
          </p:nvPr>
        </p:nvSpPr>
        <p:spPr>
          <a:xfrm>
            <a:off x="1199669" y="365126"/>
            <a:ext cx="7886700" cy="781094"/>
          </a:xfrm>
        </p:spPr>
        <p:txBody>
          <a:bodyPr/>
          <a:lstStyle/>
          <a:p>
            <a:r>
              <a:rPr lang="zh-CN" altLang="en-US" dirty="0"/>
              <a:t>拼接</a:t>
            </a:r>
            <a:r>
              <a:rPr lang="zh-CN" altLang="en-US" dirty="0" smtClean="0"/>
              <a:t>运算符</a:t>
            </a:r>
            <a:endParaRPr lang="zh-CN" altLang="en-US" dirty="0"/>
          </a:p>
        </p:txBody>
      </p:sp>
      <p:sp>
        <p:nvSpPr>
          <p:cNvPr id="3" name="矩形 2"/>
          <p:cNvSpPr/>
          <p:nvPr/>
        </p:nvSpPr>
        <p:spPr>
          <a:xfrm>
            <a:off x="827584" y="5013176"/>
            <a:ext cx="7548795" cy="461665"/>
          </a:xfrm>
          <a:prstGeom prst="rect">
            <a:avLst/>
          </a:prstGeom>
        </p:spPr>
        <p:txBody>
          <a:bodyPr wrap="square">
            <a:spAutoFit/>
          </a:bodyPr>
          <a:lstStyle/>
          <a:p>
            <a:r>
              <a:rPr lang="zh-CN" altLang="en-US" sz="2400" dirty="0"/>
              <a:t>if(sec_pulse)mode_flag &lt;= {mode_flag[0],mode_flag[2:1]};</a:t>
            </a:r>
          </a:p>
        </p:txBody>
      </p:sp>
    </p:spTree>
    <p:extLst>
      <p:ext uri="{BB962C8B-B14F-4D97-AF65-F5344CB8AC3E}">
        <p14:creationId xmlns:p14="http://schemas.microsoft.com/office/powerpoint/2010/main" val="8024582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内容占位符 6"/>
          <p:cNvSpPr>
            <a:spLocks noGrp="1"/>
          </p:cNvSpPr>
          <p:nvPr>
            <p:ph idx="1"/>
          </p:nvPr>
        </p:nvSpPr>
        <p:spPr/>
        <p:txBody>
          <a:bodyPr/>
          <a:lstStyle/>
          <a:p>
            <a:r>
              <a:rPr lang="en-US" altLang="zh-CN" sz="2000" dirty="0" smtClean="0"/>
              <a:t>A </a:t>
            </a:r>
            <a:r>
              <a:rPr lang="en-US" altLang="zh-CN" sz="2000" dirty="0" smtClean="0"/>
              <a:t>= 2'b00;     //</a:t>
            </a:r>
            <a:r>
              <a:rPr lang="zh-CN" altLang="en-US" sz="2000" dirty="0" smtClean="0"/>
              <a:t>参数</a:t>
            </a:r>
            <a:r>
              <a:rPr lang="en-US" altLang="zh-CN" sz="2000" dirty="0" smtClean="0"/>
              <a:t>A</a:t>
            </a:r>
            <a:endParaRPr lang="zh-CN" altLang="zh-CN" sz="2000" dirty="0" smtClean="0"/>
          </a:p>
          <a:p>
            <a:r>
              <a:rPr lang="en-US" altLang="zh-CN" sz="2000" dirty="0" smtClean="0"/>
              <a:t>B = 2'b10;     //</a:t>
            </a:r>
            <a:r>
              <a:rPr lang="zh-CN" altLang="en-US" sz="2000" dirty="0" smtClean="0"/>
              <a:t>参数</a:t>
            </a:r>
            <a:r>
              <a:rPr lang="en-US" altLang="zh-CN" sz="2000" dirty="0" smtClean="0"/>
              <a:t>B</a:t>
            </a:r>
            <a:endParaRPr lang="zh-CN" altLang="zh-CN" sz="2000" dirty="0" smtClean="0"/>
          </a:p>
          <a:p>
            <a:endParaRPr lang="zh-CN" altLang="zh-CN" sz="2000" dirty="0" smtClean="0"/>
          </a:p>
          <a:p>
            <a:r>
              <a:rPr lang="en-US" altLang="zh-CN" sz="2000" dirty="0" smtClean="0"/>
              <a:t>{A,B} = 4'b0010</a:t>
            </a:r>
            <a:endParaRPr lang="zh-CN" altLang="zh-CN" sz="2000" dirty="0" smtClean="0"/>
          </a:p>
          <a:p>
            <a:r>
              <a:rPr lang="en-US" altLang="zh-CN" sz="2000" dirty="0" smtClean="0"/>
              <a:t>{2{A},3{B}} = 10'b00_0010_1010</a:t>
            </a:r>
            <a:endParaRPr lang="zh-CN" altLang="zh-CN" sz="2000" dirty="0" smtClean="0"/>
          </a:p>
          <a:p>
            <a:endParaRPr lang="zh-CN" altLang="en-US" sz="2000" u="sng" dirty="0" smtClean="0"/>
          </a:p>
        </p:txBody>
      </p:sp>
      <p:sp>
        <p:nvSpPr>
          <p:cNvPr id="3" name="标题 3"/>
          <p:cNvSpPr>
            <a:spLocks noGrp="1"/>
          </p:cNvSpPr>
          <p:nvPr>
            <p:ph type="title"/>
          </p:nvPr>
        </p:nvSpPr>
        <p:spPr>
          <a:xfrm>
            <a:off x="1199669" y="365126"/>
            <a:ext cx="7886700" cy="781094"/>
          </a:xfrm>
        </p:spPr>
        <p:txBody>
          <a:bodyPr/>
          <a:lstStyle/>
          <a:p>
            <a:r>
              <a:rPr lang="zh-CN" altLang="en-US" dirty="0"/>
              <a:t>拼接</a:t>
            </a:r>
            <a:r>
              <a:rPr lang="zh-CN" altLang="en-US" dirty="0" smtClean="0"/>
              <a:t>运算符实例</a:t>
            </a:r>
            <a:endParaRPr lang="zh-CN" altLang="en-US" dirty="0"/>
          </a:p>
        </p:txBody>
      </p:sp>
    </p:spTree>
    <p:extLst>
      <p:ext uri="{BB962C8B-B14F-4D97-AF65-F5344CB8AC3E}">
        <p14:creationId xmlns:p14="http://schemas.microsoft.com/office/powerpoint/2010/main" val="2073347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730" name="Group 34"/>
          <p:cNvGraphicFramePr>
            <a:graphicFrameLocks noGrp="1"/>
          </p:cNvGraphicFramePr>
          <p:nvPr>
            <p:extLst>
              <p:ext uri="{D42A27DB-BD31-4B8C-83A1-F6EECF244321}">
                <p14:modId xmlns:p14="http://schemas.microsoft.com/office/powerpoint/2010/main" val="263555120"/>
              </p:ext>
            </p:extLst>
          </p:nvPr>
        </p:nvGraphicFramePr>
        <p:xfrm>
          <a:off x="899592" y="1916832"/>
          <a:ext cx="7391400" cy="3462342"/>
        </p:xfrm>
        <a:graphic>
          <a:graphicData uri="http://schemas.openxmlformats.org/drawingml/2006/table">
            <a:tbl>
              <a:tblPr/>
              <a:tblGrid>
                <a:gridCol w="3732870"/>
                <a:gridCol w="3658530"/>
              </a:tblGrid>
              <a:tr h="3800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操作符</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级别</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一元</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最高级</a:t>
                      </a:r>
                      <a:endParaRPr kumimoji="0" lang="zh-CN" altLang="en-US"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二元的加减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&lt;&lt;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&gt;&gt;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&lt;=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&gt;=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&amp;&amp;</a:t>
                      </a:r>
                      <a:r>
                        <a:rPr kumimoji="0" lang="zh-CN" alt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en-US"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34247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endParaRPr kumimoji="0" lang="zh-CN" altLang="zh-CN" sz="1600" b="0" i="0" u="none" strike="noStrike" cap="none" normalizeH="0" baseline="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最低级</a:t>
                      </a:r>
                      <a:endParaRPr kumimoji="0" lang="zh-CN" altLang="en-US" sz="1600" b="0" i="0" u="none" strike="noStrike" cap="none" normalizeH="0" baseline="0" dirty="0" smtClean="0">
                        <a:ln>
                          <a:noFill/>
                        </a:ln>
                        <a:solidFill>
                          <a:schemeClr val="tx1"/>
                        </a:solidFill>
                        <a:effectLst/>
                        <a:latin typeface="Calibri" pitchFamily="34" charset="0"/>
                        <a:ea typeface="宋体" pitchFamily="2" charset="-122"/>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标题 3"/>
          <p:cNvSpPr>
            <a:spLocks noGrp="1"/>
          </p:cNvSpPr>
          <p:nvPr>
            <p:ph type="title"/>
          </p:nvPr>
        </p:nvSpPr>
        <p:spPr>
          <a:xfrm>
            <a:off x="1199669" y="365126"/>
            <a:ext cx="7886700" cy="781094"/>
          </a:xfrm>
        </p:spPr>
        <p:txBody>
          <a:bodyPr/>
          <a:lstStyle/>
          <a:p>
            <a:r>
              <a:rPr lang="zh-CN" altLang="en-US" dirty="0" smtClean="0"/>
              <a:t>各种运算符优先级</a:t>
            </a:r>
            <a:endParaRPr lang="zh-CN" altLang="en-US" dirty="0"/>
          </a:p>
        </p:txBody>
      </p:sp>
      <p:sp>
        <p:nvSpPr>
          <p:cNvPr id="6" name="内容占位符 6"/>
          <p:cNvSpPr>
            <a:spLocks noGrp="1"/>
          </p:cNvSpPr>
          <p:nvPr>
            <p:ph idx="1"/>
          </p:nvPr>
        </p:nvSpPr>
        <p:spPr>
          <a:xfrm>
            <a:off x="899592" y="5717738"/>
            <a:ext cx="7391400" cy="432048"/>
          </a:xfrm>
        </p:spPr>
        <p:txBody>
          <a:bodyPr>
            <a:noAutofit/>
          </a:bodyPr>
          <a:lstStyle/>
          <a:p>
            <a:pPr marL="0" indent="0">
              <a:buNone/>
            </a:pPr>
            <a:r>
              <a:rPr lang="zh-CN" altLang="en-US" dirty="0" smtClean="0"/>
              <a:t>建议使用小括号运算符限制优先级</a:t>
            </a:r>
            <a:endParaRPr lang="zh-CN" altLang="en-US" dirty="0" smtClean="0"/>
          </a:p>
        </p:txBody>
      </p:sp>
    </p:spTree>
    <p:extLst>
      <p:ext uri="{BB962C8B-B14F-4D97-AF65-F5344CB8AC3E}">
        <p14:creationId xmlns:p14="http://schemas.microsoft.com/office/powerpoint/2010/main" val="364913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33</a:t>
            </a:fld>
            <a:endParaRPr lang="zh-CN" altLang="en-US"/>
          </a:p>
        </p:txBody>
      </p:sp>
      <p:sp>
        <p:nvSpPr>
          <p:cNvPr id="4" name="标题 3"/>
          <p:cNvSpPr>
            <a:spLocks noGrp="1"/>
          </p:cNvSpPr>
          <p:nvPr>
            <p:ph type="title"/>
          </p:nvPr>
        </p:nvSpPr>
        <p:spPr/>
        <p:txBody>
          <a:bodyPr/>
          <a:lstStyle/>
          <a:p>
            <a:r>
              <a:rPr lang="zh-CN" altLang="en-US" dirty="0" smtClean="0"/>
              <a:t>阻塞赋值</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129207"/>
            <a:ext cx="3566968" cy="2736304"/>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6277" y="4077072"/>
            <a:ext cx="5964619" cy="2100218"/>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1147364360"/>
              </p:ext>
            </p:extLst>
          </p:nvPr>
        </p:nvGraphicFramePr>
        <p:xfrm>
          <a:off x="1115616" y="1700808"/>
          <a:ext cx="3079253" cy="1935861"/>
        </p:xfrm>
        <a:graphic>
          <a:graphicData uri="http://schemas.openxmlformats.org/drawingml/2006/table">
            <a:tbl>
              <a:tblPr/>
              <a:tblGrid>
                <a:gridCol w="3079253"/>
              </a:tblGrid>
              <a:tr h="50625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阻塞赋值方式   =</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71480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rgbClr val="993300"/>
                          </a:solidFill>
                          <a:effectLst/>
                          <a:latin typeface="Calibri" panose="020F0502020204030204" pitchFamily="34" charset="0"/>
                          <a:ea typeface="宋体" panose="02010600030101010101" pitchFamily="2" charset="-122"/>
                        </a:rPr>
                        <a:t>块内语句逐条进行赋值</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714804">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rgbClr val="993300"/>
                          </a:solidFill>
                          <a:effectLst/>
                          <a:latin typeface="Calibri" panose="020F0502020204030204" pitchFamily="34" charset="0"/>
                          <a:ea typeface="宋体" panose="02010600030101010101" pitchFamily="2" charset="-122"/>
                        </a:rPr>
                        <a:t>建议在组合逻辑中使用</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1691437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34</a:t>
            </a:fld>
            <a:endParaRPr lang="zh-CN" altLang="en-US"/>
          </a:p>
        </p:txBody>
      </p:sp>
      <p:sp>
        <p:nvSpPr>
          <p:cNvPr id="4" name="标题 3"/>
          <p:cNvSpPr>
            <a:spLocks noGrp="1"/>
          </p:cNvSpPr>
          <p:nvPr>
            <p:ph type="title"/>
          </p:nvPr>
        </p:nvSpPr>
        <p:spPr/>
        <p:txBody>
          <a:bodyPr/>
          <a:lstStyle/>
          <a:p>
            <a:r>
              <a:rPr lang="zh-CN" altLang="en-US" dirty="0" smtClean="0"/>
              <a:t>非阻塞赋值</a:t>
            </a:r>
            <a:endParaRPr lang="zh-CN" altLang="en-US" dirty="0"/>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2902" y="1293939"/>
            <a:ext cx="3600400" cy="277943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501" y="4221088"/>
            <a:ext cx="6262982" cy="1872208"/>
          </a:xfrm>
          <a:prstGeom prst="rect">
            <a:avLst/>
          </a:prstGeom>
        </p:spPr>
      </p:pic>
      <p:sp>
        <p:nvSpPr>
          <p:cNvPr id="7" name="文本框 6"/>
          <p:cNvSpPr txBox="1"/>
          <p:nvPr/>
        </p:nvSpPr>
        <p:spPr>
          <a:xfrm>
            <a:off x="1475656" y="2132856"/>
            <a:ext cx="1728192" cy="830997"/>
          </a:xfrm>
          <a:prstGeom prst="rect">
            <a:avLst/>
          </a:prstGeom>
          <a:noFill/>
        </p:spPr>
        <p:txBody>
          <a:bodyPr wrap="square" rtlCol="0">
            <a:spAutoFit/>
          </a:bodyPr>
          <a:lstStyle/>
          <a:p>
            <a:r>
              <a:rPr lang="en-US" altLang="zh-CN" sz="4800" dirty="0"/>
              <a:t>&lt;</a:t>
            </a:r>
            <a:r>
              <a:rPr lang="en-US" altLang="zh-CN" sz="4800" dirty="0" smtClean="0"/>
              <a:t>=</a:t>
            </a:r>
            <a:endParaRPr lang="zh-CN" altLang="en-US" sz="4800" dirty="0"/>
          </a:p>
        </p:txBody>
      </p:sp>
      <p:graphicFrame>
        <p:nvGraphicFramePr>
          <p:cNvPr id="8" name="表格 7"/>
          <p:cNvGraphicFramePr>
            <a:graphicFrameLocks noGrp="1"/>
          </p:cNvGraphicFramePr>
          <p:nvPr>
            <p:extLst>
              <p:ext uri="{D42A27DB-BD31-4B8C-83A1-F6EECF244321}">
                <p14:modId xmlns:p14="http://schemas.microsoft.com/office/powerpoint/2010/main" val="1240011487"/>
              </p:ext>
            </p:extLst>
          </p:nvPr>
        </p:nvGraphicFramePr>
        <p:xfrm>
          <a:off x="1199669" y="1845079"/>
          <a:ext cx="3007246" cy="1747391"/>
        </p:xfrm>
        <a:graphic>
          <a:graphicData uri="http://schemas.openxmlformats.org/drawingml/2006/table">
            <a:tbl>
              <a:tblPr/>
              <a:tblGrid>
                <a:gridCol w="3007246"/>
              </a:tblGrid>
              <a:tr h="58285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1" i="0" u="none" strike="noStrike" cap="none" normalizeH="0" baseline="0" dirty="0" smtClean="0">
                          <a:ln>
                            <a:noFill/>
                          </a:ln>
                          <a:solidFill>
                            <a:srgbClr val="FFFFFF"/>
                          </a:solidFill>
                          <a:effectLst/>
                          <a:latin typeface="Calibri" panose="020F0502020204030204" pitchFamily="34" charset="0"/>
                          <a:ea typeface="宋体" panose="02010600030101010101" pitchFamily="2" charset="-122"/>
                        </a:rPr>
                        <a:t>非阻塞赋值方式   &lt;=</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solidFill>
                  </a:tcPr>
                </a:tc>
              </a:tr>
              <a:tr h="582853">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rgbClr val="993300"/>
                          </a:solidFill>
                          <a:effectLst/>
                          <a:latin typeface="Calibri" panose="020F0502020204030204" pitchFamily="34" charset="0"/>
                          <a:ea typeface="宋体" panose="02010600030101010101" pitchFamily="2" charset="-122"/>
                        </a:rPr>
                        <a:t>块内赋值语句同时执行</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8E8"/>
                    </a:solidFill>
                  </a:tcPr>
                </a:tc>
              </a:tr>
              <a:tr h="58168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eaLnBrk="0" hangingPunct="0">
                        <a:spcBef>
                          <a:spcPct val="20000"/>
                        </a:spcBef>
                        <a:defRPr sz="2400">
                          <a:solidFill>
                            <a:schemeClr val="tx1"/>
                          </a:solidFill>
                          <a:latin typeface="Arial" panose="020B0604020202020204" pitchFamily="34" charset="0"/>
                          <a:ea typeface="宋体" panose="02010600030101010101" pitchFamily="2" charset="-122"/>
                        </a:defRPr>
                      </a:lvl2pPr>
                      <a:lvl3pPr eaLnBrk="0" hangingPunct="0">
                        <a:spcBef>
                          <a:spcPct val="20000"/>
                        </a:spcBef>
                        <a:defRPr sz="2000">
                          <a:solidFill>
                            <a:schemeClr val="tx1"/>
                          </a:solidFill>
                          <a:latin typeface="Arial" panose="020B0604020202020204" pitchFamily="34" charset="0"/>
                          <a:ea typeface="宋体" panose="02010600030101010101" pitchFamily="2" charset="-122"/>
                        </a:defRPr>
                      </a:lvl3pPr>
                      <a:lvl4pPr eaLnBrk="0" hangingPunct="0">
                        <a:spcBef>
                          <a:spcPct val="20000"/>
                        </a:spcBef>
                        <a:defRPr>
                          <a:solidFill>
                            <a:schemeClr val="tx1"/>
                          </a:solidFill>
                          <a:latin typeface="Arial" panose="020B0604020202020204" pitchFamily="34" charset="0"/>
                          <a:ea typeface="宋体" panose="02010600030101010101" pitchFamily="2" charset="-122"/>
                        </a:defRPr>
                      </a:lvl4pPr>
                      <a:lvl5pPr eaLnBrk="0" hangingPunct="0">
                        <a:spcBef>
                          <a:spcPct val="20000"/>
                        </a:spcBef>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000" b="0" i="0" u="none" strike="noStrike" cap="none" normalizeH="0" baseline="0" dirty="0" smtClean="0">
                          <a:ln>
                            <a:noFill/>
                          </a:ln>
                          <a:solidFill>
                            <a:srgbClr val="993300"/>
                          </a:solidFill>
                          <a:effectLst/>
                          <a:latin typeface="Calibri" panose="020F0502020204030204" pitchFamily="34" charset="0"/>
                          <a:ea typeface="宋体" panose="02010600030101010101" pitchFamily="2" charset="-122"/>
                        </a:rPr>
                        <a:t>建议在时序逻辑中使用</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20178809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35</a:t>
            </a:fld>
            <a:endParaRPr lang="zh-CN" altLang="en-US"/>
          </a:p>
        </p:txBody>
      </p:sp>
      <p:sp>
        <p:nvSpPr>
          <p:cNvPr id="4" name="标题 3"/>
          <p:cNvSpPr>
            <a:spLocks noGrp="1"/>
          </p:cNvSpPr>
          <p:nvPr>
            <p:ph type="title"/>
          </p:nvPr>
        </p:nvSpPr>
        <p:spPr/>
        <p:txBody>
          <a:bodyPr>
            <a:normAutofit/>
          </a:bodyPr>
          <a:lstStyle/>
          <a:p>
            <a:r>
              <a:rPr lang="en-US" altLang="zh-CN" dirty="0" smtClean="0"/>
              <a:t>Verilog</a:t>
            </a:r>
            <a:r>
              <a:rPr lang="zh-CN" altLang="en-US" dirty="0" smtClean="0"/>
              <a:t>常用关键字</a:t>
            </a:r>
            <a:endParaRPr lang="zh-CN" altLang="en-US" dirty="0"/>
          </a:p>
        </p:txBody>
      </p:sp>
      <p:pic>
        <p:nvPicPr>
          <p:cNvPr id="5" name="图片 4"/>
          <p:cNvPicPr>
            <a:picLocks noChangeAspect="1"/>
          </p:cNvPicPr>
          <p:nvPr/>
        </p:nvPicPr>
        <p:blipFill>
          <a:blip r:embed="rId2"/>
          <a:stretch>
            <a:fillRect/>
          </a:stretch>
        </p:blipFill>
        <p:spPr>
          <a:xfrm>
            <a:off x="611560" y="2238397"/>
            <a:ext cx="7934325" cy="1581150"/>
          </a:xfrm>
          <a:prstGeom prst="rect">
            <a:avLst/>
          </a:prstGeom>
        </p:spPr>
      </p:pic>
      <p:sp>
        <p:nvSpPr>
          <p:cNvPr id="6" name="内容占位符 6"/>
          <p:cNvSpPr>
            <a:spLocks noGrp="1"/>
          </p:cNvSpPr>
          <p:nvPr>
            <p:ph idx="1"/>
          </p:nvPr>
        </p:nvSpPr>
        <p:spPr>
          <a:xfrm>
            <a:off x="883022" y="4695700"/>
            <a:ext cx="7391400" cy="432048"/>
          </a:xfrm>
        </p:spPr>
        <p:txBody>
          <a:bodyPr>
            <a:noAutofit/>
          </a:bodyPr>
          <a:lstStyle/>
          <a:p>
            <a:pPr marL="0" indent="0">
              <a:buNone/>
            </a:pPr>
            <a:r>
              <a:rPr lang="zh-CN" altLang="en-US" dirty="0" smtClean="0"/>
              <a:t>注意关键字使用小写</a:t>
            </a:r>
            <a:endParaRPr lang="zh-CN" altLang="en-US" dirty="0" smtClean="0"/>
          </a:p>
        </p:txBody>
      </p:sp>
    </p:spTree>
    <p:extLst>
      <p:ext uri="{BB962C8B-B14F-4D97-AF65-F5344CB8AC3E}">
        <p14:creationId xmlns:p14="http://schemas.microsoft.com/office/powerpoint/2010/main" val="10794997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marL="342900" indent="-342900"/>
            <a:r>
              <a:rPr lang="zh-CN" altLang="en-US" dirty="0" smtClean="0"/>
              <a:t>编译</a:t>
            </a:r>
            <a:r>
              <a:rPr lang="zh-CN" altLang="en-US" dirty="0" smtClean="0"/>
              <a:t>指令</a:t>
            </a:r>
          </a:p>
        </p:txBody>
      </p:sp>
      <p:sp>
        <p:nvSpPr>
          <p:cNvPr id="5" name="Rectangle 3"/>
          <p:cNvSpPr>
            <a:spLocks noGrp="1" noChangeArrowheads="1"/>
          </p:cNvSpPr>
          <p:nvPr/>
        </p:nvSpPr>
        <p:spPr bwMode="auto">
          <a:xfrm>
            <a:off x="755576" y="1484784"/>
            <a:ext cx="754380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90000"/>
              <a:buFont typeface="Monotype Sorts" pitchFamily="2" charset="2"/>
              <a:buChar char="4"/>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spcBef>
                <a:spcPct val="0"/>
              </a:spcBef>
              <a:buClrTx/>
              <a:buSzTx/>
              <a:buFont typeface="Wingdings" panose="05000000000000000000" pitchFamily="2" charset="2"/>
              <a:buChar char="§"/>
            </a:pPr>
            <a:r>
              <a:rPr kumimoji="0" lang="zh-CN" altLang="en-US" sz="2400" dirty="0"/>
              <a:t>使用`</a:t>
            </a:r>
            <a:r>
              <a:rPr kumimoji="0" lang="en-US" altLang="zh-CN" sz="2400" dirty="0"/>
              <a:t>define </a:t>
            </a:r>
            <a:r>
              <a:rPr kumimoji="0" lang="zh-CN" altLang="en-US" sz="2400" dirty="0"/>
              <a:t>编译引导能提供简单的文本替代功能</a:t>
            </a:r>
          </a:p>
          <a:p>
            <a:pPr algn="just" eaLnBrk="0" hangingPunct="0">
              <a:spcBef>
                <a:spcPct val="0"/>
              </a:spcBef>
              <a:buClrTx/>
              <a:buSzTx/>
              <a:buFont typeface="Wingdings" panose="05000000000000000000" pitchFamily="2" charset="2"/>
              <a:buNone/>
            </a:pPr>
            <a:r>
              <a:rPr kumimoji="0" lang="zh-CN" altLang="en-US" sz="2400" dirty="0"/>
              <a:t>       `</a:t>
            </a:r>
            <a:r>
              <a:rPr kumimoji="0" lang="en-US" altLang="zh-CN" sz="2400" dirty="0"/>
              <a:t>define &lt;</a:t>
            </a:r>
            <a:r>
              <a:rPr kumimoji="0" lang="zh-CN" altLang="en-US" sz="2400" dirty="0"/>
              <a:t>宏名&gt;  &lt;宏文本&gt;  </a:t>
            </a:r>
          </a:p>
          <a:p>
            <a:pPr algn="just" eaLnBrk="0" hangingPunct="0">
              <a:spcBef>
                <a:spcPct val="0"/>
              </a:spcBef>
              <a:buClrTx/>
              <a:buSzTx/>
              <a:buFont typeface="Wingdings" panose="05000000000000000000" pitchFamily="2" charset="2"/>
              <a:buNone/>
            </a:pPr>
            <a:r>
              <a:rPr kumimoji="0" lang="zh-CN" altLang="en-US" sz="2400" dirty="0"/>
              <a:t>        在编译时会用宏文本来替代源代码中的宏名。</a:t>
            </a:r>
          </a:p>
          <a:p>
            <a:pPr algn="just" eaLnBrk="0" hangingPunct="0">
              <a:spcBef>
                <a:spcPct val="0"/>
              </a:spcBef>
              <a:buClrTx/>
              <a:buSzTx/>
              <a:buFont typeface="Wingdings" panose="05000000000000000000" pitchFamily="2" charset="2"/>
              <a:buChar char="§"/>
            </a:pPr>
            <a:r>
              <a:rPr kumimoji="0" lang="zh-CN" altLang="en-US" sz="2400" dirty="0">
                <a:latin typeface="宋体" panose="02010600030101010101" pitchFamily="2" charset="-122"/>
              </a:rPr>
              <a:t>合理地使用`</a:t>
            </a:r>
            <a:r>
              <a:rPr kumimoji="0" lang="en-US" altLang="zh-CN" sz="2400" dirty="0">
                <a:latin typeface="宋体" panose="02010600030101010101" pitchFamily="2" charset="-122"/>
              </a:rPr>
              <a:t>define</a:t>
            </a:r>
            <a:r>
              <a:rPr kumimoji="0" lang="zh-CN" altLang="en-US" sz="2400" dirty="0">
                <a:latin typeface="宋体" panose="02010600030101010101" pitchFamily="2" charset="-122"/>
              </a:rPr>
              <a:t>可以提高程序的可读性</a:t>
            </a:r>
          </a:p>
          <a:p>
            <a:pPr algn="just" eaLnBrk="0" hangingPunct="0">
              <a:spcBef>
                <a:spcPct val="0"/>
              </a:spcBef>
              <a:buClrTx/>
              <a:buSzTx/>
              <a:buFont typeface="Wingdings" panose="05000000000000000000" pitchFamily="2" charset="2"/>
              <a:buNone/>
            </a:pPr>
            <a:endParaRPr kumimoji="0" lang="zh-CN" altLang="en-US" sz="2400" dirty="0">
              <a:latin typeface="宋体" panose="02010600030101010101" pitchFamily="2" charset="-122"/>
            </a:endParaRPr>
          </a:p>
          <a:p>
            <a:pPr algn="just" eaLnBrk="0" hangingPunct="0">
              <a:spcBef>
                <a:spcPct val="0"/>
              </a:spcBef>
              <a:buClrTx/>
              <a:buSzTx/>
              <a:buFont typeface="Wingdings" panose="05000000000000000000" pitchFamily="2" charset="2"/>
              <a:buNone/>
            </a:pPr>
            <a:r>
              <a:rPr kumimoji="0" lang="zh-CN" altLang="en-US" sz="2400" dirty="0">
                <a:latin typeface="宋体" panose="02010600030101010101" pitchFamily="2" charset="-122"/>
              </a:rPr>
              <a:t>举例说明：</a:t>
            </a:r>
          </a:p>
          <a:p>
            <a:pPr algn="just" eaLnBrk="0" hangingPunct="0">
              <a:spcBef>
                <a:spcPct val="0"/>
              </a:spcBef>
              <a:buClrTx/>
              <a:buSzTx/>
              <a:buFont typeface="Wingdings" panose="05000000000000000000" pitchFamily="2" charset="2"/>
              <a:buNone/>
            </a:pPr>
            <a:endParaRPr kumimoji="0" lang="zh-CN" altLang="en-US" sz="2400" dirty="0">
              <a:latin typeface="宋体" panose="02010600030101010101" pitchFamily="2" charset="-122"/>
            </a:endParaRPr>
          </a:p>
          <a:p>
            <a:pPr algn="just" eaLnBrk="0" hangingPunct="0">
              <a:spcBef>
                <a:spcPct val="0"/>
              </a:spcBef>
              <a:buClrTx/>
              <a:buSzTx/>
              <a:buFont typeface="Wingdings" panose="05000000000000000000" pitchFamily="2" charset="2"/>
              <a:buNone/>
            </a:pPr>
            <a:r>
              <a:rPr kumimoji="0" lang="zh-CN" altLang="en-US" sz="2000" dirty="0">
                <a:latin typeface="宋体" panose="02010600030101010101" pitchFamily="2" charset="-122"/>
              </a:rPr>
              <a:t>`</a:t>
            </a:r>
            <a:r>
              <a:rPr kumimoji="0" lang="en-US" altLang="zh-CN" sz="2000" dirty="0">
                <a:latin typeface="宋体" panose="02010600030101010101" pitchFamily="2" charset="-122"/>
              </a:rPr>
              <a:t>define on 1</a:t>
            </a:r>
            <a:r>
              <a:rPr kumimoji="0" lang="en-US" altLang="zh-CN" sz="2000" dirty="0"/>
              <a:t>’</a:t>
            </a:r>
            <a:r>
              <a:rPr kumimoji="0" lang="en-US" altLang="zh-CN" sz="2000" dirty="0">
                <a:latin typeface="宋体" panose="02010600030101010101" pitchFamily="2" charset="-122"/>
              </a:rPr>
              <a:t>b1</a:t>
            </a:r>
          </a:p>
          <a:p>
            <a:pPr algn="just" eaLnBrk="0" hangingPunct="0">
              <a:spcBef>
                <a:spcPct val="0"/>
              </a:spcBef>
              <a:buClrTx/>
              <a:buSzTx/>
              <a:buFont typeface="Wingdings" panose="05000000000000000000" pitchFamily="2" charset="2"/>
              <a:buNone/>
            </a:pPr>
            <a:r>
              <a:rPr kumimoji="0" lang="en-US" altLang="zh-CN" sz="2000" dirty="0">
                <a:latin typeface="宋体" panose="02010600030101010101" pitchFamily="2" charset="-122"/>
              </a:rPr>
              <a:t>`define off 1</a:t>
            </a:r>
            <a:r>
              <a:rPr kumimoji="0" lang="en-US" altLang="zh-CN" sz="2000" dirty="0"/>
              <a:t>’</a:t>
            </a:r>
            <a:r>
              <a:rPr kumimoji="0" lang="en-US" altLang="zh-CN" sz="2000" dirty="0">
                <a:latin typeface="宋体" panose="02010600030101010101" pitchFamily="2" charset="-122"/>
              </a:rPr>
              <a:t>b0</a:t>
            </a:r>
          </a:p>
          <a:p>
            <a:pPr algn="just" eaLnBrk="0" hangingPunct="0">
              <a:spcBef>
                <a:spcPct val="0"/>
              </a:spcBef>
              <a:buClrTx/>
              <a:buSzTx/>
              <a:buFont typeface="Wingdings" panose="05000000000000000000" pitchFamily="2" charset="2"/>
              <a:buNone/>
            </a:pPr>
            <a:r>
              <a:rPr kumimoji="0" lang="en-US" altLang="zh-CN" sz="2000" dirty="0">
                <a:latin typeface="宋体" panose="02010600030101010101" pitchFamily="2" charset="-122"/>
              </a:rPr>
              <a:t>`define </a:t>
            </a:r>
            <a:r>
              <a:rPr kumimoji="0" lang="en-US" altLang="zh-CN" sz="2000" dirty="0" err="1">
                <a:latin typeface="宋体" panose="02010600030101010101" pitchFamily="2" charset="-122"/>
              </a:rPr>
              <a:t>and_delay</a:t>
            </a:r>
            <a:r>
              <a:rPr kumimoji="0" lang="en-US" altLang="zh-CN" sz="2000" dirty="0">
                <a:latin typeface="宋体" panose="02010600030101010101" pitchFamily="2" charset="-122"/>
              </a:rPr>
              <a:t> #3</a:t>
            </a:r>
          </a:p>
          <a:p>
            <a:pPr algn="just" eaLnBrk="0" hangingPunct="0">
              <a:spcBef>
                <a:spcPct val="0"/>
              </a:spcBef>
              <a:buClrTx/>
              <a:buSzTx/>
              <a:buFont typeface="Wingdings" panose="05000000000000000000" pitchFamily="2" charset="2"/>
              <a:buNone/>
            </a:pPr>
            <a:r>
              <a:rPr kumimoji="0" lang="zh-CN" altLang="en-US" sz="2000" dirty="0">
                <a:latin typeface="宋体" panose="02010600030101010101" pitchFamily="2" charset="-122"/>
              </a:rPr>
              <a:t>在程序中可以用有含义的文字来表示没有意思的数码提高了程序</a:t>
            </a:r>
          </a:p>
          <a:p>
            <a:pPr algn="just" eaLnBrk="0" hangingPunct="0">
              <a:spcBef>
                <a:spcPct val="0"/>
              </a:spcBef>
              <a:buClrTx/>
              <a:buSzTx/>
              <a:buFont typeface="Wingdings" panose="05000000000000000000" pitchFamily="2" charset="2"/>
              <a:buNone/>
            </a:pPr>
            <a:r>
              <a:rPr kumimoji="0" lang="zh-CN" altLang="en-US" sz="2000" dirty="0">
                <a:latin typeface="宋体" panose="02010600030101010101" pitchFamily="2" charset="-122"/>
              </a:rPr>
              <a:t>的可读性，在程序中可以用 `</a:t>
            </a:r>
            <a:r>
              <a:rPr kumimoji="0" lang="en-US" altLang="zh-CN" sz="2000" dirty="0">
                <a:latin typeface="宋体" panose="02010600030101010101" pitchFamily="2" charset="-122"/>
              </a:rPr>
              <a:t>on， `off， `</a:t>
            </a:r>
            <a:r>
              <a:rPr kumimoji="0" lang="en-US" altLang="zh-CN" sz="2000" dirty="0" err="1">
                <a:latin typeface="宋体" panose="02010600030101010101" pitchFamily="2" charset="-122"/>
              </a:rPr>
              <a:t>and_delay</a:t>
            </a:r>
            <a:r>
              <a:rPr kumimoji="0" lang="en-US" altLang="zh-CN" sz="2000" dirty="0">
                <a:latin typeface="宋体" panose="02010600030101010101" pitchFamily="2" charset="-122"/>
              </a:rPr>
              <a:t> </a:t>
            </a:r>
            <a:r>
              <a:rPr kumimoji="0" lang="zh-CN" altLang="en-US" sz="2000" dirty="0">
                <a:latin typeface="宋体" panose="02010600030101010101" pitchFamily="2" charset="-122"/>
              </a:rPr>
              <a:t>分别表</a:t>
            </a:r>
          </a:p>
          <a:p>
            <a:pPr algn="just" eaLnBrk="0" hangingPunct="0">
              <a:spcBef>
                <a:spcPct val="0"/>
              </a:spcBef>
              <a:buClrTx/>
              <a:buSzTx/>
              <a:buFont typeface="Wingdings" panose="05000000000000000000" pitchFamily="2" charset="2"/>
              <a:buNone/>
            </a:pPr>
            <a:r>
              <a:rPr kumimoji="0" lang="zh-CN" altLang="en-US" sz="2000" dirty="0">
                <a:latin typeface="宋体" panose="02010600030101010101" pitchFamily="2" charset="-122"/>
              </a:rPr>
              <a:t>示 1，0，和 #3 。</a:t>
            </a:r>
          </a:p>
          <a:p>
            <a:pPr algn="just" eaLnBrk="0" hangingPunct="0">
              <a:spcBef>
                <a:spcPct val="0"/>
              </a:spcBef>
              <a:buClrTx/>
              <a:buSzTx/>
              <a:buFont typeface="Wingdings" panose="05000000000000000000" pitchFamily="2" charset="2"/>
              <a:buNone/>
            </a:pPr>
            <a:endParaRPr lang="zh-CN" altLang="en-US" dirty="0"/>
          </a:p>
        </p:txBody>
      </p:sp>
    </p:spTree>
    <p:extLst>
      <p:ext uri="{BB962C8B-B14F-4D97-AF65-F5344CB8AC3E}">
        <p14:creationId xmlns:p14="http://schemas.microsoft.com/office/powerpoint/2010/main" val="711665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marL="342900" indent="-342900"/>
            <a:r>
              <a:rPr lang="zh-CN" altLang="en-US" dirty="0" smtClean="0"/>
              <a:t>编译</a:t>
            </a:r>
            <a:r>
              <a:rPr lang="zh-CN" altLang="en-US" dirty="0" smtClean="0"/>
              <a:t>指令</a:t>
            </a:r>
          </a:p>
        </p:txBody>
      </p:sp>
      <p:sp>
        <p:nvSpPr>
          <p:cNvPr id="4" name="Rectangle 3"/>
          <p:cNvSpPr>
            <a:spLocks noGrp="1" noChangeArrowheads="1"/>
          </p:cNvSpPr>
          <p:nvPr/>
        </p:nvSpPr>
        <p:spPr bwMode="auto">
          <a:xfrm>
            <a:off x="683568" y="1484784"/>
            <a:ext cx="754380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90000"/>
              <a:buFont typeface="Monotype Sorts" pitchFamily="2" charset="2"/>
              <a:buChar char="4"/>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spcBef>
                <a:spcPct val="0"/>
              </a:spcBef>
              <a:buClrTx/>
              <a:buSzTx/>
              <a:buFont typeface="Wingdings" panose="05000000000000000000" pitchFamily="2" charset="2"/>
              <a:buChar char="§"/>
            </a:pPr>
            <a:r>
              <a:rPr kumimoji="0" lang="zh-CN" altLang="en-US" sz="2400">
                <a:latin typeface="宋体" panose="02010600030101010101" pitchFamily="2" charset="-122"/>
              </a:rPr>
              <a:t>使用`</a:t>
            </a:r>
            <a:r>
              <a:rPr kumimoji="0" lang="en-US" altLang="zh-CN" sz="2400">
                <a:latin typeface="宋体" panose="02010600030101010101" pitchFamily="2" charset="-122"/>
              </a:rPr>
              <a:t>include </a:t>
            </a:r>
            <a:r>
              <a:rPr kumimoji="0" lang="zh-CN" altLang="en-US" sz="2400">
                <a:latin typeface="宋体" panose="02010600030101010101" pitchFamily="2" charset="-122"/>
              </a:rPr>
              <a:t>编译引导，在编译时能把其指定的整个文件包括进来一起处理</a:t>
            </a:r>
          </a:p>
          <a:p>
            <a:pPr algn="just" eaLnBrk="0" hangingPunct="0">
              <a:spcBef>
                <a:spcPct val="0"/>
              </a:spcBef>
              <a:buClrTx/>
              <a:buSzTx/>
              <a:buFont typeface="Wingdings" panose="05000000000000000000" pitchFamily="2" charset="2"/>
              <a:buNone/>
            </a:pPr>
            <a:endParaRPr kumimoji="0" lang="zh-CN" altLang="en-US" sz="2400">
              <a:latin typeface="宋体" panose="02010600030101010101" pitchFamily="2" charset="-122"/>
            </a:endParaRPr>
          </a:p>
          <a:p>
            <a:pPr algn="just" eaLnBrk="0" hangingPunct="0">
              <a:spcBef>
                <a:spcPct val="0"/>
              </a:spcBef>
              <a:buClrTx/>
              <a:buSzTx/>
              <a:buFont typeface="Wingdings" panose="05000000000000000000" pitchFamily="2" charset="2"/>
              <a:buNone/>
            </a:pPr>
            <a:r>
              <a:rPr kumimoji="0" lang="zh-CN" altLang="en-US" sz="2400">
                <a:latin typeface="宋体" panose="02010600030101010101" pitchFamily="2" charset="-122"/>
              </a:rPr>
              <a:t>举例说明：</a:t>
            </a:r>
          </a:p>
          <a:p>
            <a:pPr algn="just" eaLnBrk="0" hangingPunct="0">
              <a:spcBef>
                <a:spcPct val="0"/>
              </a:spcBef>
              <a:buClrTx/>
              <a:buSzTx/>
              <a:buFont typeface="Wingdings" panose="05000000000000000000" pitchFamily="2" charset="2"/>
              <a:buNone/>
            </a:pPr>
            <a:r>
              <a:rPr kumimoji="0" lang="zh-CN" altLang="en-US" sz="2800"/>
              <a:t>`</a:t>
            </a:r>
            <a:r>
              <a:rPr kumimoji="0" lang="en-US" altLang="zh-CN" sz="2800"/>
              <a:t>include “global.v”</a:t>
            </a:r>
          </a:p>
          <a:p>
            <a:pPr algn="just" eaLnBrk="0" hangingPunct="0">
              <a:spcBef>
                <a:spcPct val="0"/>
              </a:spcBef>
              <a:buClrTx/>
              <a:buSzTx/>
              <a:buFont typeface="Wingdings" panose="05000000000000000000" pitchFamily="2" charset="2"/>
              <a:buNone/>
            </a:pPr>
            <a:r>
              <a:rPr kumimoji="0" lang="en-US" altLang="zh-CN" sz="2800"/>
              <a:t>`include “parts/counter.v”</a:t>
            </a:r>
          </a:p>
          <a:p>
            <a:pPr algn="just" eaLnBrk="0" hangingPunct="0">
              <a:spcBef>
                <a:spcPct val="0"/>
              </a:spcBef>
              <a:buClrTx/>
              <a:buSzTx/>
              <a:buFont typeface="Wingdings" panose="05000000000000000000" pitchFamily="2" charset="2"/>
              <a:buNone/>
            </a:pPr>
            <a:r>
              <a:rPr kumimoji="0" lang="en-US" altLang="zh-CN" sz="2800"/>
              <a:t>`include “../../library/mux.v”</a:t>
            </a:r>
          </a:p>
          <a:p>
            <a:pPr algn="just" eaLnBrk="0" hangingPunct="0">
              <a:spcBef>
                <a:spcPct val="0"/>
              </a:spcBef>
              <a:buClrTx/>
              <a:buSzTx/>
              <a:buFont typeface="Wingdings" panose="05000000000000000000" pitchFamily="2" charset="2"/>
              <a:buNone/>
            </a:pPr>
            <a:endParaRPr kumimoji="0" lang="en-US" altLang="zh-CN" sz="2800"/>
          </a:p>
          <a:p>
            <a:pPr algn="just" eaLnBrk="0" hangingPunct="0">
              <a:spcBef>
                <a:spcPct val="0"/>
              </a:spcBef>
              <a:buClrTx/>
              <a:buSzTx/>
              <a:buFont typeface="Wingdings" panose="05000000000000000000" pitchFamily="2" charset="2"/>
              <a:buChar char="§"/>
            </a:pPr>
            <a:r>
              <a:rPr kumimoji="0" lang="zh-CN" altLang="en-US" sz="2400"/>
              <a:t>合理地使用`</a:t>
            </a:r>
            <a:r>
              <a:rPr kumimoji="0" lang="en-US" altLang="zh-CN" sz="2400"/>
              <a:t>include </a:t>
            </a:r>
            <a:r>
              <a:rPr kumimoji="0" lang="zh-CN" altLang="en-US" sz="2400"/>
              <a:t>可以使程序简洁、清晰、条理清楚、易于查错。</a:t>
            </a:r>
          </a:p>
          <a:p>
            <a:pPr algn="just" eaLnBrk="0" hangingPunct="0">
              <a:spcBef>
                <a:spcPct val="0"/>
              </a:spcBef>
              <a:buClrTx/>
              <a:buSzTx/>
              <a:buFont typeface="Wingdings" panose="05000000000000000000" pitchFamily="2" charset="2"/>
              <a:buChar char="§"/>
            </a:pPr>
            <a:endParaRPr lang="zh-CN" altLang="en-US"/>
          </a:p>
        </p:txBody>
      </p:sp>
    </p:spTree>
    <p:extLst>
      <p:ext uri="{BB962C8B-B14F-4D97-AF65-F5344CB8AC3E}">
        <p14:creationId xmlns:p14="http://schemas.microsoft.com/office/powerpoint/2010/main" val="10814404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marL="342900" indent="-342900"/>
            <a:r>
              <a:rPr lang="zh-CN" altLang="en-US" dirty="0" smtClean="0"/>
              <a:t>编译</a:t>
            </a:r>
            <a:r>
              <a:rPr lang="zh-CN" altLang="en-US" dirty="0" smtClean="0"/>
              <a:t>指令</a:t>
            </a:r>
          </a:p>
        </p:txBody>
      </p:sp>
      <p:sp>
        <p:nvSpPr>
          <p:cNvPr id="5" name="Rectangle 3"/>
          <p:cNvSpPr>
            <a:spLocks noGrp="1" noChangeArrowheads="1"/>
          </p:cNvSpPr>
          <p:nvPr/>
        </p:nvSpPr>
        <p:spPr bwMode="auto">
          <a:xfrm>
            <a:off x="755576" y="1484784"/>
            <a:ext cx="754380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90000"/>
              <a:buFont typeface="Monotype Sorts" pitchFamily="2" charset="2"/>
              <a:buChar char="4"/>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spcBef>
                <a:spcPct val="0"/>
              </a:spcBef>
              <a:buClrTx/>
              <a:buSzTx/>
              <a:buFontTx/>
              <a:buNone/>
            </a:pPr>
            <a:r>
              <a:rPr kumimoji="0" lang="zh-CN" altLang="en-US" sz="2400" dirty="0">
                <a:latin typeface="宋体" panose="02010600030101010101" pitchFamily="2" charset="-122"/>
              </a:rPr>
              <a:t> </a:t>
            </a:r>
            <a:r>
              <a:rPr kumimoji="0" lang="en-US" altLang="zh-CN" sz="2400" dirty="0"/>
              <a:t> `timescale </a:t>
            </a:r>
            <a:r>
              <a:rPr kumimoji="0" lang="zh-CN" altLang="en-US" sz="2400" dirty="0"/>
              <a:t>用于说明程序中的时间单位和仿真精度</a:t>
            </a:r>
          </a:p>
          <a:p>
            <a:pPr algn="just" eaLnBrk="0" hangingPunct="0">
              <a:spcBef>
                <a:spcPct val="0"/>
              </a:spcBef>
              <a:buClrTx/>
              <a:buSzTx/>
              <a:buFont typeface="Wingdings" panose="05000000000000000000" pitchFamily="2" charset="2"/>
              <a:buNone/>
            </a:pPr>
            <a:r>
              <a:rPr kumimoji="0" lang="zh-CN" altLang="en-US" sz="2400" dirty="0"/>
              <a:t>举例说明：  `</a:t>
            </a:r>
            <a:r>
              <a:rPr kumimoji="0" lang="en-US" altLang="zh-CN" sz="2400" dirty="0"/>
              <a:t>timescale 1ns/100ps</a:t>
            </a:r>
          </a:p>
          <a:p>
            <a:pPr algn="just" eaLnBrk="0" hangingPunct="0">
              <a:spcBef>
                <a:spcPct val="0"/>
              </a:spcBef>
              <a:buClrTx/>
              <a:buSzTx/>
              <a:buFont typeface="Wingdings" panose="05000000000000000000" pitchFamily="2" charset="2"/>
              <a:buChar char="§"/>
            </a:pPr>
            <a:r>
              <a:rPr kumimoji="0" lang="en-US" altLang="zh-CN" sz="2400" dirty="0"/>
              <a:t>`timescale </a:t>
            </a:r>
            <a:r>
              <a:rPr kumimoji="0" lang="zh-CN" altLang="en-US" sz="2400" dirty="0"/>
              <a:t>语句必须放在模块边界前面</a:t>
            </a:r>
          </a:p>
          <a:p>
            <a:pPr algn="just" eaLnBrk="0" hangingPunct="0">
              <a:spcBef>
                <a:spcPct val="0"/>
              </a:spcBef>
              <a:buClrTx/>
              <a:buSzTx/>
              <a:buFont typeface="Wingdings" panose="05000000000000000000" pitchFamily="2" charset="2"/>
              <a:buNone/>
            </a:pPr>
            <a:r>
              <a:rPr kumimoji="0" lang="zh-CN" altLang="en-US" sz="2400" dirty="0"/>
              <a:t>举例说明： </a:t>
            </a:r>
            <a:r>
              <a:rPr kumimoji="0" lang="zh-CN" altLang="en-US" sz="2000" dirty="0"/>
              <a:t>`</a:t>
            </a:r>
            <a:r>
              <a:rPr kumimoji="0" lang="en-US" altLang="zh-CN" sz="2000" dirty="0"/>
              <a:t>timescale 1ns/100ps</a:t>
            </a:r>
          </a:p>
          <a:p>
            <a:pPr algn="just" eaLnBrk="0" hangingPunct="0">
              <a:spcBef>
                <a:spcPct val="0"/>
              </a:spcBef>
              <a:buClrTx/>
              <a:buSzTx/>
              <a:buFont typeface="Wingdings" panose="05000000000000000000" pitchFamily="2" charset="2"/>
              <a:buNone/>
            </a:pPr>
            <a:r>
              <a:rPr kumimoji="0" lang="en-US" altLang="zh-CN" sz="2000" dirty="0"/>
              <a:t>                          module MUX2_1(</a:t>
            </a:r>
            <a:r>
              <a:rPr kumimoji="0" lang="en-US" altLang="zh-CN" sz="2000" dirty="0" err="1"/>
              <a:t>out,a,b,sel</a:t>
            </a:r>
            <a:r>
              <a:rPr kumimoji="0" lang="en-US" altLang="zh-CN" sz="2000" dirty="0"/>
              <a:t>);</a:t>
            </a:r>
          </a:p>
          <a:p>
            <a:pPr algn="just" eaLnBrk="0" hangingPunct="0">
              <a:spcBef>
                <a:spcPct val="0"/>
              </a:spcBef>
              <a:buClrTx/>
              <a:buSzTx/>
              <a:buFont typeface="Wingdings" panose="05000000000000000000" pitchFamily="2" charset="2"/>
              <a:buNone/>
            </a:pPr>
            <a:r>
              <a:rPr kumimoji="0" lang="en-US" altLang="zh-CN" sz="2000" dirty="0"/>
              <a:t>                          … …</a:t>
            </a:r>
          </a:p>
          <a:p>
            <a:pPr algn="just" eaLnBrk="0" hangingPunct="0">
              <a:spcBef>
                <a:spcPct val="0"/>
              </a:spcBef>
              <a:buClrTx/>
              <a:buSzTx/>
              <a:buFont typeface="Wingdings" panose="05000000000000000000" pitchFamily="2" charset="2"/>
              <a:buNone/>
            </a:pPr>
            <a:r>
              <a:rPr kumimoji="0" lang="en-US" altLang="zh-CN" sz="2000" dirty="0"/>
              <a:t>                           not #1 not1(</a:t>
            </a:r>
            <a:r>
              <a:rPr kumimoji="0" lang="en-US" altLang="zh-CN" sz="2000" dirty="0" err="1"/>
              <a:t>nsel</a:t>
            </a:r>
            <a:r>
              <a:rPr kumimoji="0" lang="en-US" altLang="zh-CN" sz="2000" dirty="0"/>
              <a:t>, </a:t>
            </a:r>
            <a:r>
              <a:rPr kumimoji="0" lang="en-US" altLang="zh-CN" sz="2000" dirty="0" err="1"/>
              <a:t>sel</a:t>
            </a:r>
            <a:r>
              <a:rPr kumimoji="0" lang="en-US" altLang="zh-CN" sz="2000" dirty="0"/>
              <a:t>);</a:t>
            </a:r>
          </a:p>
          <a:p>
            <a:pPr algn="just" eaLnBrk="0" hangingPunct="0">
              <a:spcBef>
                <a:spcPct val="0"/>
              </a:spcBef>
              <a:buClrTx/>
              <a:buSzTx/>
              <a:buFont typeface="Wingdings" panose="05000000000000000000" pitchFamily="2" charset="2"/>
              <a:buNone/>
            </a:pPr>
            <a:r>
              <a:rPr kumimoji="0" lang="en-US" altLang="zh-CN" sz="2000" dirty="0"/>
              <a:t>                           and #2 and1(a1, a, </a:t>
            </a:r>
            <a:r>
              <a:rPr kumimoji="0" lang="en-US" altLang="zh-CN" sz="2000" dirty="0" err="1"/>
              <a:t>nsel</a:t>
            </a:r>
            <a:r>
              <a:rPr kumimoji="0" lang="en-US" altLang="zh-CN" sz="2000" dirty="0"/>
              <a:t>);</a:t>
            </a:r>
          </a:p>
          <a:p>
            <a:pPr algn="just" eaLnBrk="0" hangingPunct="0">
              <a:spcBef>
                <a:spcPct val="0"/>
              </a:spcBef>
              <a:buClrTx/>
              <a:buSzTx/>
              <a:buFont typeface="Wingdings" panose="05000000000000000000" pitchFamily="2" charset="2"/>
              <a:buNone/>
            </a:pPr>
            <a:r>
              <a:rPr kumimoji="0" lang="en-US" altLang="zh-CN" sz="2000" dirty="0"/>
              <a:t>                          … …</a:t>
            </a:r>
          </a:p>
          <a:p>
            <a:pPr algn="just" eaLnBrk="0" hangingPunct="0">
              <a:spcBef>
                <a:spcPct val="0"/>
              </a:spcBef>
              <a:buClrTx/>
              <a:buSzTx/>
              <a:buFont typeface="Wingdings" panose="05000000000000000000" pitchFamily="2" charset="2"/>
              <a:buNone/>
            </a:pPr>
            <a:r>
              <a:rPr kumimoji="0" lang="en-US" altLang="zh-CN" sz="2000" dirty="0"/>
              <a:t>                          </a:t>
            </a:r>
            <a:r>
              <a:rPr kumimoji="0" lang="en-US" altLang="zh-CN" sz="2000" dirty="0" err="1"/>
              <a:t>endmodule</a:t>
            </a:r>
            <a:endParaRPr kumimoji="0" lang="zh-CN" altLang="en-US" sz="2000" dirty="0"/>
          </a:p>
          <a:p>
            <a:pPr algn="just" eaLnBrk="0" hangingPunct="0">
              <a:spcBef>
                <a:spcPct val="0"/>
              </a:spcBef>
              <a:buClrTx/>
              <a:buSzTx/>
              <a:buFont typeface="Wingdings" panose="05000000000000000000" pitchFamily="2" charset="2"/>
              <a:buChar char="§"/>
            </a:pPr>
            <a:r>
              <a:rPr kumimoji="0" lang="zh-CN" altLang="en-US" sz="2400" dirty="0"/>
              <a:t>尽可能地使精度与时间单位接近，只要满足设计的实际需要就行。</a:t>
            </a:r>
          </a:p>
          <a:p>
            <a:pPr algn="just" eaLnBrk="0" hangingPunct="0">
              <a:spcBef>
                <a:spcPct val="0"/>
              </a:spcBef>
              <a:buClrTx/>
              <a:buSzTx/>
              <a:buFont typeface="Wingdings" panose="05000000000000000000" pitchFamily="2" charset="2"/>
              <a:buNone/>
            </a:pPr>
            <a:endParaRPr lang="zh-CN" altLang="en-US" dirty="0"/>
          </a:p>
        </p:txBody>
      </p:sp>
    </p:spTree>
    <p:extLst>
      <p:ext uri="{BB962C8B-B14F-4D97-AF65-F5344CB8AC3E}">
        <p14:creationId xmlns:p14="http://schemas.microsoft.com/office/powerpoint/2010/main" val="37006514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内容占位符 2"/>
          <p:cNvSpPr>
            <a:spLocks noGrp="1"/>
          </p:cNvSpPr>
          <p:nvPr>
            <p:ph idx="1"/>
          </p:nvPr>
        </p:nvSpPr>
        <p:spPr>
          <a:xfrm>
            <a:off x="611560" y="1628800"/>
            <a:ext cx="7886700" cy="4351338"/>
          </a:xfrm>
        </p:spPr>
        <p:txBody>
          <a:bodyPr>
            <a:normAutofit/>
          </a:bodyPr>
          <a:lstStyle/>
          <a:p>
            <a:r>
              <a:rPr lang="zh-CN" altLang="en-US" sz="2400" dirty="0" smtClean="0"/>
              <a:t>条件编译指令的格式一般如下：</a:t>
            </a:r>
            <a:endParaRPr lang="en-US" altLang="zh-CN" sz="2400" dirty="0" smtClean="0"/>
          </a:p>
          <a:p>
            <a:r>
              <a:rPr lang="en-US" altLang="zh-CN" sz="2400" dirty="0" smtClean="0"/>
              <a:t> `</a:t>
            </a:r>
            <a:r>
              <a:rPr lang="en-US" altLang="zh-CN" sz="2400" dirty="0" err="1" smtClean="0"/>
              <a:t>ifdef</a:t>
            </a:r>
            <a:r>
              <a:rPr lang="en-US" altLang="zh-CN" sz="2400" dirty="0" smtClean="0"/>
              <a:t>  NORMAL</a:t>
            </a:r>
            <a:endParaRPr lang="zh-CN" altLang="zh-CN" sz="2400" dirty="0" smtClean="0"/>
          </a:p>
          <a:p>
            <a:r>
              <a:rPr lang="en-US" altLang="zh-CN" sz="2400" dirty="0" smtClean="0"/>
              <a:t>           parameter A = B;</a:t>
            </a:r>
            <a:endParaRPr lang="zh-CN" altLang="zh-CN" sz="2400" dirty="0" smtClean="0"/>
          </a:p>
          <a:p>
            <a:r>
              <a:rPr lang="en-US" altLang="zh-CN" sz="2400" dirty="0" smtClean="0"/>
              <a:t>      `else </a:t>
            </a:r>
            <a:endParaRPr lang="zh-CN" altLang="zh-CN" sz="2400" dirty="0" smtClean="0"/>
          </a:p>
          <a:p>
            <a:r>
              <a:rPr lang="en-US" altLang="zh-CN" sz="2400" dirty="0" smtClean="0"/>
              <a:t>           parameter A =C;</a:t>
            </a:r>
            <a:endParaRPr lang="zh-CN" altLang="zh-CN" sz="2400" dirty="0" smtClean="0"/>
          </a:p>
          <a:p>
            <a:r>
              <a:rPr lang="en-US" altLang="zh-CN" sz="2400" dirty="0" smtClean="0"/>
              <a:t>       `</a:t>
            </a:r>
            <a:r>
              <a:rPr lang="en-US" altLang="zh-CN" sz="2400" dirty="0" err="1" smtClean="0"/>
              <a:t>endif</a:t>
            </a:r>
            <a:endParaRPr lang="en-US" altLang="zh-CN" sz="2400" dirty="0" smtClean="0"/>
          </a:p>
          <a:p>
            <a:r>
              <a:rPr lang="zh-CN" altLang="en-US" sz="2400" dirty="0" smtClean="0"/>
              <a:t>如果宏</a:t>
            </a:r>
            <a:r>
              <a:rPr lang="en-US" altLang="zh-CN" sz="2400" dirty="0" smtClean="0"/>
              <a:t>NORMAL</a:t>
            </a:r>
            <a:r>
              <a:rPr lang="zh-CN" altLang="en-US" sz="2400" dirty="0" smtClean="0"/>
              <a:t>事先已经被定义好，则编译器会执行</a:t>
            </a:r>
            <a:r>
              <a:rPr lang="en-US" altLang="zh-CN" sz="2400" dirty="0" smtClean="0"/>
              <a:t>parameter A = B;</a:t>
            </a:r>
            <a:r>
              <a:rPr lang="zh-CN" altLang="en-US" sz="2400" dirty="0" smtClean="0"/>
              <a:t>语句，否则执行</a:t>
            </a:r>
            <a:r>
              <a:rPr lang="en-US" altLang="zh-CN" sz="2400" dirty="0" smtClean="0"/>
              <a:t>parameter A =C;</a:t>
            </a:r>
            <a:r>
              <a:rPr lang="zh-CN" altLang="en-US" sz="2400" dirty="0" smtClean="0"/>
              <a:t>语句。</a:t>
            </a:r>
            <a:endParaRPr lang="en-US" altLang="zh-CN" sz="2400" dirty="0" smtClean="0"/>
          </a:p>
          <a:p>
            <a:endParaRPr lang="zh-CN" altLang="en-US" sz="3200" dirty="0" smtClean="0"/>
          </a:p>
        </p:txBody>
      </p:sp>
      <p:sp>
        <p:nvSpPr>
          <p:cNvPr id="3" name="标题 1"/>
          <p:cNvSpPr>
            <a:spLocks noGrp="1"/>
          </p:cNvSpPr>
          <p:nvPr>
            <p:ph type="title"/>
          </p:nvPr>
        </p:nvSpPr>
        <p:spPr>
          <a:xfrm>
            <a:off x="1199669" y="365126"/>
            <a:ext cx="7886700" cy="781094"/>
          </a:xfrm>
        </p:spPr>
        <p:txBody>
          <a:bodyPr/>
          <a:lstStyle/>
          <a:p>
            <a:pPr marL="342900" indent="-342900"/>
            <a:r>
              <a:rPr lang="zh-CN" altLang="en-US" dirty="0" smtClean="0"/>
              <a:t>编译</a:t>
            </a:r>
            <a:r>
              <a:rPr lang="zh-CN" altLang="en-US" dirty="0" smtClean="0"/>
              <a:t>指令</a:t>
            </a:r>
          </a:p>
        </p:txBody>
      </p:sp>
    </p:spTree>
    <p:extLst>
      <p:ext uri="{BB962C8B-B14F-4D97-AF65-F5344CB8AC3E}">
        <p14:creationId xmlns:p14="http://schemas.microsoft.com/office/powerpoint/2010/main" val="4177350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4</a:t>
            </a:fld>
            <a:endParaRPr lang="zh-CN" altLang="en-US"/>
          </a:p>
        </p:txBody>
      </p:sp>
      <p:sp>
        <p:nvSpPr>
          <p:cNvPr id="4" name="标题 1"/>
          <p:cNvSpPr>
            <a:spLocks noGrp="1"/>
          </p:cNvSpPr>
          <p:nvPr>
            <p:ph type="title"/>
          </p:nvPr>
        </p:nvSpPr>
        <p:spPr>
          <a:xfrm>
            <a:off x="1150938" y="214313"/>
            <a:ext cx="7793037" cy="1462087"/>
          </a:xfrm>
        </p:spPr>
        <p:txBody>
          <a:bodyPr/>
          <a:lstStyle/>
          <a:p>
            <a:r>
              <a:rPr lang="en-US" altLang="zh-CN" dirty="0" smtClean="0"/>
              <a:t> </a:t>
            </a:r>
            <a:r>
              <a:rPr lang="en-US" altLang="zh-CN" dirty="0" smtClean="0"/>
              <a:t>Verilog HDL</a:t>
            </a:r>
            <a:r>
              <a:rPr lang="zh-CN" altLang="en-US" dirty="0" smtClean="0"/>
              <a:t>的描述方式</a:t>
            </a:r>
          </a:p>
        </p:txBody>
      </p:sp>
      <p:sp>
        <p:nvSpPr>
          <p:cNvPr id="5" name="内容占位符 2"/>
          <p:cNvSpPr>
            <a:spLocks noGrp="1"/>
          </p:cNvSpPr>
          <p:nvPr>
            <p:ph idx="1"/>
          </p:nvPr>
        </p:nvSpPr>
        <p:spPr>
          <a:xfrm>
            <a:off x="755576" y="1844824"/>
            <a:ext cx="7772400" cy="4114800"/>
          </a:xfrm>
        </p:spPr>
        <p:txBody>
          <a:bodyPr/>
          <a:lstStyle/>
          <a:p>
            <a:r>
              <a:rPr lang="en-US" altLang="zh-CN" sz="2000" dirty="0" smtClean="0"/>
              <a:t>Verilog HDL</a:t>
            </a:r>
            <a:r>
              <a:rPr lang="zh-CN" altLang="en-US" sz="2000" dirty="0" smtClean="0"/>
              <a:t>采用三种描述方式来进行设计：</a:t>
            </a:r>
          </a:p>
          <a:p>
            <a:r>
              <a:rPr lang="zh-CN" altLang="en-US" sz="2000" dirty="0" smtClean="0"/>
              <a:t>数据流描述：采用</a:t>
            </a:r>
            <a:r>
              <a:rPr lang="en-US" altLang="zh-CN" sz="2000" dirty="0" smtClean="0"/>
              <a:t>assign</a:t>
            </a:r>
            <a:r>
              <a:rPr lang="zh-CN" altLang="en-US" sz="2000" dirty="0" smtClean="0"/>
              <a:t>语句，连续赋值，数据实时变化，赋值对象一般定义为</a:t>
            </a:r>
            <a:r>
              <a:rPr lang="en-US" altLang="zh-CN" sz="2000" dirty="0" smtClean="0"/>
              <a:t>wire</a:t>
            </a:r>
            <a:r>
              <a:rPr lang="zh-CN" altLang="en-US" sz="2000" dirty="0" smtClean="0"/>
              <a:t>型。</a:t>
            </a:r>
          </a:p>
          <a:p>
            <a:r>
              <a:rPr lang="zh-CN" altLang="en-US" sz="2000" dirty="0" smtClean="0"/>
              <a:t>行为级描述：使用</a:t>
            </a:r>
            <a:r>
              <a:rPr lang="en-US" altLang="zh-CN" sz="2000" dirty="0" smtClean="0"/>
              <a:t>always</a:t>
            </a:r>
            <a:r>
              <a:rPr lang="zh-CN" altLang="en-US" sz="2000" dirty="0" smtClean="0"/>
              <a:t>或者</a:t>
            </a:r>
            <a:r>
              <a:rPr lang="en-US" altLang="zh-CN" sz="2000" dirty="0" smtClean="0"/>
              <a:t>initial</a:t>
            </a:r>
            <a:r>
              <a:rPr lang="zh-CN" altLang="en-US" sz="2000" dirty="0" smtClean="0"/>
              <a:t>语句，过程赋值，赋值对象一般定义为</a:t>
            </a:r>
            <a:r>
              <a:rPr lang="en-US" altLang="zh-CN" sz="2000" dirty="0" err="1" smtClean="0"/>
              <a:t>reg</a:t>
            </a:r>
            <a:r>
              <a:rPr lang="zh-CN" altLang="en-US" sz="2000" dirty="0" smtClean="0"/>
              <a:t>型，不一定会形成寄存器。</a:t>
            </a:r>
          </a:p>
          <a:p>
            <a:r>
              <a:rPr lang="zh-CN" altLang="en-US" sz="2000" dirty="0" smtClean="0"/>
              <a:t>结构化模型：通过实例化已有的功能模块来建模。</a:t>
            </a:r>
          </a:p>
          <a:p>
            <a:r>
              <a:rPr lang="zh-CN" altLang="en-US" sz="2000" dirty="0" smtClean="0"/>
              <a:t>在一个设计中我们往往会混合使用这三种描述方式。</a:t>
            </a:r>
          </a:p>
          <a:p>
            <a:r>
              <a:rPr lang="en-US" altLang="zh-CN" sz="2000" dirty="0" smtClean="0"/>
              <a:t>Verilog HDL</a:t>
            </a:r>
            <a:r>
              <a:rPr lang="zh-CN" altLang="en-US" sz="2000" dirty="0" smtClean="0"/>
              <a:t>是对大小写敏感的语言，同样的词汇，大写和小写是不同的符号</a:t>
            </a:r>
            <a:r>
              <a:rPr lang="zh-CN" altLang="en-US" sz="2000" dirty="0" smtClean="0"/>
              <a:t>。</a:t>
            </a:r>
            <a:endParaRPr lang="en-US" altLang="zh-CN" sz="2000" dirty="0" smtClean="0"/>
          </a:p>
          <a:p>
            <a:r>
              <a:rPr lang="zh-CN" altLang="en-US" sz="2000" dirty="0" smtClean="0"/>
              <a:t>关键字都是小写的。</a:t>
            </a:r>
            <a:endParaRPr lang="zh-CN" altLang="en-US" sz="2000" dirty="0" smtClean="0"/>
          </a:p>
        </p:txBody>
      </p:sp>
    </p:spTree>
    <p:extLst>
      <p:ext uri="{BB962C8B-B14F-4D97-AF65-F5344CB8AC3E}">
        <p14:creationId xmlns:p14="http://schemas.microsoft.com/office/powerpoint/2010/main" val="981476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40</a:t>
            </a:fld>
            <a:endParaRPr lang="zh-CN" altLang="en-US"/>
          </a:p>
        </p:txBody>
      </p:sp>
      <p:sp>
        <p:nvSpPr>
          <p:cNvPr id="4" name="内容占位符 2"/>
          <p:cNvSpPr>
            <a:spLocks noGrp="1"/>
          </p:cNvSpPr>
          <p:nvPr>
            <p:ph idx="1"/>
          </p:nvPr>
        </p:nvSpPr>
        <p:spPr>
          <a:xfrm>
            <a:off x="755576" y="1340768"/>
            <a:ext cx="7776864" cy="4752528"/>
          </a:xfrm>
        </p:spPr>
        <p:txBody>
          <a:bodyPr/>
          <a:lstStyle/>
          <a:p>
            <a:r>
              <a:rPr lang="en-US" altLang="zh-CN" dirty="0" smtClean="0"/>
              <a:t> </a:t>
            </a:r>
            <a:r>
              <a:rPr lang="zh-CN" altLang="en-US" dirty="0" smtClean="0"/>
              <a:t>典型的</a:t>
            </a:r>
            <a:r>
              <a:rPr lang="en-US" altLang="zh-CN" dirty="0" smtClean="0"/>
              <a:t>Verilog</a:t>
            </a:r>
            <a:r>
              <a:rPr lang="zh-CN" altLang="en-US" dirty="0" smtClean="0"/>
              <a:t>设计描述示意图</a:t>
            </a:r>
          </a:p>
        </p:txBody>
      </p:sp>
      <p:pic>
        <p:nvPicPr>
          <p:cNvPr id="5" name="图片 1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102" y="2132856"/>
            <a:ext cx="6787811" cy="381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1335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41</a:t>
            </a:fld>
            <a:endParaRPr lang="zh-CN" altLang="en-US"/>
          </a:p>
        </p:txBody>
      </p:sp>
      <p:sp>
        <p:nvSpPr>
          <p:cNvPr id="5" name="标题 1"/>
          <p:cNvSpPr>
            <a:spLocks noGrp="1"/>
          </p:cNvSpPr>
          <p:nvPr>
            <p:ph type="title"/>
          </p:nvPr>
        </p:nvSpPr>
        <p:spPr>
          <a:xfrm>
            <a:off x="1150938" y="214313"/>
            <a:ext cx="7793037" cy="1462087"/>
          </a:xfrm>
        </p:spPr>
        <p:txBody>
          <a:bodyPr/>
          <a:lstStyle/>
          <a:p>
            <a:pPr marL="342900" indent="-342900"/>
            <a:r>
              <a:rPr lang="zh-CN" altLang="en-US" dirty="0" smtClean="0"/>
              <a:t>注释</a:t>
            </a:r>
            <a:endParaRPr lang="zh-CN" altLang="en-US" dirty="0" smtClean="0"/>
          </a:p>
        </p:txBody>
      </p:sp>
      <p:sp>
        <p:nvSpPr>
          <p:cNvPr id="7" name="Rectangle 3"/>
          <p:cNvSpPr>
            <a:spLocks noGrp="1" noChangeArrowheads="1"/>
          </p:cNvSpPr>
          <p:nvPr/>
        </p:nvSpPr>
        <p:spPr bwMode="auto">
          <a:xfrm>
            <a:off x="827584" y="1676400"/>
            <a:ext cx="7543800" cy="45720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90000"/>
              <a:buFont typeface="Monotype Sorts" pitchFamily="2" charset="2"/>
              <a:buChar char="4"/>
              <a:defRPr kumimoji="1" sz="3200" kern="1200">
                <a:solidFill>
                  <a:schemeClr val="tx1"/>
                </a:solidFill>
                <a:latin typeface="+mn-lt"/>
                <a:ea typeface="+mn-ea"/>
                <a:cs typeface="+mn-cs"/>
              </a:defRPr>
            </a:lvl1pPr>
            <a:lvl2pPr marL="742950" indent="-285750" algn="l" rtl="0" fontAlgn="base">
              <a:spcBef>
                <a:spcPct val="20000"/>
              </a:spcBef>
              <a:spcAft>
                <a:spcPct val="0"/>
              </a:spcAft>
              <a:buClr>
                <a:schemeClr val="accent1"/>
              </a:buClr>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lr>
                <a:schemeClr val="accent1"/>
              </a:buClr>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lr>
                <a:schemeClr val="accent1"/>
              </a:buClr>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0" hangingPunct="0">
              <a:spcBef>
                <a:spcPct val="0"/>
              </a:spcBef>
              <a:buClrTx/>
              <a:buSzTx/>
              <a:buFontTx/>
              <a:buNone/>
            </a:pPr>
            <a:r>
              <a:rPr kumimoji="0" lang="zh-CN" altLang="en-US" sz="2400" dirty="0">
                <a:latin typeface="宋体" panose="02010600030101010101" pitchFamily="2" charset="-122"/>
              </a:rPr>
              <a:t> </a:t>
            </a:r>
            <a:r>
              <a:rPr kumimoji="0" lang="en-US" altLang="zh-CN" sz="2400" dirty="0"/>
              <a:t>Verilog </a:t>
            </a:r>
            <a:r>
              <a:rPr kumimoji="0" lang="zh-CN" altLang="en-US" sz="2400" dirty="0"/>
              <a:t>是一种格式很自由的语言。</a:t>
            </a:r>
          </a:p>
          <a:p>
            <a:pPr eaLnBrk="0" hangingPunct="0">
              <a:spcBef>
                <a:spcPct val="50000"/>
              </a:spcBef>
              <a:buClrTx/>
              <a:buSzTx/>
              <a:buFont typeface="Wingdings" panose="05000000000000000000" pitchFamily="2" charset="2"/>
              <a:buChar char="§"/>
            </a:pPr>
            <a:r>
              <a:rPr kumimoji="0" lang="zh-CN" altLang="en-US" sz="2400" dirty="0"/>
              <a:t>  空格在文本中起一个分离符的作用，</a:t>
            </a:r>
          </a:p>
          <a:p>
            <a:pPr eaLnBrk="0" hangingPunct="0">
              <a:spcBef>
                <a:spcPct val="50000"/>
              </a:spcBef>
              <a:buClrTx/>
              <a:buSzTx/>
              <a:buFont typeface="Wingdings" panose="05000000000000000000" pitchFamily="2" charset="2"/>
              <a:buNone/>
            </a:pPr>
            <a:r>
              <a:rPr kumimoji="0" lang="zh-CN" altLang="en-US" sz="2400" dirty="0"/>
              <a:t>    别的没有其他用处。</a:t>
            </a:r>
          </a:p>
          <a:p>
            <a:pPr eaLnBrk="0" hangingPunct="0">
              <a:spcBef>
                <a:spcPct val="50000"/>
              </a:spcBef>
              <a:buClrTx/>
              <a:buSzTx/>
              <a:buFont typeface="Wingdings" panose="05000000000000000000" pitchFamily="2" charset="2"/>
              <a:buChar char="§"/>
            </a:pPr>
            <a:r>
              <a:rPr kumimoji="0" lang="zh-CN" altLang="en-US" sz="2400" dirty="0"/>
              <a:t> 单行注释符用  //*********                      </a:t>
            </a:r>
          </a:p>
          <a:p>
            <a:pPr eaLnBrk="0" hangingPunct="0">
              <a:spcBef>
                <a:spcPct val="50000"/>
              </a:spcBef>
              <a:buClrTx/>
              <a:buSzTx/>
              <a:buFont typeface="Wingdings" panose="05000000000000000000" pitchFamily="2" charset="2"/>
              <a:buNone/>
            </a:pPr>
            <a:r>
              <a:rPr kumimoji="0" lang="zh-CN" altLang="en-US" sz="2400" dirty="0"/>
              <a:t>   与</a:t>
            </a:r>
            <a:r>
              <a:rPr kumimoji="0" lang="en-US" altLang="zh-CN" sz="2400" dirty="0"/>
              <a:t>C </a:t>
            </a:r>
            <a:r>
              <a:rPr kumimoji="0" lang="zh-CN" altLang="en-US" sz="2400" dirty="0"/>
              <a:t>语言一致</a:t>
            </a:r>
          </a:p>
          <a:p>
            <a:pPr eaLnBrk="0" hangingPunct="0">
              <a:spcBef>
                <a:spcPct val="50000"/>
              </a:spcBef>
              <a:buClrTx/>
              <a:buSzTx/>
              <a:buFont typeface="Wingdings" panose="05000000000000000000" pitchFamily="2" charset="2"/>
              <a:buChar char="§"/>
            </a:pPr>
            <a:r>
              <a:rPr kumimoji="0" lang="zh-CN" altLang="en-US" sz="2400" dirty="0"/>
              <a:t> 多行注释符用 /*  -------------------------    */ </a:t>
            </a:r>
          </a:p>
          <a:p>
            <a:pPr eaLnBrk="0" hangingPunct="0">
              <a:spcBef>
                <a:spcPct val="50000"/>
              </a:spcBef>
              <a:buClrTx/>
              <a:buSzTx/>
              <a:buFont typeface="Wingdings" panose="05000000000000000000" pitchFamily="2" charset="2"/>
              <a:buNone/>
            </a:pPr>
            <a:r>
              <a:rPr kumimoji="0" lang="zh-CN" altLang="en-US" sz="2400" dirty="0"/>
              <a:t>   与</a:t>
            </a:r>
            <a:r>
              <a:rPr kumimoji="0" lang="en-US" altLang="zh-CN" sz="2400" dirty="0"/>
              <a:t>C </a:t>
            </a:r>
            <a:r>
              <a:rPr kumimoji="0" lang="zh-CN" altLang="en-US" sz="2400" dirty="0"/>
              <a:t>语言一致</a:t>
            </a:r>
          </a:p>
          <a:p>
            <a:pPr eaLnBrk="0" hangingPunct="0">
              <a:spcBef>
                <a:spcPct val="50000"/>
              </a:spcBef>
              <a:buClrTx/>
              <a:buSzTx/>
              <a:buFont typeface="Wingdings" panose="05000000000000000000" pitchFamily="2" charset="2"/>
              <a:buNone/>
            </a:pPr>
            <a:endParaRPr lang="zh-CN" altLang="en-US" dirty="0"/>
          </a:p>
        </p:txBody>
      </p:sp>
    </p:spTree>
    <p:extLst>
      <p:ext uri="{BB962C8B-B14F-4D97-AF65-F5344CB8AC3E}">
        <p14:creationId xmlns:p14="http://schemas.microsoft.com/office/powerpoint/2010/main" val="1724554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zh-CN" altLang="en-US" sz="6000" dirty="0" smtClean="0"/>
              <a:t>谢谢！</a:t>
            </a:r>
            <a:endParaRPr lang="zh-CN" altLang="en-US" sz="6000" dirty="0"/>
          </a:p>
        </p:txBody>
      </p:sp>
    </p:spTree>
    <p:extLst>
      <p:ext uri="{BB962C8B-B14F-4D97-AF65-F5344CB8AC3E}">
        <p14:creationId xmlns:p14="http://schemas.microsoft.com/office/powerpoint/2010/main" val="1159358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5</a:t>
            </a:fld>
            <a:endParaRPr lang="zh-CN" altLang="en-US"/>
          </a:p>
        </p:txBody>
      </p:sp>
      <p:sp>
        <p:nvSpPr>
          <p:cNvPr id="4" name="Rectangle 2"/>
          <p:cNvSpPr>
            <a:spLocks noGrp="1" noChangeArrowheads="1"/>
          </p:cNvSpPr>
          <p:nvPr>
            <p:ph type="title"/>
          </p:nvPr>
        </p:nvSpPr>
        <p:spPr>
          <a:xfrm>
            <a:off x="1676400" y="609600"/>
            <a:ext cx="5791200" cy="1066800"/>
          </a:xfrm>
          <a:solidFill>
            <a:schemeClr val="bg1"/>
          </a:solidFill>
        </p:spPr>
        <p:txBody>
          <a:bodyPr/>
          <a:lstStyle/>
          <a:p>
            <a:pPr algn="ctr"/>
            <a:r>
              <a:rPr lang="en-US" altLang="zh-CN" sz="3600" dirty="0" smtClean="0"/>
              <a:t>Verilog </a:t>
            </a:r>
            <a:r>
              <a:rPr lang="zh-CN" altLang="en-US" sz="3600" dirty="0" smtClean="0"/>
              <a:t>的四种逻辑值</a:t>
            </a:r>
          </a:p>
        </p:txBody>
      </p:sp>
      <p:sp>
        <p:nvSpPr>
          <p:cNvPr id="5" name="Rectangle 3"/>
          <p:cNvSpPr txBox="1">
            <a:spLocks noChangeArrowheads="1"/>
          </p:cNvSpPr>
          <p:nvPr/>
        </p:nvSpPr>
        <p:spPr>
          <a:xfrm>
            <a:off x="3129237" y="2231186"/>
            <a:ext cx="5105400" cy="43088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defPPr>
              <a:defRPr lang="zh-CN"/>
            </a:defPPr>
            <a:lvl1pPr marL="342900" indent="-342900" algn="just">
              <a:spcBef>
                <a:spcPct val="0"/>
              </a:spcBef>
              <a:buClrTx/>
              <a:buSzTx/>
              <a:buFontTx/>
              <a:buNone/>
              <a:defRPr sz="2200" b="1">
                <a:latin typeface="宋体" panose="02010600030101010101" pitchFamily="2" charset="-122"/>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latin typeface="Tahoma" panose="020B0604030504040204" pitchFamily="34" charset="0"/>
                <a:ea typeface="宋体" panose="02010600030101010101" pitchFamily="2" charset="-122"/>
              </a:defRPr>
            </a:lvl9pPr>
          </a:lstStyle>
          <a:p>
            <a:r>
              <a:rPr lang="zh-CN" altLang="en-US" dirty="0"/>
              <a:t>0、低、伪、逻辑低、地、</a:t>
            </a:r>
            <a:r>
              <a:rPr lang="en-US" altLang="zh-CN" dirty="0"/>
              <a:t>VSS、</a:t>
            </a:r>
            <a:r>
              <a:rPr lang="zh-CN" altLang="en-US" dirty="0" smtClean="0"/>
              <a:t>负</a:t>
            </a:r>
            <a:endParaRPr lang="zh-CN" altLang="en-US" dirty="0"/>
          </a:p>
        </p:txBody>
      </p:sp>
      <p:grpSp>
        <p:nvGrpSpPr>
          <p:cNvPr id="6" name="Group 4"/>
          <p:cNvGrpSpPr>
            <a:grpSpLocks/>
          </p:cNvGrpSpPr>
          <p:nvPr/>
        </p:nvGrpSpPr>
        <p:grpSpPr bwMode="auto">
          <a:xfrm>
            <a:off x="838200" y="1752600"/>
            <a:ext cx="2101003" cy="4721589"/>
            <a:chOff x="816" y="960"/>
            <a:chExt cx="1418" cy="3024"/>
          </a:xfrm>
        </p:grpSpPr>
        <p:grpSp>
          <p:nvGrpSpPr>
            <p:cNvPr id="7" name="Group 5"/>
            <p:cNvGrpSpPr>
              <a:grpSpLocks/>
            </p:cNvGrpSpPr>
            <p:nvPr/>
          </p:nvGrpSpPr>
          <p:grpSpPr bwMode="auto">
            <a:xfrm>
              <a:off x="912" y="1200"/>
              <a:ext cx="720" cy="336"/>
              <a:chOff x="912" y="1440"/>
              <a:chExt cx="720" cy="336"/>
            </a:xfrm>
          </p:grpSpPr>
          <p:sp>
            <p:nvSpPr>
              <p:cNvPr id="48" name="AutoShape 6"/>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9" name="Line 7"/>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50" name="Line 8"/>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8" name="Group 9"/>
            <p:cNvGrpSpPr>
              <a:grpSpLocks/>
            </p:cNvGrpSpPr>
            <p:nvPr/>
          </p:nvGrpSpPr>
          <p:grpSpPr bwMode="auto">
            <a:xfrm flipV="1">
              <a:off x="912" y="1824"/>
              <a:ext cx="720" cy="336"/>
              <a:chOff x="912" y="1440"/>
              <a:chExt cx="720" cy="336"/>
            </a:xfrm>
          </p:grpSpPr>
          <p:sp>
            <p:nvSpPr>
              <p:cNvPr id="45" name="AutoShape 10"/>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6" name="Line 11"/>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7" name="Line 12"/>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9" name="Group 13"/>
            <p:cNvGrpSpPr>
              <a:grpSpLocks/>
            </p:cNvGrpSpPr>
            <p:nvPr/>
          </p:nvGrpSpPr>
          <p:grpSpPr bwMode="auto">
            <a:xfrm flipV="1">
              <a:off x="960" y="2496"/>
              <a:ext cx="720" cy="336"/>
              <a:chOff x="912" y="1440"/>
              <a:chExt cx="720" cy="336"/>
            </a:xfrm>
          </p:grpSpPr>
          <p:sp>
            <p:nvSpPr>
              <p:cNvPr id="42" name="AutoShape 14"/>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3" name="Line 15"/>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4" name="Line 16"/>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0" name="Group 17"/>
            <p:cNvGrpSpPr>
              <a:grpSpLocks/>
            </p:cNvGrpSpPr>
            <p:nvPr/>
          </p:nvGrpSpPr>
          <p:grpSpPr bwMode="auto">
            <a:xfrm flipV="1">
              <a:off x="960" y="2928"/>
              <a:ext cx="720" cy="336"/>
              <a:chOff x="912" y="1440"/>
              <a:chExt cx="720" cy="336"/>
            </a:xfrm>
          </p:grpSpPr>
          <p:sp>
            <p:nvSpPr>
              <p:cNvPr id="39" name="AutoShape 18"/>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40" name="Line 19"/>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41" name="Line 20"/>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1" name="Group 21"/>
            <p:cNvGrpSpPr>
              <a:grpSpLocks/>
            </p:cNvGrpSpPr>
            <p:nvPr/>
          </p:nvGrpSpPr>
          <p:grpSpPr bwMode="auto">
            <a:xfrm flipV="1">
              <a:off x="960" y="3456"/>
              <a:ext cx="720" cy="336"/>
              <a:chOff x="912" y="1440"/>
              <a:chExt cx="720" cy="336"/>
            </a:xfrm>
          </p:grpSpPr>
          <p:sp>
            <p:nvSpPr>
              <p:cNvPr id="36" name="AutoShape 22"/>
              <p:cNvSpPr>
                <a:spLocks noChangeArrowheads="1"/>
              </p:cNvSpPr>
              <p:nvPr/>
            </p:nvSpPr>
            <p:spPr bwMode="auto">
              <a:xfrm rot="5400000">
                <a:off x="1128" y="1464"/>
                <a:ext cx="336" cy="288"/>
              </a:xfrm>
              <a:prstGeom prst="triangle">
                <a:avLst>
                  <a:gd name="adj" fmla="val 54463"/>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600"/>
              </a:p>
            </p:txBody>
          </p:sp>
          <p:sp>
            <p:nvSpPr>
              <p:cNvPr id="37" name="Line 23"/>
              <p:cNvSpPr>
                <a:spLocks noChangeShapeType="1"/>
              </p:cNvSpPr>
              <p:nvPr/>
            </p:nvSpPr>
            <p:spPr bwMode="auto">
              <a:xfrm>
                <a:off x="1440" y="1632"/>
                <a:ext cx="19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8" name="Line 24"/>
              <p:cNvSpPr>
                <a:spLocks noChangeShapeType="1"/>
              </p:cNvSpPr>
              <p:nvPr/>
            </p:nvSpPr>
            <p:spPr bwMode="auto">
              <a:xfrm flipH="1">
                <a:off x="912" y="1632"/>
                <a:ext cx="24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sp>
          <p:nvSpPr>
            <p:cNvPr id="12" name="Line 25"/>
            <p:cNvSpPr>
              <a:spLocks noChangeShapeType="1"/>
            </p:cNvSpPr>
            <p:nvPr/>
          </p:nvSpPr>
          <p:spPr bwMode="auto">
            <a:xfrm flipH="1">
              <a:off x="1680" y="2640"/>
              <a:ext cx="0"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13" name="Line 26"/>
            <p:cNvSpPr>
              <a:spLocks noChangeShapeType="1"/>
            </p:cNvSpPr>
            <p:nvPr/>
          </p:nvSpPr>
          <p:spPr bwMode="auto">
            <a:xfrm>
              <a:off x="1344" y="369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14" name="Line 27"/>
            <p:cNvSpPr>
              <a:spLocks noChangeShapeType="1"/>
            </p:cNvSpPr>
            <p:nvPr/>
          </p:nvSpPr>
          <p:spPr bwMode="auto">
            <a:xfrm>
              <a:off x="912" y="139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15" name="Line 28"/>
            <p:cNvSpPr>
              <a:spLocks noChangeShapeType="1"/>
            </p:cNvSpPr>
            <p:nvPr/>
          </p:nvSpPr>
          <p:spPr bwMode="auto">
            <a:xfrm>
              <a:off x="1680" y="2832"/>
              <a:ext cx="1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nvGrpSpPr>
            <p:cNvPr id="16" name="Group 29"/>
            <p:cNvGrpSpPr>
              <a:grpSpLocks/>
            </p:cNvGrpSpPr>
            <p:nvPr/>
          </p:nvGrpSpPr>
          <p:grpSpPr bwMode="auto">
            <a:xfrm>
              <a:off x="816" y="1536"/>
              <a:ext cx="193" cy="68"/>
              <a:chOff x="1824" y="1586"/>
              <a:chExt cx="193" cy="68"/>
            </a:xfrm>
          </p:grpSpPr>
          <p:sp>
            <p:nvSpPr>
              <p:cNvPr id="33" name="Line 30"/>
              <p:cNvSpPr>
                <a:spLocks noChangeShapeType="1"/>
              </p:cNvSpPr>
              <p:nvPr/>
            </p:nvSpPr>
            <p:spPr bwMode="auto">
              <a:xfrm flipV="1">
                <a:off x="1824" y="1586"/>
                <a:ext cx="1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4" name="Line 31"/>
              <p:cNvSpPr>
                <a:spLocks noChangeShapeType="1"/>
              </p:cNvSpPr>
              <p:nvPr/>
            </p:nvSpPr>
            <p:spPr bwMode="auto">
              <a:xfrm>
                <a:off x="1881" y="1654"/>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5" name="Line 32"/>
              <p:cNvSpPr>
                <a:spLocks noChangeShapeType="1"/>
              </p:cNvSpPr>
              <p:nvPr/>
            </p:nvSpPr>
            <p:spPr bwMode="auto">
              <a:xfrm>
                <a:off x="1847" y="1620"/>
                <a:ext cx="144"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grpSp>
          <p:nvGrpSpPr>
            <p:cNvPr id="17" name="Group 33"/>
            <p:cNvGrpSpPr>
              <a:grpSpLocks/>
            </p:cNvGrpSpPr>
            <p:nvPr/>
          </p:nvGrpSpPr>
          <p:grpSpPr bwMode="auto">
            <a:xfrm>
              <a:off x="864" y="3168"/>
              <a:ext cx="193" cy="68"/>
              <a:chOff x="1824" y="1586"/>
              <a:chExt cx="193" cy="68"/>
            </a:xfrm>
          </p:grpSpPr>
          <p:sp>
            <p:nvSpPr>
              <p:cNvPr id="30" name="Line 34"/>
              <p:cNvSpPr>
                <a:spLocks noChangeShapeType="1"/>
              </p:cNvSpPr>
              <p:nvPr/>
            </p:nvSpPr>
            <p:spPr bwMode="auto">
              <a:xfrm flipV="1">
                <a:off x="1824" y="1586"/>
                <a:ext cx="19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1" name="Line 35"/>
              <p:cNvSpPr>
                <a:spLocks noChangeShapeType="1"/>
              </p:cNvSpPr>
              <p:nvPr/>
            </p:nvSpPr>
            <p:spPr bwMode="auto">
              <a:xfrm>
                <a:off x="1881" y="1654"/>
                <a:ext cx="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32" name="Line 36"/>
              <p:cNvSpPr>
                <a:spLocks noChangeShapeType="1"/>
              </p:cNvSpPr>
              <p:nvPr/>
            </p:nvSpPr>
            <p:spPr bwMode="auto">
              <a:xfrm>
                <a:off x="1847" y="1620"/>
                <a:ext cx="144"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grpSp>
        <p:sp>
          <p:nvSpPr>
            <p:cNvPr id="18" name="Line 37"/>
            <p:cNvSpPr>
              <a:spLocks noChangeShapeType="1"/>
            </p:cNvSpPr>
            <p:nvPr/>
          </p:nvSpPr>
          <p:spPr bwMode="auto">
            <a:xfrm>
              <a:off x="960" y="3072"/>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19" name="Line 38"/>
            <p:cNvSpPr>
              <a:spLocks noChangeShapeType="1"/>
            </p:cNvSpPr>
            <p:nvPr/>
          </p:nvSpPr>
          <p:spPr bwMode="auto">
            <a:xfrm flipV="1">
              <a:off x="960" y="2496"/>
              <a:ext cx="0"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20" name="Line 39"/>
            <p:cNvSpPr>
              <a:spLocks noChangeShapeType="1"/>
            </p:cNvSpPr>
            <p:nvPr/>
          </p:nvSpPr>
          <p:spPr bwMode="auto">
            <a:xfrm flipV="1">
              <a:off x="912" y="1776"/>
              <a:ext cx="0" cy="19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600"/>
            </a:p>
          </p:txBody>
        </p:sp>
        <p:sp>
          <p:nvSpPr>
            <p:cNvPr id="21" name="Text Box 40"/>
            <p:cNvSpPr txBox="1">
              <a:spLocks noChangeArrowheads="1"/>
            </p:cNvSpPr>
            <p:nvPr/>
          </p:nvSpPr>
          <p:spPr bwMode="auto">
            <a:xfrm>
              <a:off x="1800" y="1296"/>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zh-CN" altLang="en-US" sz="1600">
                  <a:latin typeface="Times New Roman" panose="02020603050405020304" pitchFamily="18" charset="0"/>
                </a:rPr>
                <a:t>0</a:t>
              </a:r>
            </a:p>
          </p:txBody>
        </p:sp>
        <p:sp>
          <p:nvSpPr>
            <p:cNvPr id="22" name="Text Box 41"/>
            <p:cNvSpPr txBox="1">
              <a:spLocks noChangeArrowheads="1"/>
            </p:cNvSpPr>
            <p:nvPr/>
          </p:nvSpPr>
          <p:spPr bwMode="auto">
            <a:xfrm>
              <a:off x="1824" y="1840"/>
              <a:ext cx="336"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zh-CN" altLang="en-US" sz="1600" dirty="0">
                  <a:latin typeface="Times New Roman" panose="02020603050405020304" pitchFamily="18" charset="0"/>
                </a:rPr>
                <a:t>1</a:t>
              </a:r>
            </a:p>
          </p:txBody>
        </p:sp>
        <p:sp>
          <p:nvSpPr>
            <p:cNvPr id="23" name="Text Box 42"/>
            <p:cNvSpPr txBox="1">
              <a:spLocks noChangeArrowheads="1"/>
            </p:cNvSpPr>
            <p:nvPr/>
          </p:nvSpPr>
          <p:spPr bwMode="auto">
            <a:xfrm>
              <a:off x="1864" y="2711"/>
              <a:ext cx="288"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dirty="0">
                  <a:latin typeface="Times New Roman" panose="02020603050405020304" pitchFamily="18" charset="0"/>
                </a:rPr>
                <a:t>X</a:t>
              </a:r>
            </a:p>
          </p:txBody>
        </p:sp>
        <p:sp>
          <p:nvSpPr>
            <p:cNvPr id="24" name="Text Box 43"/>
            <p:cNvSpPr txBox="1">
              <a:spLocks noChangeArrowheads="1"/>
            </p:cNvSpPr>
            <p:nvPr/>
          </p:nvSpPr>
          <p:spPr bwMode="auto">
            <a:xfrm>
              <a:off x="1850" y="3491"/>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dirty="0">
                  <a:latin typeface="Times New Roman" panose="02020603050405020304" pitchFamily="18" charset="0"/>
                </a:rPr>
                <a:t>Z</a:t>
              </a:r>
            </a:p>
          </p:txBody>
        </p:sp>
        <p:sp>
          <p:nvSpPr>
            <p:cNvPr id="25" name="Text Box 44"/>
            <p:cNvSpPr txBox="1">
              <a:spLocks noChangeArrowheads="1"/>
            </p:cNvSpPr>
            <p:nvPr/>
          </p:nvSpPr>
          <p:spPr bwMode="auto">
            <a:xfrm>
              <a:off x="1296" y="3744"/>
              <a:ext cx="38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zh-CN" altLang="en-US" sz="1600">
                  <a:latin typeface="Times New Roman" panose="02020603050405020304" pitchFamily="18" charset="0"/>
                </a:rPr>
                <a:t>0</a:t>
              </a:r>
            </a:p>
          </p:txBody>
        </p:sp>
        <p:sp>
          <p:nvSpPr>
            <p:cNvPr id="26" name="Text Box 45"/>
            <p:cNvSpPr txBox="1">
              <a:spLocks noChangeArrowheads="1"/>
            </p:cNvSpPr>
            <p:nvPr/>
          </p:nvSpPr>
          <p:spPr bwMode="auto">
            <a:xfrm>
              <a:off x="1056" y="960"/>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a:t>
              </a:r>
            </a:p>
          </p:txBody>
        </p:sp>
        <p:sp>
          <p:nvSpPr>
            <p:cNvPr id="27" name="Text Box 46"/>
            <p:cNvSpPr txBox="1">
              <a:spLocks noChangeArrowheads="1"/>
            </p:cNvSpPr>
            <p:nvPr/>
          </p:nvSpPr>
          <p:spPr bwMode="auto">
            <a:xfrm>
              <a:off x="1056" y="2256"/>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a:t>
              </a:r>
            </a:p>
          </p:txBody>
        </p:sp>
        <p:sp>
          <p:nvSpPr>
            <p:cNvPr id="28" name="Text Box 47"/>
            <p:cNvSpPr txBox="1">
              <a:spLocks noChangeArrowheads="1"/>
            </p:cNvSpPr>
            <p:nvPr/>
          </p:nvSpPr>
          <p:spPr bwMode="auto">
            <a:xfrm>
              <a:off x="1056" y="1584"/>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a:t>
              </a:r>
            </a:p>
          </p:txBody>
        </p:sp>
        <p:sp>
          <p:nvSpPr>
            <p:cNvPr id="29" name="Text Box 48"/>
            <p:cNvSpPr txBox="1">
              <a:spLocks noChangeArrowheads="1"/>
            </p:cNvSpPr>
            <p:nvPr/>
          </p:nvSpPr>
          <p:spPr bwMode="auto">
            <a:xfrm>
              <a:off x="1152" y="3216"/>
              <a:ext cx="624" cy="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
                  <a:schemeClr val="accent1"/>
                </a:buClr>
                <a:buSzPct val="90000"/>
                <a:buFont typeface="Monotype Sorts" pitchFamily="2" charset="2"/>
                <a:buNone/>
              </a:pPr>
              <a:r>
                <a:rPr kumimoji="1" lang="en-US" altLang="zh-CN" sz="1600">
                  <a:latin typeface="Times New Roman" panose="02020603050405020304" pitchFamily="18" charset="0"/>
                </a:rPr>
                <a:t>bufif1</a:t>
              </a:r>
            </a:p>
          </p:txBody>
        </p:sp>
      </p:grpSp>
      <p:sp>
        <p:nvSpPr>
          <p:cNvPr id="51" name="Rectangle 49"/>
          <p:cNvSpPr>
            <a:spLocks noChangeArrowheads="1"/>
          </p:cNvSpPr>
          <p:nvPr/>
        </p:nvSpPr>
        <p:spPr bwMode="auto">
          <a:xfrm>
            <a:off x="3124200" y="3109753"/>
            <a:ext cx="5105400" cy="430887"/>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zh-CN" altLang="en-US" sz="2200" b="1" dirty="0">
                <a:latin typeface="宋体" panose="02010600030101010101" pitchFamily="2" charset="-122"/>
              </a:rPr>
              <a:t>1、高、真、逻辑高、电源、</a:t>
            </a:r>
            <a:r>
              <a:rPr lang="en-US" altLang="zh-CN" sz="2200" b="1" dirty="0">
                <a:latin typeface="Times New Roman" panose="02020603050405020304" pitchFamily="18" charset="0"/>
              </a:rPr>
              <a:t>VDD、</a:t>
            </a:r>
            <a:r>
              <a:rPr lang="zh-CN" altLang="en-US" sz="2200" b="1" dirty="0" smtClean="0">
                <a:latin typeface="Times New Roman" panose="02020603050405020304" pitchFamily="18" charset="0"/>
              </a:rPr>
              <a:t>正</a:t>
            </a:r>
            <a:endParaRPr kumimoji="1" lang="zh-CN" altLang="en-US" sz="2200" dirty="0">
              <a:latin typeface="Times New Roman" panose="02020603050405020304" pitchFamily="18" charset="0"/>
            </a:endParaRPr>
          </a:p>
        </p:txBody>
      </p:sp>
      <p:sp>
        <p:nvSpPr>
          <p:cNvPr id="52" name="Rectangle 50"/>
          <p:cNvSpPr>
            <a:spLocks noChangeArrowheads="1"/>
          </p:cNvSpPr>
          <p:nvPr/>
        </p:nvSpPr>
        <p:spPr bwMode="auto">
          <a:xfrm>
            <a:off x="3124200" y="4429838"/>
            <a:ext cx="5105400" cy="4270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en-US" altLang="zh-CN" sz="2200" b="1" dirty="0">
                <a:latin typeface="宋体" panose="02010600030101010101" pitchFamily="2" charset="-122"/>
              </a:rPr>
              <a:t>X、</a:t>
            </a:r>
            <a:r>
              <a:rPr lang="zh-CN" altLang="en-US" sz="2200" b="1" dirty="0">
                <a:latin typeface="宋体" panose="02010600030101010101" pitchFamily="2" charset="-122"/>
              </a:rPr>
              <a:t>不确定：逻辑冲突无法确定其逻辑值</a:t>
            </a:r>
            <a:endParaRPr kumimoji="1" lang="zh-CN" altLang="en-US" sz="2200" dirty="0">
              <a:latin typeface="Times New Roman" panose="02020603050405020304" pitchFamily="18" charset="0"/>
            </a:endParaRPr>
          </a:p>
        </p:txBody>
      </p:sp>
      <p:sp>
        <p:nvSpPr>
          <p:cNvPr id="53" name="Rectangle 51"/>
          <p:cNvSpPr>
            <a:spLocks noChangeArrowheads="1"/>
          </p:cNvSpPr>
          <p:nvPr/>
        </p:nvSpPr>
        <p:spPr bwMode="auto">
          <a:xfrm>
            <a:off x="3124200" y="5618400"/>
            <a:ext cx="5105400" cy="42703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just">
              <a:spcBef>
                <a:spcPct val="0"/>
              </a:spcBef>
              <a:buClrTx/>
              <a:buSzTx/>
              <a:buFontTx/>
              <a:buNone/>
            </a:pPr>
            <a:r>
              <a:rPr lang="en-US" altLang="zh-CN" sz="2200" b="1" dirty="0" err="1">
                <a:latin typeface="宋体" panose="02010600030101010101" pitchFamily="2" charset="-122"/>
              </a:rPr>
              <a:t>HiZ</a:t>
            </a:r>
            <a:r>
              <a:rPr lang="en-US" altLang="zh-CN" sz="2200" b="1" dirty="0">
                <a:latin typeface="宋体" panose="02010600030101010101" pitchFamily="2" charset="-122"/>
              </a:rPr>
              <a:t>、</a:t>
            </a:r>
            <a:r>
              <a:rPr lang="zh-CN" altLang="en-US" sz="2200" b="1" dirty="0">
                <a:latin typeface="宋体" panose="02010600030101010101" pitchFamily="2" charset="-122"/>
              </a:rPr>
              <a:t>高阻抗、三态、无驱动源 </a:t>
            </a:r>
            <a:endParaRPr kumimoji="1" lang="zh-CN" altLang="en-US" sz="2200" dirty="0">
              <a:latin typeface="Times New Roman" panose="02020603050405020304" pitchFamily="18" charset="0"/>
            </a:endParaRPr>
          </a:p>
        </p:txBody>
      </p:sp>
    </p:spTree>
    <p:extLst>
      <p:ext uri="{BB962C8B-B14F-4D97-AF65-F5344CB8AC3E}">
        <p14:creationId xmlns:p14="http://schemas.microsoft.com/office/powerpoint/2010/main" val="2999326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6</a:t>
            </a:fld>
            <a:endParaRPr lang="zh-CN" altLang="en-US"/>
          </a:p>
        </p:txBody>
      </p:sp>
      <p:sp>
        <p:nvSpPr>
          <p:cNvPr id="4" name="标题 3"/>
          <p:cNvSpPr>
            <a:spLocks noGrp="1"/>
          </p:cNvSpPr>
          <p:nvPr>
            <p:ph type="title"/>
          </p:nvPr>
        </p:nvSpPr>
        <p:spPr/>
        <p:txBody>
          <a:bodyPr/>
          <a:lstStyle/>
          <a:p>
            <a:r>
              <a:rPr lang="en-US" altLang="zh-CN" dirty="0" smtClean="0"/>
              <a:t>Verilog</a:t>
            </a:r>
            <a:r>
              <a:rPr lang="zh-CN" altLang="en-US" dirty="0" smtClean="0"/>
              <a:t>编程案例</a:t>
            </a:r>
            <a:endParaRPr lang="zh-CN" altLang="en-US" dirty="0"/>
          </a:p>
        </p:txBody>
      </p:sp>
      <p:pic>
        <p:nvPicPr>
          <p:cNvPr id="5" name="图片 4"/>
          <p:cNvPicPr>
            <a:picLocks noChangeAspect="1"/>
          </p:cNvPicPr>
          <p:nvPr/>
        </p:nvPicPr>
        <p:blipFill>
          <a:blip r:embed="rId2"/>
          <a:stretch>
            <a:fillRect/>
          </a:stretch>
        </p:blipFill>
        <p:spPr>
          <a:xfrm>
            <a:off x="827584" y="1556792"/>
            <a:ext cx="7416824" cy="4235017"/>
          </a:xfrm>
          <a:prstGeom prst="rect">
            <a:avLst/>
          </a:prstGeom>
        </p:spPr>
      </p:pic>
    </p:spTree>
    <p:extLst>
      <p:ext uri="{BB962C8B-B14F-4D97-AF65-F5344CB8AC3E}">
        <p14:creationId xmlns:p14="http://schemas.microsoft.com/office/powerpoint/2010/main" val="1383399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7</a:t>
            </a:fld>
            <a:endParaRPr lang="zh-CN" altLang="en-US"/>
          </a:p>
        </p:txBody>
      </p:sp>
      <p:sp>
        <p:nvSpPr>
          <p:cNvPr id="4" name="标题 1"/>
          <p:cNvSpPr>
            <a:spLocks noGrp="1"/>
          </p:cNvSpPr>
          <p:nvPr>
            <p:ph type="title"/>
          </p:nvPr>
        </p:nvSpPr>
        <p:spPr>
          <a:xfrm>
            <a:off x="1150938" y="214313"/>
            <a:ext cx="7793037" cy="1462087"/>
          </a:xfrm>
        </p:spPr>
        <p:txBody>
          <a:bodyPr/>
          <a:lstStyle/>
          <a:p>
            <a:r>
              <a:rPr lang="en-US" altLang="zh-CN" dirty="0" smtClean="0"/>
              <a:t>Verilog</a:t>
            </a:r>
            <a:r>
              <a:rPr lang="zh-CN" altLang="en-US" dirty="0" smtClean="0"/>
              <a:t>编程结构</a:t>
            </a:r>
            <a:endParaRPr lang="zh-CN" altLang="en-US" dirty="0" smtClean="0"/>
          </a:p>
        </p:txBody>
      </p:sp>
      <p:sp>
        <p:nvSpPr>
          <p:cNvPr id="5" name="内容占位符 2"/>
          <p:cNvSpPr>
            <a:spLocks noGrp="1"/>
          </p:cNvSpPr>
          <p:nvPr>
            <p:ph idx="1"/>
          </p:nvPr>
        </p:nvSpPr>
        <p:spPr>
          <a:xfrm>
            <a:off x="827584" y="1844824"/>
            <a:ext cx="7772400" cy="4114800"/>
          </a:xfrm>
        </p:spPr>
        <p:txBody>
          <a:bodyPr>
            <a:normAutofit fontScale="85000" lnSpcReduction="20000"/>
          </a:bodyPr>
          <a:lstStyle/>
          <a:p>
            <a:r>
              <a:rPr lang="en-US" altLang="zh-CN" sz="2000" dirty="0" smtClean="0"/>
              <a:t>module </a:t>
            </a:r>
            <a:r>
              <a:rPr lang="zh-CN" altLang="en-US" sz="2000" dirty="0" smtClean="0"/>
              <a:t>模块名称（端口列表）；</a:t>
            </a:r>
          </a:p>
          <a:p>
            <a:r>
              <a:rPr lang="en-US" altLang="zh-CN" sz="2000" dirty="0" smtClean="0"/>
              <a:t>     //</a:t>
            </a:r>
            <a:r>
              <a:rPr lang="zh-CN" altLang="en-US" sz="2000" dirty="0" smtClean="0"/>
              <a:t>端口定义声明；</a:t>
            </a:r>
          </a:p>
          <a:p>
            <a:r>
              <a:rPr lang="en-US" altLang="zh-CN" sz="2000" dirty="0" smtClean="0"/>
              <a:t>       input</a:t>
            </a:r>
            <a:r>
              <a:rPr lang="zh-CN" altLang="en-US" sz="2000" dirty="0" smtClean="0"/>
              <a:t>，</a:t>
            </a:r>
            <a:r>
              <a:rPr lang="en-US" altLang="zh-CN" sz="2000" dirty="0" smtClean="0"/>
              <a:t> output</a:t>
            </a:r>
            <a:r>
              <a:rPr lang="zh-CN" altLang="en-US" sz="2000" dirty="0" smtClean="0"/>
              <a:t>，</a:t>
            </a:r>
            <a:r>
              <a:rPr lang="en-US" altLang="zh-CN" sz="2000" dirty="0" smtClean="0"/>
              <a:t> </a:t>
            </a:r>
            <a:r>
              <a:rPr lang="en-US" altLang="zh-CN" sz="2000" dirty="0" err="1" smtClean="0"/>
              <a:t>inout</a:t>
            </a:r>
            <a:endParaRPr lang="zh-CN" altLang="zh-CN" sz="2000" dirty="0" smtClean="0"/>
          </a:p>
          <a:p>
            <a:r>
              <a:rPr lang="en-US" altLang="zh-CN" sz="2000" dirty="0" smtClean="0"/>
              <a:t>     </a:t>
            </a:r>
            <a:endParaRPr lang="zh-CN" altLang="zh-CN" sz="2000" dirty="0" smtClean="0"/>
          </a:p>
          <a:p>
            <a:r>
              <a:rPr lang="en-US" altLang="zh-CN" sz="2000" dirty="0" smtClean="0"/>
              <a:t>     //</a:t>
            </a:r>
            <a:r>
              <a:rPr lang="zh-CN" altLang="en-US" sz="2000" dirty="0" smtClean="0"/>
              <a:t>内部变量及参数声明</a:t>
            </a:r>
          </a:p>
          <a:p>
            <a:r>
              <a:rPr lang="en-US" altLang="zh-CN" sz="2000" dirty="0" smtClean="0"/>
              <a:t>       wire</a:t>
            </a:r>
            <a:r>
              <a:rPr lang="zh-CN" altLang="en-US" sz="2000" dirty="0" smtClean="0"/>
              <a:t>，</a:t>
            </a:r>
            <a:r>
              <a:rPr lang="en-US" altLang="zh-CN" sz="2000" dirty="0" smtClean="0"/>
              <a:t> </a:t>
            </a:r>
            <a:r>
              <a:rPr lang="en-US" altLang="zh-CN" sz="2000" dirty="0" err="1" smtClean="0"/>
              <a:t>reg</a:t>
            </a:r>
            <a:r>
              <a:rPr lang="zh-CN" altLang="en-US" sz="2000" dirty="0" smtClean="0"/>
              <a:t>，</a:t>
            </a:r>
            <a:r>
              <a:rPr lang="en-US" altLang="zh-CN" sz="2000" dirty="0" smtClean="0"/>
              <a:t> </a:t>
            </a:r>
            <a:r>
              <a:rPr lang="en-US" altLang="zh-CN" sz="2000" dirty="0" err="1" smtClean="0"/>
              <a:t>functioion</a:t>
            </a:r>
            <a:r>
              <a:rPr lang="zh-CN" altLang="en-US" sz="2000" dirty="0" smtClean="0"/>
              <a:t>，</a:t>
            </a:r>
            <a:r>
              <a:rPr lang="en-US" altLang="zh-CN" sz="2000" dirty="0" smtClean="0"/>
              <a:t> task</a:t>
            </a:r>
            <a:r>
              <a:rPr lang="zh-CN" altLang="en-US" sz="2000" dirty="0" smtClean="0"/>
              <a:t>，</a:t>
            </a:r>
            <a:r>
              <a:rPr lang="en-US" altLang="zh-CN" sz="2000" dirty="0" smtClean="0"/>
              <a:t> parameter</a:t>
            </a:r>
            <a:r>
              <a:rPr lang="zh-CN" altLang="en-US" sz="2000" dirty="0" smtClean="0"/>
              <a:t>，</a:t>
            </a:r>
            <a:r>
              <a:rPr lang="en-US" altLang="zh-CN" sz="2000" dirty="0" smtClean="0"/>
              <a:t> define</a:t>
            </a:r>
            <a:r>
              <a:rPr lang="zh-CN" altLang="en-US" sz="2000" dirty="0" smtClean="0"/>
              <a:t>，</a:t>
            </a:r>
            <a:r>
              <a:rPr lang="en-US" altLang="zh-CN" sz="2000" dirty="0" smtClean="0"/>
              <a:t> </a:t>
            </a:r>
            <a:r>
              <a:rPr lang="en-US" altLang="zh-CN" sz="2000" dirty="0" err="1" smtClean="0"/>
              <a:t>etc</a:t>
            </a:r>
            <a:endParaRPr lang="zh-CN" altLang="zh-CN" sz="2000" dirty="0" smtClean="0"/>
          </a:p>
          <a:p>
            <a:r>
              <a:rPr lang="en-US" altLang="zh-CN" sz="2000" dirty="0" smtClean="0"/>
              <a:t>     </a:t>
            </a:r>
            <a:endParaRPr lang="zh-CN" altLang="zh-CN" sz="2000" dirty="0" smtClean="0"/>
          </a:p>
          <a:p>
            <a:r>
              <a:rPr lang="en-US" altLang="zh-CN" sz="2000" dirty="0" smtClean="0"/>
              <a:t>     //</a:t>
            </a:r>
            <a:r>
              <a:rPr lang="zh-CN" altLang="en-US" sz="2000" dirty="0" smtClean="0"/>
              <a:t>模块功能实现</a:t>
            </a:r>
          </a:p>
          <a:p>
            <a:r>
              <a:rPr lang="en-US" altLang="zh-CN" sz="2000" dirty="0" smtClean="0"/>
              <a:t>     </a:t>
            </a:r>
            <a:r>
              <a:rPr lang="zh-CN" altLang="en-US" sz="2000" dirty="0" smtClean="0"/>
              <a:t>数据流描述</a:t>
            </a:r>
            <a:r>
              <a:rPr lang="en-US" altLang="zh-CN" sz="2000" dirty="0" smtClean="0"/>
              <a:t>: assign</a:t>
            </a:r>
            <a:endParaRPr lang="zh-CN" altLang="zh-CN" sz="2000" dirty="0" smtClean="0"/>
          </a:p>
          <a:p>
            <a:r>
              <a:rPr lang="en-US" altLang="zh-CN" sz="2000" dirty="0" smtClean="0"/>
              <a:t>     </a:t>
            </a:r>
            <a:r>
              <a:rPr lang="zh-CN" altLang="en-US" sz="2000" dirty="0" smtClean="0"/>
              <a:t>行为级描述</a:t>
            </a:r>
            <a:r>
              <a:rPr lang="en-US" altLang="zh-CN" sz="2000" dirty="0" smtClean="0"/>
              <a:t>:initial</a:t>
            </a:r>
            <a:r>
              <a:rPr lang="zh-CN" altLang="en-US" sz="2000" dirty="0" smtClean="0"/>
              <a:t>，</a:t>
            </a:r>
            <a:r>
              <a:rPr lang="en-US" altLang="zh-CN" sz="2000" dirty="0" smtClean="0"/>
              <a:t> always</a:t>
            </a:r>
            <a:endParaRPr lang="zh-CN" altLang="zh-CN" sz="2000" dirty="0" smtClean="0"/>
          </a:p>
          <a:p>
            <a:r>
              <a:rPr lang="en-US" altLang="zh-CN" sz="2000" dirty="0" smtClean="0"/>
              <a:t>     </a:t>
            </a:r>
            <a:r>
              <a:rPr lang="zh-CN" altLang="en-US" sz="2000" dirty="0" smtClean="0"/>
              <a:t>结构化描述</a:t>
            </a:r>
            <a:r>
              <a:rPr lang="en-US" altLang="zh-CN" sz="2000" dirty="0" smtClean="0"/>
              <a:t>: module</a:t>
            </a:r>
            <a:r>
              <a:rPr lang="zh-CN" altLang="en-US" sz="2000" dirty="0" smtClean="0"/>
              <a:t>例化</a:t>
            </a:r>
          </a:p>
          <a:p>
            <a:r>
              <a:rPr lang="en-US" altLang="zh-CN" sz="2000" dirty="0" smtClean="0"/>
              <a:t>     </a:t>
            </a:r>
            <a:r>
              <a:rPr lang="zh-CN" altLang="en-US" sz="2000" dirty="0" smtClean="0"/>
              <a:t>其他用户原语</a:t>
            </a:r>
          </a:p>
          <a:p>
            <a:r>
              <a:rPr lang="en-US" altLang="zh-CN" sz="2000" dirty="0" err="1" smtClean="0"/>
              <a:t>endmodule</a:t>
            </a:r>
            <a:endParaRPr lang="zh-CN" altLang="en-US" sz="2000" dirty="0" smtClean="0"/>
          </a:p>
        </p:txBody>
      </p:sp>
    </p:spTree>
    <p:extLst>
      <p:ext uri="{BB962C8B-B14F-4D97-AF65-F5344CB8AC3E}">
        <p14:creationId xmlns:p14="http://schemas.microsoft.com/office/powerpoint/2010/main" val="39749806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8</a:t>
            </a:fld>
            <a:endParaRPr lang="zh-CN" altLang="en-US"/>
          </a:p>
        </p:txBody>
      </p:sp>
      <p:sp>
        <p:nvSpPr>
          <p:cNvPr id="4" name="标题 1"/>
          <p:cNvSpPr>
            <a:spLocks noGrp="1"/>
          </p:cNvSpPr>
          <p:nvPr>
            <p:ph type="title"/>
          </p:nvPr>
        </p:nvSpPr>
        <p:spPr>
          <a:xfrm>
            <a:off x="1150938" y="214313"/>
            <a:ext cx="7793037" cy="1462087"/>
          </a:xfrm>
        </p:spPr>
        <p:txBody>
          <a:bodyPr/>
          <a:lstStyle/>
          <a:p>
            <a:r>
              <a:rPr lang="en-US" altLang="zh-CN" dirty="0" smtClean="0"/>
              <a:t>Verilog</a:t>
            </a:r>
            <a:r>
              <a:rPr lang="zh-CN" altLang="en-US" dirty="0" smtClean="0"/>
              <a:t>编程结构介绍</a:t>
            </a:r>
            <a:endParaRPr lang="zh-CN" altLang="en-US" dirty="0" smtClean="0"/>
          </a:p>
        </p:txBody>
      </p:sp>
      <p:sp>
        <p:nvSpPr>
          <p:cNvPr id="5" name="内容占位符 2"/>
          <p:cNvSpPr>
            <a:spLocks noGrp="1"/>
          </p:cNvSpPr>
          <p:nvPr>
            <p:ph idx="1"/>
          </p:nvPr>
        </p:nvSpPr>
        <p:spPr>
          <a:xfrm>
            <a:off x="683568" y="1772816"/>
            <a:ext cx="7772400" cy="4114800"/>
          </a:xfrm>
        </p:spPr>
        <p:txBody>
          <a:bodyPr>
            <a:normAutofit lnSpcReduction="10000"/>
          </a:bodyPr>
          <a:lstStyle/>
          <a:p>
            <a:r>
              <a:rPr lang="zh-CN" altLang="en-US" sz="2000" dirty="0" smtClean="0"/>
              <a:t>模块是</a:t>
            </a:r>
            <a:r>
              <a:rPr lang="en-US" altLang="zh-CN" sz="2000" dirty="0" smtClean="0"/>
              <a:t>Verilog</a:t>
            </a:r>
            <a:r>
              <a:rPr lang="zh-CN" altLang="en-US" sz="2000" dirty="0" smtClean="0"/>
              <a:t>的基本描述单元，可大可小，大到一个复杂的系统，小到一些基本的逻辑门单元，主要用来描述某个设计的功能或结构及其与其他功能模块通信的外部端口</a:t>
            </a:r>
            <a:r>
              <a:rPr lang="zh-CN" altLang="en-US" sz="2000" dirty="0" smtClean="0"/>
              <a:t>。</a:t>
            </a:r>
            <a:endParaRPr lang="en-US" altLang="zh-CN" sz="2000" dirty="0" smtClean="0"/>
          </a:p>
          <a:p>
            <a:endParaRPr lang="en-US" altLang="zh-CN" sz="2000" dirty="0" smtClean="0"/>
          </a:p>
          <a:p>
            <a:r>
              <a:rPr lang="zh-CN" altLang="en-US" sz="2000" dirty="0" smtClean="0"/>
              <a:t>对于模块而言，需要有一个模块名称来标示模块，在端口列表的括号后面一定要以</a:t>
            </a:r>
            <a:r>
              <a:rPr lang="en-US" altLang="zh-CN" sz="2000" dirty="0" smtClean="0"/>
              <a:t> </a:t>
            </a:r>
            <a:r>
              <a:rPr lang="zh-CN" altLang="en-US" sz="2000" dirty="0" smtClean="0"/>
              <a:t>“；”结束</a:t>
            </a:r>
            <a:r>
              <a:rPr lang="zh-CN" altLang="en-US" sz="2000" dirty="0" smtClean="0"/>
              <a:t>。</a:t>
            </a:r>
            <a:endParaRPr lang="en-US" altLang="zh-CN" sz="2000" dirty="0" smtClean="0"/>
          </a:p>
          <a:p>
            <a:endParaRPr lang="zh-CN" altLang="en-US" sz="2000" dirty="0" smtClean="0"/>
          </a:p>
          <a:p>
            <a:r>
              <a:rPr lang="zh-CN" altLang="en-US" sz="2000" dirty="0" smtClean="0"/>
              <a:t>模块一般都有端口列表，端口与端口之间用</a:t>
            </a:r>
            <a:r>
              <a:rPr lang="en-US" altLang="zh-CN" sz="2000" dirty="0" smtClean="0"/>
              <a:t> </a:t>
            </a:r>
            <a:r>
              <a:rPr lang="zh-CN" altLang="en-US" sz="2000" dirty="0" smtClean="0"/>
              <a:t>“，”隔开。但是仿真语言没有端口列表，因为仿真是一个封闭的系统，端口已经实例化在内部</a:t>
            </a:r>
            <a:r>
              <a:rPr lang="zh-CN" altLang="en-US" sz="2000" dirty="0" smtClean="0"/>
              <a:t>。</a:t>
            </a:r>
            <a:endParaRPr lang="en-US" altLang="zh-CN" sz="2000" dirty="0" smtClean="0"/>
          </a:p>
          <a:p>
            <a:endParaRPr lang="zh-CN" altLang="en-US" sz="2000" dirty="0" smtClean="0"/>
          </a:p>
          <a:p>
            <a:r>
              <a:rPr lang="zh-CN" altLang="en-US" sz="2000" dirty="0" smtClean="0"/>
              <a:t>端口声明部分需要声明端口的方向和位宽。</a:t>
            </a:r>
          </a:p>
          <a:p>
            <a:endParaRPr lang="zh-CN" altLang="en-US" sz="2000" dirty="0" smtClean="0"/>
          </a:p>
        </p:txBody>
      </p:sp>
    </p:spTree>
    <p:extLst>
      <p:ext uri="{BB962C8B-B14F-4D97-AF65-F5344CB8AC3E}">
        <p14:creationId xmlns:p14="http://schemas.microsoft.com/office/powerpoint/2010/main" val="3383480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1"/>
          </p:nvPr>
        </p:nvSpPr>
        <p:spPr/>
        <p:txBody>
          <a:bodyPr/>
          <a:lstStyle/>
          <a:p>
            <a:fld id="{392FFB28-F242-424A-A7AA-AFEE72A64C42}" type="slidenum">
              <a:rPr lang="zh-CN" altLang="en-US" smtClean="0"/>
              <a:t>9</a:t>
            </a:fld>
            <a:endParaRPr lang="zh-CN" altLang="en-US"/>
          </a:p>
        </p:txBody>
      </p:sp>
      <p:sp>
        <p:nvSpPr>
          <p:cNvPr id="4" name="内容占位符 2"/>
          <p:cNvSpPr>
            <a:spLocks noGrp="1"/>
          </p:cNvSpPr>
          <p:nvPr>
            <p:ph idx="1"/>
          </p:nvPr>
        </p:nvSpPr>
        <p:spPr>
          <a:xfrm>
            <a:off x="755576" y="1844824"/>
            <a:ext cx="7772400" cy="4114800"/>
          </a:xfrm>
        </p:spPr>
        <p:txBody>
          <a:bodyPr/>
          <a:lstStyle/>
          <a:p>
            <a:r>
              <a:rPr lang="zh-CN" altLang="en-US" sz="2000" dirty="0" smtClean="0"/>
              <a:t>尽管信号和内部变量定义声明只要出现在被调用的语句之前就行，可是代码风格一般要求在执行语句之前就定义好，这样可以提高代码的可读性</a:t>
            </a:r>
            <a:r>
              <a:rPr lang="zh-CN" altLang="en-US" sz="2000" dirty="0" smtClean="0"/>
              <a:t>。</a:t>
            </a:r>
            <a:endParaRPr lang="en-US" altLang="zh-CN" sz="2000" dirty="0" smtClean="0"/>
          </a:p>
          <a:p>
            <a:endParaRPr lang="zh-CN" altLang="en-US" sz="2000" dirty="0" smtClean="0"/>
          </a:p>
          <a:p>
            <a:r>
              <a:rPr lang="zh-CN" altLang="en-US" sz="2000" dirty="0" smtClean="0"/>
              <a:t>在声明后，便是功能执行语句，功能执行语句包括</a:t>
            </a:r>
            <a:r>
              <a:rPr lang="en-US" altLang="zh-CN" sz="2000" dirty="0" smtClean="0"/>
              <a:t>always</a:t>
            </a:r>
            <a:r>
              <a:rPr lang="zh-CN" altLang="en-US" sz="2000" dirty="0" smtClean="0"/>
              <a:t>语句、</a:t>
            </a:r>
            <a:r>
              <a:rPr lang="en-US" altLang="zh-CN" sz="2000" dirty="0" smtClean="0"/>
              <a:t>initial</a:t>
            </a:r>
            <a:r>
              <a:rPr lang="zh-CN" altLang="en-US" sz="2000" dirty="0" smtClean="0"/>
              <a:t>语句、</a:t>
            </a:r>
            <a:r>
              <a:rPr lang="en-US" altLang="zh-CN" sz="2000" dirty="0" smtClean="0"/>
              <a:t>assign</a:t>
            </a:r>
            <a:r>
              <a:rPr lang="zh-CN" altLang="en-US" sz="2000" dirty="0" smtClean="0"/>
              <a:t>语句、</a:t>
            </a:r>
            <a:r>
              <a:rPr lang="en-US" altLang="zh-CN" sz="2000" dirty="0" smtClean="0"/>
              <a:t>task</a:t>
            </a:r>
            <a:r>
              <a:rPr lang="zh-CN" altLang="en-US" sz="2000" dirty="0" smtClean="0"/>
              <a:t>、</a:t>
            </a:r>
            <a:r>
              <a:rPr lang="en-US" altLang="zh-CN" sz="2000" dirty="0" smtClean="0"/>
              <a:t>function</a:t>
            </a:r>
            <a:r>
              <a:rPr lang="zh-CN" altLang="en-US" sz="2000" dirty="0" smtClean="0"/>
              <a:t>、模块例化等等。可以混合描述，没有先后顺序，但是要注意的是</a:t>
            </a:r>
            <a:r>
              <a:rPr lang="en-US" altLang="zh-CN" sz="2000" dirty="0" smtClean="0"/>
              <a:t>initial</a:t>
            </a:r>
            <a:r>
              <a:rPr lang="zh-CN" altLang="en-US" sz="2000" dirty="0" smtClean="0"/>
              <a:t>语句只能用于仿真程序中，不能生成实际的电路</a:t>
            </a:r>
            <a:r>
              <a:rPr lang="zh-CN" altLang="en-US" sz="2000" dirty="0" smtClean="0"/>
              <a:t>。</a:t>
            </a:r>
            <a:endParaRPr lang="en-US" altLang="zh-CN" sz="2000" dirty="0" smtClean="0"/>
          </a:p>
          <a:p>
            <a:endParaRPr lang="zh-CN" altLang="en-US" sz="2000" dirty="0" smtClean="0"/>
          </a:p>
          <a:p>
            <a:r>
              <a:rPr lang="zh-CN" altLang="en-US" sz="2000" dirty="0" smtClean="0"/>
              <a:t>任何一个模块都要以</a:t>
            </a:r>
            <a:r>
              <a:rPr lang="en-US" altLang="zh-CN" sz="2000" dirty="0" smtClean="0"/>
              <a:t> </a:t>
            </a:r>
            <a:r>
              <a:rPr lang="zh-CN" altLang="en-US" sz="2000" dirty="0" smtClean="0"/>
              <a:t>“</a:t>
            </a:r>
            <a:r>
              <a:rPr lang="en-US" altLang="zh-CN" sz="2000" dirty="0" err="1" smtClean="0"/>
              <a:t>endmodule</a:t>
            </a:r>
            <a:r>
              <a:rPr lang="zh-CN" altLang="zh-CN" sz="2000" dirty="0" smtClean="0"/>
              <a:t>”</a:t>
            </a:r>
            <a:r>
              <a:rPr lang="zh-CN" altLang="en-US" sz="2000" dirty="0" smtClean="0"/>
              <a:t>结束。</a:t>
            </a:r>
          </a:p>
        </p:txBody>
      </p:sp>
      <p:sp>
        <p:nvSpPr>
          <p:cNvPr id="5" name="标题 1"/>
          <p:cNvSpPr>
            <a:spLocks noGrp="1"/>
          </p:cNvSpPr>
          <p:nvPr>
            <p:ph type="title"/>
          </p:nvPr>
        </p:nvSpPr>
        <p:spPr>
          <a:xfrm>
            <a:off x="1150938" y="214313"/>
            <a:ext cx="7793037" cy="1462087"/>
          </a:xfrm>
        </p:spPr>
        <p:txBody>
          <a:bodyPr/>
          <a:lstStyle/>
          <a:p>
            <a:r>
              <a:rPr lang="en-US" altLang="zh-CN" dirty="0"/>
              <a:t>Verilog</a:t>
            </a:r>
            <a:r>
              <a:rPr lang="zh-CN" altLang="en-US" dirty="0"/>
              <a:t>编程结构介绍</a:t>
            </a:r>
            <a:endParaRPr lang="zh-CN" altLang="en-US" dirty="0" smtClean="0"/>
          </a:p>
        </p:txBody>
      </p:sp>
    </p:spTree>
    <p:extLst>
      <p:ext uri="{BB962C8B-B14F-4D97-AF65-F5344CB8AC3E}">
        <p14:creationId xmlns:p14="http://schemas.microsoft.com/office/powerpoint/2010/main" val="1781728215"/>
      </p:ext>
    </p:extLst>
  </p:cSld>
  <p:clrMapOvr>
    <a:masterClrMapping/>
  </p:clrMapOvr>
  <p:timing>
    <p:tnLst>
      <p:par>
        <p:cTn id="1" dur="indefinite" restart="never" nodeType="tmRoot"/>
      </p:par>
    </p:tnLst>
  </p:timing>
</p:sld>
</file>

<file path=ppt/theme/theme1.xml><?xml version="1.0" encoding="utf-8"?>
<a:theme xmlns:a="http://schemas.openxmlformats.org/drawingml/2006/main" name="STEP 模板">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2193</TotalTime>
  <Words>2245</Words>
  <Application>Microsoft Office PowerPoint</Application>
  <PresentationFormat>全屏显示(4:3)</PresentationFormat>
  <Paragraphs>367</Paragraphs>
  <Slides>42</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42</vt:i4>
      </vt:variant>
    </vt:vector>
  </HeadingPairs>
  <TitlesOfParts>
    <vt:vector size="54" baseType="lpstr">
      <vt:lpstr>Monotype Sorts</vt:lpstr>
      <vt:lpstr>等线</vt:lpstr>
      <vt:lpstr>黑体</vt:lpstr>
      <vt:lpstr>宋体</vt:lpstr>
      <vt:lpstr>微软雅黑</vt:lpstr>
      <vt:lpstr>Arial</vt:lpstr>
      <vt:lpstr>Calibri</vt:lpstr>
      <vt:lpstr>Tahoma</vt:lpstr>
      <vt:lpstr>Times New Roman</vt:lpstr>
      <vt:lpstr>Wingdings</vt:lpstr>
      <vt:lpstr>STEP 模板</vt:lpstr>
      <vt:lpstr>Microsoft 公式 3.0</vt:lpstr>
      <vt:lpstr>PowerPoint 演示文稿</vt:lpstr>
      <vt:lpstr>目录</vt:lpstr>
      <vt:lpstr> Verilog HDL语言的特点</vt:lpstr>
      <vt:lpstr> Verilog HDL的描述方式</vt:lpstr>
      <vt:lpstr>Verilog 的四种逻辑值</vt:lpstr>
      <vt:lpstr>Verilog编程案例</vt:lpstr>
      <vt:lpstr>Verilog编程结构</vt:lpstr>
      <vt:lpstr>Verilog编程结构介绍</vt:lpstr>
      <vt:lpstr>Verilog编程结构介绍</vt:lpstr>
      <vt:lpstr>模块和端口</vt:lpstr>
      <vt:lpstr>模块和端口</vt:lpstr>
      <vt:lpstr>常用数据类型</vt:lpstr>
      <vt:lpstr>常用数据类型</vt:lpstr>
      <vt:lpstr>数据类型的选择</vt:lpstr>
      <vt:lpstr>线网型与寄存器型赋值区别</vt:lpstr>
      <vt:lpstr>线网型与寄存器型赋值区别</vt:lpstr>
      <vt:lpstr>常用数据类型</vt:lpstr>
      <vt:lpstr>常量表示</vt:lpstr>
      <vt:lpstr> 操作符</vt:lpstr>
      <vt:lpstr>算数运算符</vt:lpstr>
      <vt:lpstr>关系运算符</vt:lpstr>
      <vt:lpstr>逻辑运算符</vt:lpstr>
      <vt:lpstr>逻辑运算符实例</vt:lpstr>
      <vt:lpstr>条件运算符</vt:lpstr>
      <vt:lpstr>位运算符</vt:lpstr>
      <vt:lpstr>位运算符实例</vt:lpstr>
      <vt:lpstr>移位运算符</vt:lpstr>
      <vt:lpstr>归约运算符</vt:lpstr>
      <vt:lpstr>归约运算符实例</vt:lpstr>
      <vt:lpstr>拼接运算符</vt:lpstr>
      <vt:lpstr>拼接运算符实例</vt:lpstr>
      <vt:lpstr>各种运算符优先级</vt:lpstr>
      <vt:lpstr>阻塞赋值</vt:lpstr>
      <vt:lpstr>非阻塞赋值</vt:lpstr>
      <vt:lpstr>Verilog常用关键字</vt:lpstr>
      <vt:lpstr>编译指令</vt:lpstr>
      <vt:lpstr>编译指令</vt:lpstr>
      <vt:lpstr>编译指令</vt:lpstr>
      <vt:lpstr>编译指令</vt:lpstr>
      <vt:lpstr>PowerPoint 演示文稿</vt:lpstr>
      <vt:lpstr>注释</vt:lpstr>
      <vt:lpstr>谢谢！</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ic</dc:creator>
  <cp:lastModifiedBy>anran wang</cp:lastModifiedBy>
  <cp:revision>74</cp:revision>
  <dcterms:created xsi:type="dcterms:W3CDTF">2016-01-12T04:01:11Z</dcterms:created>
  <dcterms:modified xsi:type="dcterms:W3CDTF">2016-12-02T16:50:19Z</dcterms:modified>
</cp:coreProperties>
</file>