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5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3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8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4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44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4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48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49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00" r:id="rId6"/>
    <p:sldId id="302" r:id="rId7"/>
    <p:sldId id="303" r:id="rId8"/>
    <p:sldId id="304" r:id="rId9"/>
    <p:sldId id="305" r:id="rId10"/>
    <p:sldId id="306" r:id="rId11"/>
    <p:sldId id="308" r:id="rId12"/>
    <p:sldId id="310" r:id="rId13"/>
    <p:sldId id="334" r:id="rId14"/>
    <p:sldId id="320" r:id="rId15"/>
    <p:sldId id="321" r:id="rId16"/>
    <p:sldId id="336" r:id="rId17"/>
    <p:sldId id="340" r:id="rId18"/>
    <p:sldId id="341" r:id="rId19"/>
    <p:sldId id="345" r:id="rId20"/>
    <p:sldId id="343" r:id="rId21"/>
    <p:sldId id="327" r:id="rId22"/>
    <p:sldId id="322" r:id="rId23"/>
    <p:sldId id="332" r:id="rId24"/>
    <p:sldId id="333" r:id="rId25"/>
    <p:sldId id="349" r:id="rId26"/>
    <p:sldId id="350" r:id="rId27"/>
    <p:sldId id="352" r:id="rId28"/>
    <p:sldId id="297" r:id="rId29"/>
    <p:sldId id="276" r:id="rId30"/>
    <p:sldId id="311" r:id="rId31"/>
    <p:sldId id="312" r:id="rId32"/>
    <p:sldId id="313" r:id="rId33"/>
    <p:sldId id="315" r:id="rId34"/>
    <p:sldId id="316" r:id="rId35"/>
    <p:sldId id="317" r:id="rId36"/>
    <p:sldId id="318" r:id="rId37"/>
    <p:sldId id="299" r:id="rId38"/>
    <p:sldId id="277" r:id="rId39"/>
    <p:sldId id="278" r:id="rId40"/>
    <p:sldId id="263" r:id="rId41"/>
    <p:sldId id="279" r:id="rId42"/>
    <p:sldId id="280" r:id="rId43"/>
    <p:sldId id="282" r:id="rId44"/>
    <p:sldId id="283" r:id="rId45"/>
    <p:sldId id="284" r:id="rId46"/>
    <p:sldId id="285" r:id="rId47"/>
    <p:sldId id="286" r:id="rId48"/>
    <p:sldId id="287" r:id="rId49"/>
    <p:sldId id="266" r:id="rId50"/>
    <p:sldId id="296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171"/>
    <a:srgbClr val="F6AEAE"/>
    <a:srgbClr val="F2D4AA"/>
    <a:srgbClr val="F8F8F8"/>
    <a:srgbClr val="EEEEEE"/>
    <a:srgbClr val="FF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44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F6EC-9917-40FB-9FC1-38A90A972B95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734D4-7744-4A3F-B8B1-68F03F15C2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80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小型计算机系统接口（</a:t>
            </a:r>
            <a:r>
              <a:rPr lang="en-US" altLang="zh-CN" dirty="0" smtClean="0">
                <a:solidFill>
                  <a:schemeClr val="tx1"/>
                </a:solidFill>
              </a:rPr>
              <a:t>Small Computer System Interface; </a:t>
            </a:r>
            <a:r>
              <a:rPr lang="zh-CN" altLang="en-US" dirty="0" smtClean="0">
                <a:solidFill>
                  <a:schemeClr val="tx1"/>
                </a:solidFill>
              </a:rPr>
              <a:t>简写：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en-US" dirty="0" smtClean="0">
                <a:solidFill>
                  <a:schemeClr val="tx1"/>
                </a:solidFill>
              </a:rPr>
              <a:t>），一种用于计算机和智能设备之间（硬盘、软驱、光驱、打印机、扫描仪等）系统级接口的独立处理器标准。 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9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50</a:t>
            </a:r>
            <a:r>
              <a:rPr lang="zh-CN" altLang="en-US" sz="1200" dirty="0" smtClean="0">
                <a:solidFill>
                  <a:schemeClr val="tx1"/>
                </a:solidFill>
              </a:rPr>
              <a:t>针采用差分信号传输方式，信号可归类为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</a:rPr>
              <a:t>数据信号线：</a:t>
            </a:r>
            <a:r>
              <a:rPr lang="en-US" altLang="zh-CN" sz="1200" dirty="0" smtClean="0">
                <a:solidFill>
                  <a:schemeClr val="tx1"/>
                </a:solidFill>
              </a:rPr>
              <a:t>DB0-DB7,8</a:t>
            </a:r>
            <a:r>
              <a:rPr lang="zh-CN" altLang="en-US" sz="1200" dirty="0" smtClean="0">
                <a:solidFill>
                  <a:schemeClr val="tx1"/>
                </a:solidFill>
              </a:rPr>
              <a:t>根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</a:rPr>
              <a:t>控制信号线：</a:t>
            </a:r>
            <a:r>
              <a:rPr lang="en-US" altLang="zh-CN" sz="1200" dirty="0" smtClean="0">
                <a:solidFill>
                  <a:schemeClr val="tx1"/>
                </a:solidFill>
              </a:rPr>
              <a:t>ATN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BSY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ACK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RST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MSG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SEL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C/D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REQ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I/O</a:t>
            </a:r>
            <a:r>
              <a:rPr lang="zh-CN" altLang="en-US" sz="1200" dirty="0" smtClean="0">
                <a:solidFill>
                  <a:schemeClr val="tx1"/>
                </a:solidFill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</a:rPr>
              <a:t>9</a:t>
            </a:r>
            <a:r>
              <a:rPr lang="zh-CN" altLang="en-US" sz="1200" dirty="0" smtClean="0">
                <a:solidFill>
                  <a:schemeClr val="tx1"/>
                </a:solidFill>
              </a:rPr>
              <a:t>根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</a:rPr>
              <a:t>电源信号线：</a:t>
            </a:r>
            <a:r>
              <a:rPr lang="en-US" altLang="zh-CN" sz="1200" dirty="0" smtClean="0">
                <a:solidFill>
                  <a:schemeClr val="tx1"/>
                </a:solidFill>
              </a:rPr>
              <a:t>VCC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GND</a:t>
            </a:r>
            <a:r>
              <a:rPr lang="zh-CN" altLang="en-US" sz="1200" dirty="0" smtClean="0">
                <a:solidFill>
                  <a:schemeClr val="tx1"/>
                </a:solidFill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</a:rPr>
              <a:t>4</a:t>
            </a:r>
            <a:r>
              <a:rPr lang="zh-CN" altLang="en-US" sz="1200" dirty="0" smtClean="0">
                <a:solidFill>
                  <a:schemeClr val="tx1"/>
                </a:solidFill>
              </a:rPr>
              <a:t>根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</a:rPr>
              <a:t>预留信号线：</a:t>
            </a:r>
            <a:r>
              <a:rPr lang="en-US" altLang="zh-CN" sz="1200" dirty="0" smtClean="0">
                <a:solidFill>
                  <a:schemeClr val="tx1"/>
                </a:solidFill>
              </a:rPr>
              <a:t>Reserved</a:t>
            </a:r>
            <a:r>
              <a:rPr lang="zh-CN" altLang="en-US" sz="1200" dirty="0" smtClean="0">
                <a:solidFill>
                  <a:schemeClr val="tx1"/>
                </a:solidFill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</a:rPr>
              <a:t>根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</a:rPr>
              <a:t>奇偶校验位：</a:t>
            </a:r>
            <a:r>
              <a:rPr lang="en-US" altLang="zh-CN" sz="1200" dirty="0" smtClean="0">
                <a:solidFill>
                  <a:schemeClr val="tx1"/>
                </a:solidFill>
              </a:rPr>
              <a:t>DBP</a:t>
            </a:r>
            <a:r>
              <a:rPr lang="zh-CN" altLang="en-US" sz="1200" dirty="0" smtClean="0">
                <a:solidFill>
                  <a:schemeClr val="tx1"/>
                </a:solidFill>
              </a:rPr>
              <a:t>，</a:t>
            </a:r>
            <a:r>
              <a:rPr lang="en-US" altLang="zh-CN" sz="1200" dirty="0" smtClean="0">
                <a:solidFill>
                  <a:schemeClr val="tx1"/>
                </a:solidFill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</a:rPr>
              <a:t>根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endParaRPr lang="en-US" altLang="zh-CN" sz="1200" dirty="0" smtClean="0">
              <a:solidFill>
                <a:schemeClr val="tx1"/>
              </a:solidFill>
            </a:endParaRPr>
          </a:p>
          <a:p>
            <a:r>
              <a:rPr lang="zh-CN" altLang="en-US" sz="1200" dirty="0" smtClean="0">
                <a:solidFill>
                  <a:schemeClr val="tx1"/>
                </a:solidFill>
              </a:rPr>
              <a:t>有用的信号线至少为</a:t>
            </a:r>
            <a:r>
              <a:rPr lang="en-US" altLang="zh-CN" sz="1200" dirty="0" smtClean="0">
                <a:solidFill>
                  <a:schemeClr val="tx1"/>
                </a:solidFill>
              </a:rPr>
              <a:t>20</a:t>
            </a:r>
            <a:r>
              <a:rPr lang="zh-CN" altLang="en-US" sz="1200" dirty="0" smtClean="0">
                <a:solidFill>
                  <a:schemeClr val="tx1"/>
                </a:solidFill>
              </a:rPr>
              <a:t>根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8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en-US" dirty="0" smtClean="0">
                <a:solidFill>
                  <a:schemeClr val="tx1"/>
                </a:solidFill>
              </a:rPr>
              <a:t>总线有</a:t>
            </a:r>
            <a:r>
              <a:rPr lang="en-US" altLang="zh-CN" dirty="0" smtClean="0">
                <a:solidFill>
                  <a:schemeClr val="tx1"/>
                </a:solidFill>
              </a:rPr>
              <a:t>9</a:t>
            </a:r>
            <a:r>
              <a:rPr lang="zh-CN" altLang="en-US" dirty="0" smtClean="0">
                <a:solidFill>
                  <a:schemeClr val="tx1"/>
                </a:solidFill>
              </a:rPr>
              <a:t>个控制信号：</a:t>
            </a:r>
            <a:r>
              <a:rPr lang="en-US" altLang="zh-CN" dirty="0" smtClean="0">
                <a:solidFill>
                  <a:schemeClr val="tx1"/>
                </a:solidFill>
              </a:rPr>
              <a:t>ATN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BSY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ACK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RST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MSG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SEL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C/D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REQ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I/O</a:t>
            </a:r>
            <a:r>
              <a:rPr lang="zh-CN" altLang="en-US" dirty="0" smtClean="0">
                <a:solidFill>
                  <a:schemeClr val="tx1"/>
                </a:solidFill>
              </a:rPr>
              <a:t>，总线的活动完全由这些控制信号来决定和实现。这些信号由</a:t>
            </a:r>
            <a:r>
              <a:rPr lang="en-US" altLang="zh-CN" dirty="0" smtClean="0">
                <a:solidFill>
                  <a:schemeClr val="tx1"/>
                </a:solidFill>
              </a:rPr>
              <a:t>Initiator</a:t>
            </a:r>
            <a:r>
              <a:rPr lang="zh-CN" altLang="en-US" dirty="0" smtClean="0">
                <a:solidFill>
                  <a:schemeClr val="tx1"/>
                </a:solidFill>
              </a:rPr>
              <a:t>控制或者由</a:t>
            </a:r>
            <a:r>
              <a:rPr lang="en-US" altLang="zh-CN" dirty="0" smtClean="0">
                <a:solidFill>
                  <a:schemeClr val="tx1"/>
                </a:solidFill>
              </a:rPr>
              <a:t>Target</a:t>
            </a:r>
            <a:r>
              <a:rPr lang="zh-CN" altLang="en-US" dirty="0" smtClean="0">
                <a:solidFill>
                  <a:schemeClr val="tx1"/>
                </a:solidFill>
              </a:rPr>
              <a:t>控制或者由二者共同控制。其中</a:t>
            </a:r>
            <a:r>
              <a:rPr lang="en-US" altLang="zh-CN" dirty="0" smtClean="0">
                <a:solidFill>
                  <a:schemeClr val="tx1"/>
                </a:solidFill>
              </a:rPr>
              <a:t>C/D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SEL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MSG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BSY</a:t>
            </a:r>
            <a:r>
              <a:rPr lang="zh-CN" altLang="en-US" dirty="0" smtClean="0">
                <a:solidFill>
                  <a:schemeClr val="tx1"/>
                </a:solidFill>
              </a:rPr>
              <a:t>的状态决定了总线处于什么阶段。在不同的阶段，总线上的信号组合是不同的。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8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116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根据对总线不同的使用，可以把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en-US" dirty="0" smtClean="0">
                <a:solidFill>
                  <a:schemeClr val="tx1"/>
                </a:solidFill>
              </a:rPr>
              <a:t>总线状态划分成</a:t>
            </a:r>
            <a:r>
              <a:rPr lang="en-US" altLang="zh-CN" dirty="0" smtClean="0">
                <a:solidFill>
                  <a:schemeClr val="tx1"/>
                </a:solidFill>
              </a:rPr>
              <a:t>8</a:t>
            </a:r>
            <a:r>
              <a:rPr lang="zh-CN" altLang="en-US" dirty="0" smtClean="0">
                <a:solidFill>
                  <a:schemeClr val="tx1"/>
                </a:solidFill>
              </a:rPr>
              <a:t>个不同的阶段：空闲阶段，仲裁阶段，选择阶段，重选阶段，命令阶段，数据阶段，状态阶段和通信阶段。其中命令阶段，数据阶段，状态阶段和通信阶段都涉及信息在总线的传送，所以又称为：信息传送阶段。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26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18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6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选择阶段：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发起方置位</a:t>
            </a:r>
            <a:r>
              <a:rPr lang="en-US" altLang="zh-CN" dirty="0" smtClean="0">
                <a:solidFill>
                  <a:schemeClr val="tx1"/>
                </a:solidFill>
              </a:rPr>
              <a:t>DB6= 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DB0=1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BSY=0</a:t>
            </a:r>
            <a:r>
              <a:rPr lang="zh-CN" altLang="en-US" dirty="0" smtClean="0">
                <a:solidFill>
                  <a:schemeClr val="tx1"/>
                </a:solidFill>
              </a:rPr>
              <a:t>（等待目标响应）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         目标方检测到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SEL=1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DB6=1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DB0=1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I/O=0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BSY=0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(</a:t>
            </a:r>
            <a:r>
              <a:rPr lang="zh-CN" altLang="en-US" dirty="0" smtClean="0">
                <a:solidFill>
                  <a:schemeClr val="tx1"/>
                </a:solidFill>
              </a:rPr>
              <a:t>确定自己被选为目标方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目标方置位</a:t>
            </a:r>
            <a:r>
              <a:rPr lang="en-US" altLang="zh-CN" dirty="0" smtClean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发送方检测到</a:t>
            </a:r>
            <a:r>
              <a:rPr lang="en-US" altLang="zh-CN" dirty="0" smtClean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发送方置位</a:t>
            </a:r>
            <a:r>
              <a:rPr lang="en-US" altLang="zh-CN" dirty="0" smtClean="0">
                <a:solidFill>
                  <a:schemeClr val="tx1"/>
                </a:solidFill>
              </a:rPr>
              <a:t>SEL=0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43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选择阶段：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发起方置位</a:t>
            </a:r>
            <a:r>
              <a:rPr lang="en-US" altLang="zh-CN" dirty="0" smtClean="0">
                <a:solidFill>
                  <a:schemeClr val="tx1"/>
                </a:solidFill>
              </a:rPr>
              <a:t>DB6= 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DB0=1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 BSY=0</a:t>
            </a:r>
            <a:r>
              <a:rPr lang="zh-CN" altLang="en-US" dirty="0" smtClean="0">
                <a:solidFill>
                  <a:schemeClr val="tx1"/>
                </a:solidFill>
              </a:rPr>
              <a:t>（等待目标响应）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         目标方检测到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SEL=1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DB6=1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DB0=1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I/O=0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BSY=0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(</a:t>
            </a:r>
            <a:r>
              <a:rPr lang="zh-CN" altLang="en-US" dirty="0" smtClean="0">
                <a:solidFill>
                  <a:schemeClr val="tx1"/>
                </a:solidFill>
              </a:rPr>
              <a:t>确定自己被选为目标方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目标方置位</a:t>
            </a:r>
            <a:r>
              <a:rPr lang="en-US" altLang="zh-CN" dirty="0" smtClean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发送方检测到</a:t>
            </a:r>
            <a:r>
              <a:rPr lang="en-US" altLang="zh-CN" dirty="0" smtClean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  </a:t>
            </a:r>
            <a:r>
              <a:rPr lang="zh-CN" altLang="en-US" dirty="0" smtClean="0">
                <a:solidFill>
                  <a:schemeClr val="tx1"/>
                </a:solidFill>
              </a:rPr>
              <a:t>发送方置位</a:t>
            </a:r>
            <a:r>
              <a:rPr lang="en-US" altLang="zh-CN" dirty="0" smtClean="0">
                <a:solidFill>
                  <a:schemeClr val="tx1"/>
                </a:solidFill>
              </a:rPr>
              <a:t>SEL=0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97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命令阶段、数据阶段、状态阶段和通信阶段被组合在一一起作为信息传送阶段，因为它们都被用来通过数据总线传送数据或控制信息。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en-US" dirty="0" smtClean="0">
                <a:solidFill>
                  <a:schemeClr val="tx1"/>
                </a:solidFill>
              </a:rPr>
              <a:t>使用</a:t>
            </a:r>
            <a:r>
              <a:rPr lang="en-US" altLang="zh-CN" dirty="0" smtClean="0">
                <a:solidFill>
                  <a:schemeClr val="tx1"/>
                </a:solidFill>
              </a:rPr>
              <a:t>C/D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en-US" altLang="zh-CN" dirty="0" smtClean="0">
                <a:solidFill>
                  <a:schemeClr val="tx1"/>
                </a:solidFill>
              </a:rPr>
              <a:t>I/0</a:t>
            </a:r>
            <a:r>
              <a:rPr lang="zh-CN" altLang="en-US" dirty="0" smtClean="0">
                <a:solidFill>
                  <a:schemeClr val="tx1"/>
                </a:solidFill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</a:rPr>
              <a:t>MSG</a:t>
            </a:r>
            <a:r>
              <a:rPr lang="zh-CN" altLang="en-US" dirty="0" smtClean="0">
                <a:solidFill>
                  <a:schemeClr val="tx1"/>
                </a:solidFill>
              </a:rPr>
              <a:t>信号区分不同的信息传送阶段以及对应的信息传输方向。目标方驱动这</a:t>
            </a: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个信号，控制从一个阶段到另一个阶段的转变。发起方可以通过把</a:t>
            </a:r>
            <a:r>
              <a:rPr lang="en-US" altLang="zh-CN" dirty="0" smtClean="0">
                <a:solidFill>
                  <a:schemeClr val="tx1"/>
                </a:solidFill>
              </a:rPr>
              <a:t>ATN </a:t>
            </a:r>
            <a:r>
              <a:rPr lang="zh-CN" altLang="en-US" dirty="0" smtClean="0">
                <a:solidFill>
                  <a:schemeClr val="tx1"/>
                </a:solidFill>
              </a:rPr>
              <a:t>信号置成“真”请求一个“通信出”阶段，而目标方可以通过释放</a:t>
            </a:r>
            <a:r>
              <a:rPr lang="en-US" altLang="zh-CN" dirty="0" smtClean="0">
                <a:solidFill>
                  <a:schemeClr val="tx1"/>
                </a:solidFill>
              </a:rPr>
              <a:t>MSG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en-US" altLang="zh-CN" dirty="0" smtClean="0">
                <a:solidFill>
                  <a:schemeClr val="tx1"/>
                </a:solidFill>
              </a:rPr>
              <a:t>C/D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en-US" altLang="zh-CN" dirty="0" smtClean="0">
                <a:solidFill>
                  <a:schemeClr val="tx1"/>
                </a:solidFill>
              </a:rPr>
              <a:t>I/0</a:t>
            </a:r>
            <a:r>
              <a:rPr lang="zh-CN" altLang="en-US" dirty="0" smtClean="0">
                <a:solidFill>
                  <a:schemeClr val="tx1"/>
                </a:solidFill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</a:rPr>
              <a:t>BSY</a:t>
            </a:r>
            <a:r>
              <a:rPr lang="zh-CN" altLang="en-US" dirty="0" smtClean="0">
                <a:solidFill>
                  <a:schemeClr val="tx1"/>
                </a:solidFill>
              </a:rPr>
              <a:t>信号引入总线空闲阶段。信息传送阶段使用一“个或多个</a:t>
            </a:r>
            <a:r>
              <a:rPr lang="en-US" altLang="zh-CN" dirty="0" smtClean="0">
                <a:solidFill>
                  <a:schemeClr val="tx1"/>
                </a:solidFill>
              </a:rPr>
              <a:t>REQ/ACK</a:t>
            </a:r>
            <a:r>
              <a:rPr lang="zh-CN" altLang="en-US" dirty="0" smtClean="0">
                <a:solidFill>
                  <a:schemeClr val="tx1"/>
                </a:solidFill>
              </a:rPr>
              <a:t>握手过程控制信息传送。每个</a:t>
            </a:r>
            <a:r>
              <a:rPr lang="en-US" altLang="zh-CN" dirty="0" smtClean="0">
                <a:solidFill>
                  <a:schemeClr val="tx1"/>
                </a:solidFill>
              </a:rPr>
              <a:t>REQ/ACK</a:t>
            </a:r>
            <a:r>
              <a:rPr lang="zh-CN" altLang="en-US" dirty="0" smtClean="0">
                <a:solidFill>
                  <a:schemeClr val="tx1"/>
                </a:solidFill>
              </a:rPr>
              <a:t>握手过程允许传送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个或多个字节的信息。因为信息传送阶段</a:t>
            </a:r>
            <a:r>
              <a:rPr lang="en-US" altLang="zh-CN" dirty="0" smtClean="0">
                <a:solidFill>
                  <a:schemeClr val="tx1"/>
                </a:solidFill>
              </a:rPr>
              <a:t>--</a:t>
            </a:r>
            <a:r>
              <a:rPr lang="zh-CN" altLang="en-US" dirty="0" smtClean="0">
                <a:solidFill>
                  <a:schemeClr val="tx1"/>
                </a:solidFill>
              </a:rPr>
              <a:t>定是在选择阶段或重选阶段之后，所以不改变</a:t>
            </a:r>
            <a:r>
              <a:rPr lang="en-US" altLang="zh-CN" dirty="0" smtClean="0">
                <a:solidFill>
                  <a:schemeClr val="tx1"/>
                </a:solidFill>
              </a:rPr>
              <a:t>BSY</a:t>
            </a:r>
            <a:r>
              <a:rPr lang="zh-CN" altLang="en-US" dirty="0" smtClean="0">
                <a:solidFill>
                  <a:schemeClr val="tx1"/>
                </a:solidFill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</a:rPr>
              <a:t>SEL</a:t>
            </a:r>
            <a:r>
              <a:rPr lang="zh-CN" altLang="en-US" dirty="0" smtClean="0">
                <a:solidFill>
                  <a:schemeClr val="tx1"/>
                </a:solidFill>
              </a:rPr>
              <a:t>信号。事实上，在该阶段，  </a:t>
            </a:r>
            <a:r>
              <a:rPr lang="en-US" altLang="zh-CN" dirty="0" smtClean="0">
                <a:solidFill>
                  <a:schemeClr val="tx1"/>
                </a:solidFill>
              </a:rPr>
              <a:t>BSY</a:t>
            </a:r>
            <a:r>
              <a:rPr lang="zh-CN" altLang="en-US" dirty="0" smtClean="0">
                <a:solidFill>
                  <a:schemeClr val="tx1"/>
                </a:solidFill>
              </a:rPr>
              <a:t>持续为“真”，</a:t>
            </a:r>
            <a:r>
              <a:rPr lang="en-US" altLang="zh-CN" dirty="0" smtClean="0">
                <a:solidFill>
                  <a:schemeClr val="tx1"/>
                </a:solidFill>
              </a:rPr>
              <a:t>SEL</a:t>
            </a:r>
            <a:r>
              <a:rPr lang="zh-CN" altLang="en-US" dirty="0" smtClean="0">
                <a:solidFill>
                  <a:schemeClr val="tx1"/>
                </a:solidFill>
              </a:rPr>
              <a:t>信号持续为“伪”。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30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27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858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243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709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2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14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我们用的这块芯片内部就是</a:t>
            </a:r>
            <a:r>
              <a:rPr lang="en-US" altLang="zh-CN" dirty="0" smtClean="0"/>
              <a:t>Arm Cortex-M3 CPU</a:t>
            </a:r>
            <a:r>
              <a:rPr lang="zh-CN" altLang="en-US" dirty="0" smtClean="0"/>
              <a:t>配合一些搭建好了的逻辑电路，方法原理和上述的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里搭建一个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内核，同时搭建模块电路相同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964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51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07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615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40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72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6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871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712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11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55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7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98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scsi</a:t>
            </a:r>
            <a:r>
              <a:rPr lang="en-US" altLang="zh-CN" baseline="0" dirty="0" smtClean="0"/>
              <a:t> to sd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059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883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294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90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471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431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288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27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1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硬盘现在不好买，但设备不能淘汰，所以</a:t>
            </a:r>
            <a:r>
              <a:rPr lang="zh-CN" altLang="en-US" dirty="0" smtClean="0">
                <a:solidFill>
                  <a:schemeClr val="tx1"/>
                </a:solidFill>
              </a:rPr>
              <a:t>要</a:t>
            </a:r>
            <a:r>
              <a:rPr lang="zh-CN" altLang="zh-CN" dirty="0" smtClean="0">
                <a:solidFill>
                  <a:schemeClr val="tx1"/>
                </a:solidFill>
              </a:rPr>
              <a:t>在保存原设备不变的情况下，用现有的存储介质取代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zh-CN" altLang="zh-CN" dirty="0" smtClean="0">
                <a:solidFill>
                  <a:schemeClr val="tx1"/>
                </a:solidFill>
              </a:rPr>
              <a:t>这时需要有设备（装置），可以将现在常见存储介质伪装为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硬盘，直接连接在老机器上，让老机器完全感觉不到是在使用一个非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的设备。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08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硬盘现在不好买，但设备不能淘汰，所以</a:t>
            </a:r>
            <a:r>
              <a:rPr lang="zh-CN" altLang="en-US" dirty="0" smtClean="0">
                <a:solidFill>
                  <a:schemeClr val="tx1"/>
                </a:solidFill>
              </a:rPr>
              <a:t>要</a:t>
            </a:r>
            <a:r>
              <a:rPr lang="zh-CN" altLang="zh-CN" dirty="0" smtClean="0">
                <a:solidFill>
                  <a:schemeClr val="tx1"/>
                </a:solidFill>
              </a:rPr>
              <a:t>在保存原设备不变的情况下，用现有的存储介质取代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zh-CN" altLang="zh-CN" dirty="0" smtClean="0">
                <a:solidFill>
                  <a:schemeClr val="tx1"/>
                </a:solidFill>
              </a:rPr>
              <a:t>这时需要有设备（装置），可以将现在常见存储介质伪装为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硬盘，直接连接在老机器上，让老机器完全感觉不到是在使用一个非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的设备。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2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硬盘现在不好买，但设备不能淘汰，所以</a:t>
            </a:r>
            <a:r>
              <a:rPr lang="zh-CN" altLang="en-US" dirty="0" smtClean="0">
                <a:solidFill>
                  <a:schemeClr val="tx1"/>
                </a:solidFill>
              </a:rPr>
              <a:t>要</a:t>
            </a:r>
            <a:r>
              <a:rPr lang="zh-CN" altLang="zh-CN" dirty="0" smtClean="0">
                <a:solidFill>
                  <a:schemeClr val="tx1"/>
                </a:solidFill>
              </a:rPr>
              <a:t>在保存原设备不变的情况下，用现有的存储介质取代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zh-CN" altLang="zh-CN" dirty="0" smtClean="0">
                <a:solidFill>
                  <a:schemeClr val="tx1"/>
                </a:solidFill>
              </a:rPr>
              <a:t>这时需要有设备（装置），可以将现在常见存储介质伪装为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硬盘，直接连接在老机器上，让老机器完全感觉不到是在使用一个非</a:t>
            </a:r>
            <a:r>
              <a:rPr lang="en-US" altLang="zh-CN" dirty="0" smtClean="0">
                <a:solidFill>
                  <a:schemeClr val="tx1"/>
                </a:solidFill>
              </a:rPr>
              <a:t>SCSI</a:t>
            </a:r>
            <a:r>
              <a:rPr lang="zh-CN" altLang="zh-CN" dirty="0" smtClean="0">
                <a:solidFill>
                  <a:schemeClr val="tx1"/>
                </a:solidFill>
              </a:rPr>
              <a:t>的设备。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6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92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 rot="10800000">
            <a:off x="3244803" y="0"/>
            <a:ext cx="8946988" cy="6858000"/>
          </a:xfrm>
          <a:custGeom>
            <a:avLst/>
            <a:gdLst>
              <a:gd name="connsiteX0" fmla="*/ 8946988 w 8946988"/>
              <a:gd name="connsiteY0" fmla="*/ 6858000 h 6858000"/>
              <a:gd name="connsiteX1" fmla="*/ 0 w 8946988"/>
              <a:gd name="connsiteY1" fmla="*/ 6858000 h 6858000"/>
              <a:gd name="connsiteX2" fmla="*/ 9315 w 8946988"/>
              <a:gd name="connsiteY2" fmla="*/ 0 h 6858000"/>
              <a:gd name="connsiteX3" fmla="*/ 2685840 w 894698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6988" h="6858000">
                <a:moveTo>
                  <a:pt x="8946988" y="6858000"/>
                </a:moveTo>
                <a:lnTo>
                  <a:pt x="0" y="6858000"/>
                </a:lnTo>
                <a:lnTo>
                  <a:pt x="9315" y="0"/>
                </a:lnTo>
                <a:lnTo>
                  <a:pt x="2685840" y="0"/>
                </a:lnTo>
                <a:close/>
              </a:path>
            </a:pathLst>
          </a:custGeom>
          <a:blipFill dpi="0" rotWithShape="0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4" name="任意多边形: 形状 13"/>
          <p:cNvSpPr/>
          <p:nvPr/>
        </p:nvSpPr>
        <p:spPr>
          <a:xfrm rot="10800000">
            <a:off x="3244801" y="-2918"/>
            <a:ext cx="8976699" cy="6862757"/>
          </a:xfrm>
          <a:custGeom>
            <a:avLst/>
            <a:gdLst>
              <a:gd name="connsiteX0" fmla="*/ 8976698 w 8976698"/>
              <a:gd name="connsiteY0" fmla="*/ 6862757 h 6862757"/>
              <a:gd name="connsiteX1" fmla="*/ 0 w 8976698"/>
              <a:gd name="connsiteY1" fmla="*/ 6862757 h 6862757"/>
              <a:gd name="connsiteX2" fmla="*/ 9359 w 8976698"/>
              <a:gd name="connsiteY2" fmla="*/ 0 h 6862757"/>
              <a:gd name="connsiteX3" fmla="*/ 2685884 w 8976698"/>
              <a:gd name="connsiteY3" fmla="*/ 0 h 68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6698" h="6862757">
                <a:moveTo>
                  <a:pt x="8976698" y="6862757"/>
                </a:moveTo>
                <a:lnTo>
                  <a:pt x="0" y="6862757"/>
                </a:lnTo>
                <a:lnTo>
                  <a:pt x="9359" y="0"/>
                </a:lnTo>
                <a:lnTo>
                  <a:pt x="2685884" y="0"/>
                </a:lnTo>
                <a:close/>
              </a:path>
            </a:pathLst>
          </a:custGeom>
          <a:solidFill>
            <a:srgbClr val="455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/>
        </p:nvGrpSpPr>
        <p:grpSpPr>
          <a:xfrm>
            <a:off x="557882" y="3882918"/>
            <a:ext cx="1633415" cy="614561"/>
            <a:chOff x="949766" y="3882916"/>
            <a:chExt cx="2002973" cy="753605"/>
          </a:xfrm>
        </p:grpSpPr>
        <p:sp>
          <p:nvSpPr>
            <p:cNvPr id="8" name="矩形 7"/>
            <p:cNvSpPr/>
            <p:nvPr/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72073" y="2579256"/>
            <a:ext cx="4782099" cy="757130"/>
          </a:xfrm>
        </p:spPr>
        <p:txBody>
          <a:bodyPr wrap="square"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2073" y="3428461"/>
            <a:ext cx="4782099" cy="286232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46827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46827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384630" y="-384630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等腰三角形 7"/>
          <p:cNvSpPr/>
          <p:nvPr/>
        </p:nvSpPr>
        <p:spPr>
          <a:xfrm rot="16200000">
            <a:off x="8701314" y="3367314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12"/>
          <p:cNvSpPr/>
          <p:nvPr/>
        </p:nvSpPr>
        <p:spPr>
          <a:xfrm rot="19299726">
            <a:off x="6760143" y="4812139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12"/>
          <p:cNvSpPr/>
          <p:nvPr/>
        </p:nvSpPr>
        <p:spPr>
          <a:xfrm rot="8445098">
            <a:off x="-941536" y="1383138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088" y="2804986"/>
            <a:ext cx="5529587" cy="898493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317769" y="2804986"/>
            <a:ext cx="1466507" cy="898493"/>
          </a:xfrm>
        </p:spPr>
        <p:txBody>
          <a:bodyPr wrap="square" anchor="ctr" anchorCtr="0">
            <a:normAutofit/>
          </a:bodyPr>
          <a:lstStyle>
            <a:lvl1pPr marL="0" indent="0" algn="r">
              <a:buNone/>
              <a:defRPr sz="4400" b="1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14763" y="2383066"/>
            <a:ext cx="5562475" cy="16990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0" dist="50800" dir="2700000" sx="104000" sy="10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/>
        </p:nvGrpSpPr>
        <p:grpSpPr>
          <a:xfrm rot="5400000">
            <a:off x="5773057" y="468083"/>
            <a:ext cx="645888" cy="12192003"/>
            <a:chOff x="9775372" y="0"/>
            <a:chExt cx="832755" cy="6858000"/>
          </a:xfrm>
        </p:grpSpPr>
        <p:sp>
          <p:nvSpPr>
            <p:cNvPr id="8" name="矩形 7"/>
            <p:cNvSpPr/>
            <p:nvPr/>
          </p:nvSpPr>
          <p:spPr>
            <a:xfrm>
              <a:off x="9775372" y="0"/>
              <a:ext cx="653143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0428514" y="0"/>
              <a:ext cx="179613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14763" y="2569823"/>
            <a:ext cx="5562475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2018/10/21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5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87995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2018/10/21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6.xml"/><Relationship Id="rId7" Type="http://schemas.openxmlformats.org/officeDocument/2006/relationships/image" Target="../media/image16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2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34.xml"/><Relationship Id="rId7" Type="http://schemas.openxmlformats.org/officeDocument/2006/relationships/image" Target="../media/image4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5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43.xml"/><Relationship Id="rId7" Type="http://schemas.openxmlformats.org/officeDocument/2006/relationships/image" Target="../media/image20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49.xml"/><Relationship Id="rId7" Type="http://schemas.openxmlformats.org/officeDocument/2006/relationships/image" Target="../media/image22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8.xml"/><Relationship Id="rId7" Type="http://schemas.openxmlformats.org/officeDocument/2006/relationships/image" Target="../media/image16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9.xml"/><Relationship Id="rId9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4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2.xml"/><Relationship Id="rId7" Type="http://schemas.openxmlformats.org/officeDocument/2006/relationships/image" Target="../media/image9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10042" y="3954585"/>
            <a:ext cx="1528175" cy="3693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刘帅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SCSI2SD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3"/>
    </mc:Choice>
    <mc:Fallback xmlns="">
      <p:transition spd="slow" advTm="83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 </a:t>
            </a:r>
            <a:r>
              <a:rPr lang="zh-CN" altLang="en-US" dirty="0"/>
              <a:t>基本概念及发展过程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935" y="903016"/>
            <a:ext cx="889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SCSI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</a:rPr>
              <a:t>Small Computer System Interface</a:t>
            </a:r>
            <a:r>
              <a:rPr lang="zh-CN" altLang="en-US" sz="2400" dirty="0">
                <a:solidFill>
                  <a:srgbClr val="FF0000"/>
                </a:solidFill>
              </a:rPr>
              <a:t>，小型计算机系统接口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10193" y="1535217"/>
            <a:ext cx="869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●一种用于计算机和智能设备之间系统级接口的独立处理器标准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10193" y="2134605"/>
            <a:ext cx="631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连接</a:t>
            </a:r>
            <a:r>
              <a:rPr lang="zh-CN" altLang="en-US" sz="2400" b="1" dirty="0">
                <a:solidFill>
                  <a:srgbClr val="FF0000"/>
                </a:solidFill>
              </a:rPr>
              <a:t>硬盘</a:t>
            </a:r>
            <a:r>
              <a:rPr lang="zh-CN" altLang="en-US" sz="2400" dirty="0"/>
              <a:t>、软驱、光驱、打印机、扫描仪等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6935" y="2766808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的发展过程，代际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41824" y="4564972"/>
            <a:ext cx="936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●</a:t>
            </a:r>
            <a:r>
              <a:rPr lang="en-US" altLang="zh-CN" sz="2400" dirty="0" smtClean="0"/>
              <a:t>SCSI-3</a:t>
            </a:r>
            <a:r>
              <a:rPr lang="zh-CN" altLang="en-US" sz="2400" dirty="0" smtClean="0"/>
              <a:t>，称为</a:t>
            </a:r>
            <a:r>
              <a:rPr lang="en-US" altLang="zh-CN" sz="2400" dirty="0" smtClean="0"/>
              <a:t>UltraSCSI</a:t>
            </a:r>
            <a:r>
              <a:rPr lang="zh-CN" altLang="en-US" sz="2400" dirty="0" smtClean="0"/>
              <a:t>，同步传输频率为</a:t>
            </a:r>
            <a:r>
              <a:rPr lang="en-US" altLang="zh-CN" sz="2400" dirty="0" smtClean="0"/>
              <a:t>20MB/s</a:t>
            </a:r>
            <a:r>
              <a:rPr lang="zh-CN" altLang="en-US" sz="2400" dirty="0" smtClean="0"/>
              <a:t>，采用</a:t>
            </a:r>
            <a:r>
              <a:rPr lang="en-US" altLang="zh-CN" sz="2400" dirty="0" smtClean="0"/>
              <a:t>68</a:t>
            </a:r>
            <a:r>
              <a:rPr lang="zh-CN" altLang="en-US" sz="2400" dirty="0" smtClean="0"/>
              <a:t>针接口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234498" y="3366196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●</a:t>
            </a:r>
            <a:r>
              <a:rPr lang="en-US" altLang="zh-CN" sz="2400" dirty="0" smtClean="0"/>
              <a:t>SCSI-1</a:t>
            </a:r>
            <a:r>
              <a:rPr lang="zh-CN" altLang="en-US" sz="2400" dirty="0" smtClean="0"/>
              <a:t>，同步传输频率为</a:t>
            </a:r>
            <a:r>
              <a:rPr lang="en-US" altLang="zh-CN" sz="2400" dirty="0" smtClean="0"/>
              <a:t>5MB/s</a:t>
            </a:r>
            <a:r>
              <a:rPr lang="zh-CN" altLang="en-US" sz="2400" dirty="0" smtClean="0"/>
              <a:t>，采用</a:t>
            </a:r>
            <a:r>
              <a:rPr lang="en-US" altLang="zh-CN" sz="2400" dirty="0" smtClean="0"/>
              <a:t>25</a:t>
            </a:r>
            <a:r>
              <a:rPr lang="zh-CN" altLang="en-US" sz="2400" dirty="0" smtClean="0"/>
              <a:t>针接口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241824" y="3965584"/>
            <a:ext cx="931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●</a:t>
            </a:r>
            <a:r>
              <a:rPr lang="en-US" altLang="zh-CN" sz="2400" dirty="0" smtClean="0"/>
              <a:t>SCSI-2</a:t>
            </a:r>
            <a:r>
              <a:rPr lang="zh-CN" altLang="en-US" sz="2400" dirty="0" smtClean="0"/>
              <a:t>，称为</a:t>
            </a:r>
            <a:r>
              <a:rPr lang="en-US" altLang="zh-CN" sz="2400" dirty="0" smtClean="0"/>
              <a:t>FastSCSI</a:t>
            </a:r>
            <a:r>
              <a:rPr lang="zh-CN" altLang="en-US" sz="2400" dirty="0" smtClean="0"/>
              <a:t>，同步传输频率为</a:t>
            </a:r>
            <a:r>
              <a:rPr lang="en-US" altLang="zh-CN" sz="2400" dirty="0" smtClean="0"/>
              <a:t>10MB/s</a:t>
            </a:r>
            <a:r>
              <a:rPr lang="zh-CN" altLang="en-US" sz="2400" dirty="0" smtClean="0"/>
              <a:t>，采用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针接口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9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 </a:t>
            </a:r>
            <a:r>
              <a:rPr lang="zh-CN" altLang="en-US" dirty="0" smtClean="0"/>
              <a:t>与其它</a:t>
            </a:r>
            <a:r>
              <a:rPr lang="zh-CN" altLang="en-US" dirty="0"/>
              <a:t>硬盘接口标准的比较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935" y="699816"/>
            <a:ext cx="889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：</a:t>
            </a:r>
            <a:r>
              <a:rPr lang="en-US" altLang="zh-CN" sz="2400" dirty="0"/>
              <a:t>Small Computer System Interface</a:t>
            </a:r>
            <a:r>
              <a:rPr lang="zh-CN" altLang="en-US" sz="2400" dirty="0"/>
              <a:t>，小型计算机系统接口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6936" y="1179952"/>
            <a:ext cx="694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IDE</a:t>
            </a:r>
            <a:r>
              <a:rPr lang="zh-CN" altLang="en-US" sz="2400" dirty="0" smtClean="0"/>
              <a:t>：</a:t>
            </a:r>
            <a:r>
              <a:rPr lang="en-US" altLang="zh-CN" sz="2400" dirty="0"/>
              <a:t>Integrated Drive Electronics</a:t>
            </a:r>
            <a:r>
              <a:rPr lang="zh-CN" altLang="en-US" sz="2400" dirty="0" smtClean="0"/>
              <a:t>，集成设备电路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86933" y="1687952"/>
            <a:ext cx="542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SATA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Serial ATA</a:t>
            </a:r>
            <a:r>
              <a:rPr lang="zh-CN" altLang="en-US" sz="2400" dirty="0"/>
              <a:t>，串行高级技术附件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08455"/>
              </p:ext>
            </p:extLst>
          </p:nvPr>
        </p:nvGraphicFramePr>
        <p:xfrm>
          <a:off x="586935" y="2467187"/>
          <a:ext cx="1108690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27">
                  <a:extLst>
                    <a:ext uri="{9D8B030D-6E8A-4147-A177-3AD203B41FA5}">
                      <a16:colId xmlns:a16="http://schemas.microsoft.com/office/drawing/2014/main" val="2565323685"/>
                    </a:ext>
                  </a:extLst>
                </a:gridCol>
                <a:gridCol w="2771727">
                  <a:extLst>
                    <a:ext uri="{9D8B030D-6E8A-4147-A177-3AD203B41FA5}">
                      <a16:colId xmlns:a16="http://schemas.microsoft.com/office/drawing/2014/main" val="3554258109"/>
                    </a:ext>
                  </a:extLst>
                </a:gridCol>
                <a:gridCol w="2771727">
                  <a:extLst>
                    <a:ext uri="{9D8B030D-6E8A-4147-A177-3AD203B41FA5}">
                      <a16:colId xmlns:a16="http://schemas.microsoft.com/office/drawing/2014/main" val="3814739498"/>
                    </a:ext>
                  </a:extLst>
                </a:gridCol>
                <a:gridCol w="2771727">
                  <a:extLst>
                    <a:ext uri="{9D8B030D-6E8A-4147-A177-3AD203B41FA5}">
                      <a16:colId xmlns:a16="http://schemas.microsoft.com/office/drawing/2014/main" val="22399426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指标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SCSI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IDE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SATA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898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接口标准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SCSI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PATA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SATA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351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应用领域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中、高档服务器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普通</a:t>
                      </a:r>
                      <a:r>
                        <a:rPr lang="en-US" altLang="zh-CN" sz="2400" dirty="0" smtClean="0"/>
                        <a:t>PC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普通</a:t>
                      </a:r>
                      <a:r>
                        <a:rPr lang="en-US" altLang="zh-CN" sz="2400" dirty="0" smtClean="0"/>
                        <a:t>PC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0611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速度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可达到</a:t>
                      </a:r>
                      <a:r>
                        <a:rPr lang="en-US" altLang="zh-CN" sz="2400" dirty="0" smtClean="0"/>
                        <a:t>320MB/s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可达到</a:t>
                      </a:r>
                      <a:r>
                        <a:rPr lang="en-US" altLang="zh-CN" sz="2400" dirty="0" smtClean="0"/>
                        <a:t>100MB/s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可达到</a:t>
                      </a:r>
                      <a:r>
                        <a:rPr lang="en-US" altLang="zh-CN" sz="2400" dirty="0" smtClean="0"/>
                        <a:t>600MB/s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6964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热插拔性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支持热插拔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不支持热插拔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支持热插拔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371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价格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高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一般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较高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1387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05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02   50</a:t>
            </a:r>
            <a:r>
              <a:rPr lang="zh-CN" altLang="en-US" dirty="0"/>
              <a:t>针</a:t>
            </a:r>
            <a:r>
              <a:rPr lang="en-US" altLang="zh-CN" dirty="0"/>
              <a:t>SCSI</a:t>
            </a:r>
            <a:r>
              <a:rPr lang="zh-CN" altLang="en-US" dirty="0"/>
              <a:t>接口引脚定义</a:t>
            </a:r>
          </a:p>
          <a:p>
            <a:pPr algn="l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89766" y="865146"/>
            <a:ext cx="2800351" cy="1222415"/>
            <a:chOff x="189765" y="865145"/>
            <a:chExt cx="2800350" cy="1222415"/>
          </a:xfrm>
        </p:grpSpPr>
        <p:pic>
          <p:nvPicPr>
            <p:cNvPr id="6146" name="Picture 2" descr="http://www.51hei.com/UpFiles/Pic/chip/2008-01/20080104150728741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65" y="865145"/>
              <a:ext cx="2800350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/>
            <p:cNvSpPr txBox="1"/>
            <p:nvPr/>
          </p:nvSpPr>
          <p:spPr>
            <a:xfrm>
              <a:off x="526072" y="1687450"/>
              <a:ext cx="2127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50</a:t>
              </a:r>
              <a:r>
                <a:rPr lang="zh-CN" altLang="en-US" sz="2000" b="1" dirty="0"/>
                <a:t>针</a:t>
              </a:r>
              <a:r>
                <a:rPr lang="en-US" altLang="zh-CN" sz="2000" b="1" dirty="0"/>
                <a:t>SCSI</a:t>
              </a:r>
              <a:r>
                <a:rPr lang="zh-CN" altLang="en-US" sz="2000" b="1" dirty="0"/>
                <a:t>公插头</a:t>
              </a: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07054"/>
              </p:ext>
            </p:extLst>
          </p:nvPr>
        </p:nvGraphicFramePr>
        <p:xfrm>
          <a:off x="3404333" y="792116"/>
          <a:ext cx="864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2088576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2955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184375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68866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5199516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9269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389475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89283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333289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215870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45436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56443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3826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+DB0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+DB1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+DB2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+DB3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+DB4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500" baseline="0" dirty="0" smtClean="0"/>
                        <a:t>+DB5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500" baseline="0" dirty="0" smtClean="0"/>
                        <a:t>+DB6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500" baseline="0" dirty="0" smtClean="0"/>
                        <a:t>+DB7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+DBP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3034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645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-DB0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-DB1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-DB2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-DB3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-DB4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-DB5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-DB6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-DB7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-DBP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78012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71139"/>
              </p:ext>
            </p:extLst>
          </p:nvPr>
        </p:nvGraphicFramePr>
        <p:xfrm>
          <a:off x="2684333" y="3291353"/>
          <a:ext cx="9360000" cy="216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82710695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14130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713421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949735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313205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092426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25232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552407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42859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884428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923297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753217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5509224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CN" altLang="en-US" sz="19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4811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VCC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rgbClr val="F6A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+ATN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+BSY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+ACK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+RST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+MSG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+SEL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+C/D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+REQ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+I/O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8889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955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VCC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rgbClr val="F6A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-ATN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-BSY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-ACK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-RST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-MSG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-SEL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-C/D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-REQ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-I/O</a:t>
                      </a:r>
                      <a:endParaRPr lang="zh-CN" altLang="en-US" sz="1500" kern="500" baseline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173739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89766" y="3540356"/>
            <a:ext cx="227337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400" dirty="0"/>
              <a:t>数据信号线：</a:t>
            </a:r>
            <a:endParaRPr lang="en-US" altLang="zh-CN" sz="2400" dirty="0"/>
          </a:p>
          <a:p>
            <a:r>
              <a:rPr lang="en-US" altLang="zh-CN" sz="2400" dirty="0"/>
              <a:t>DB0-DB7</a:t>
            </a:r>
            <a:r>
              <a:rPr lang="zh-CN" altLang="en-US" sz="2400" dirty="0"/>
              <a:t>，</a:t>
            </a:r>
            <a:r>
              <a:rPr lang="en-US" altLang="zh-CN" sz="2400" dirty="0"/>
              <a:t>8</a:t>
            </a:r>
            <a:r>
              <a:rPr lang="zh-CN" altLang="en-US" sz="2400" dirty="0"/>
              <a:t>根</a:t>
            </a:r>
            <a:endParaRPr lang="en-US" altLang="zh-CN" sz="2400" dirty="0"/>
          </a:p>
          <a:p>
            <a:r>
              <a:rPr lang="zh-CN" altLang="en-US" sz="2400" dirty="0"/>
              <a:t>奇偶校验位：</a:t>
            </a:r>
            <a:endParaRPr lang="en-US" altLang="zh-CN" sz="2400" dirty="0"/>
          </a:p>
          <a:p>
            <a:r>
              <a:rPr lang="en-US" altLang="zh-CN" sz="2400" dirty="0"/>
              <a:t>DBP</a:t>
            </a:r>
            <a:r>
              <a:rPr lang="zh-CN" altLang="en-US" sz="2400" dirty="0"/>
              <a:t>，</a:t>
            </a:r>
            <a:r>
              <a:rPr lang="en-US" altLang="zh-CN" sz="2400" dirty="0"/>
              <a:t>1</a:t>
            </a:r>
            <a:r>
              <a:rPr lang="zh-CN" altLang="en-US" sz="2400" dirty="0"/>
              <a:t>根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189765" y="2323634"/>
            <a:ext cx="2614818" cy="830997"/>
          </a:xfrm>
          <a:prstGeom prst="rect">
            <a:avLst/>
          </a:prstGeom>
          <a:solidFill>
            <a:srgbClr val="F6AEAE"/>
          </a:solidFill>
        </p:spPr>
        <p:txBody>
          <a:bodyPr wrap="none">
            <a:spAutoFit/>
          </a:bodyPr>
          <a:lstStyle/>
          <a:p>
            <a:r>
              <a:rPr lang="zh-CN" altLang="en-US" sz="2400" dirty="0"/>
              <a:t>电源信号线：</a:t>
            </a:r>
            <a:endParaRPr lang="en-US" altLang="zh-CN" sz="2400" dirty="0"/>
          </a:p>
          <a:p>
            <a:r>
              <a:rPr lang="en-US" altLang="zh-CN" sz="2400" dirty="0"/>
              <a:t>VCC</a:t>
            </a:r>
            <a:r>
              <a:rPr lang="zh-CN" altLang="en-US" sz="2400" dirty="0"/>
              <a:t>、</a:t>
            </a:r>
            <a:r>
              <a:rPr lang="en-US" altLang="zh-CN" sz="2400" dirty="0"/>
              <a:t>GND</a:t>
            </a:r>
            <a:r>
              <a:rPr lang="zh-CN" altLang="en-US" sz="2400" dirty="0"/>
              <a:t>，</a:t>
            </a:r>
            <a:r>
              <a:rPr lang="en-US" altLang="zh-CN" sz="2400" dirty="0"/>
              <a:t>4</a:t>
            </a:r>
            <a:r>
              <a:rPr lang="zh-CN" altLang="en-US" sz="2400" dirty="0"/>
              <a:t>根</a:t>
            </a:r>
            <a:endParaRPr lang="en-US" altLang="zh-CN" sz="2400" dirty="0"/>
          </a:p>
        </p:txBody>
      </p:sp>
      <p:sp>
        <p:nvSpPr>
          <p:cNvPr id="12" name="矩形 11"/>
          <p:cNvSpPr/>
          <p:nvPr/>
        </p:nvSpPr>
        <p:spPr>
          <a:xfrm>
            <a:off x="189764" y="6243054"/>
            <a:ext cx="414606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/>
              <a:t>预留信号线：</a:t>
            </a:r>
            <a:r>
              <a:rPr lang="en-US" altLang="zh-CN" sz="2400" dirty="0"/>
              <a:t>Reserved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根</a:t>
            </a:r>
            <a:endParaRPr lang="en-US" altLang="zh-CN" sz="2400" dirty="0"/>
          </a:p>
        </p:txBody>
      </p:sp>
      <p:sp>
        <p:nvSpPr>
          <p:cNvPr id="10" name="矩形 9"/>
          <p:cNvSpPr/>
          <p:nvPr/>
        </p:nvSpPr>
        <p:spPr>
          <a:xfrm>
            <a:off x="189765" y="5650721"/>
            <a:ext cx="1095888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/>
              <a:t>控制信号线：</a:t>
            </a:r>
            <a:r>
              <a:rPr lang="en-US" altLang="zh-CN" sz="2400" dirty="0"/>
              <a:t>ATN</a:t>
            </a:r>
            <a:r>
              <a:rPr lang="zh-CN" altLang="en-US" sz="2400" dirty="0"/>
              <a:t>、</a:t>
            </a:r>
            <a:r>
              <a:rPr lang="en-US" altLang="zh-CN" sz="2400" dirty="0"/>
              <a:t>BSY</a:t>
            </a:r>
            <a:r>
              <a:rPr lang="zh-CN" altLang="en-US" sz="2400" dirty="0"/>
              <a:t>、</a:t>
            </a:r>
            <a:r>
              <a:rPr lang="en-US" altLang="zh-CN" sz="2400" dirty="0"/>
              <a:t>ACK</a:t>
            </a:r>
            <a:r>
              <a:rPr lang="zh-CN" altLang="en-US" sz="2400" dirty="0"/>
              <a:t>、</a:t>
            </a:r>
            <a:r>
              <a:rPr lang="en-US" altLang="zh-CN" sz="2400" dirty="0"/>
              <a:t>RST</a:t>
            </a:r>
            <a:r>
              <a:rPr lang="zh-CN" altLang="en-US" sz="2400" dirty="0"/>
              <a:t>、</a:t>
            </a:r>
            <a:r>
              <a:rPr lang="en-US" altLang="zh-CN" sz="2400" dirty="0"/>
              <a:t>MSG</a:t>
            </a:r>
            <a:r>
              <a:rPr lang="zh-CN" altLang="en-US" sz="2400" dirty="0"/>
              <a:t>、</a:t>
            </a:r>
            <a:r>
              <a:rPr lang="en-US" altLang="zh-CN" sz="2400" dirty="0"/>
              <a:t>SEL</a:t>
            </a:r>
            <a:r>
              <a:rPr lang="zh-CN" altLang="en-US" sz="2400" dirty="0"/>
              <a:t>、</a:t>
            </a:r>
            <a:r>
              <a:rPr lang="en-US" altLang="zh-CN" sz="2400" dirty="0"/>
              <a:t>C/D</a:t>
            </a:r>
            <a:r>
              <a:rPr lang="zh-CN" altLang="en-US" sz="2400" dirty="0"/>
              <a:t>、</a:t>
            </a:r>
            <a:r>
              <a:rPr lang="en-US" altLang="zh-CN" sz="2400" dirty="0"/>
              <a:t>REQ</a:t>
            </a:r>
            <a:r>
              <a:rPr lang="zh-CN" altLang="en-US" sz="2400" dirty="0"/>
              <a:t>、</a:t>
            </a:r>
            <a:r>
              <a:rPr lang="en-US" altLang="zh-CN" sz="2400" dirty="0"/>
              <a:t>I/O</a:t>
            </a:r>
            <a:r>
              <a:rPr lang="zh-CN" altLang="en-US" sz="2400" dirty="0"/>
              <a:t>，</a:t>
            </a:r>
            <a:r>
              <a:rPr lang="en-US" altLang="zh-CN" sz="2400" dirty="0"/>
              <a:t>9</a:t>
            </a:r>
            <a:r>
              <a:rPr lang="zh-CN" altLang="en-US" sz="2400" dirty="0"/>
              <a:t>根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5291303" y="6242171"/>
            <a:ext cx="4146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有用的信号线至少为</a:t>
            </a:r>
            <a:r>
              <a:rPr lang="en-US" altLang="zh-CN" sz="2400" dirty="0"/>
              <a:t>20</a:t>
            </a:r>
            <a:r>
              <a:rPr lang="zh-CN" altLang="en-US" sz="2400" dirty="0"/>
              <a:t>根</a:t>
            </a:r>
            <a:endParaRPr lang="en-US" altLang="zh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5"/>
    </mc:Choice>
    <mc:Fallback xmlns="">
      <p:transition spd="slow" advTm="2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 </a:t>
            </a:r>
            <a:r>
              <a:rPr lang="zh-CN" altLang="en-US" dirty="0" smtClean="0"/>
              <a:t>总线控制信号定义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39836" y="763287"/>
            <a:ext cx="11652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总线有</a:t>
            </a:r>
            <a:r>
              <a:rPr lang="en-US" altLang="zh-CN" sz="2400" dirty="0"/>
              <a:t>9</a:t>
            </a:r>
            <a:r>
              <a:rPr lang="zh-CN" altLang="en-US" sz="2400" dirty="0"/>
              <a:t>个控制信号：</a:t>
            </a:r>
            <a:r>
              <a:rPr lang="en-US" altLang="zh-CN" sz="2400" dirty="0"/>
              <a:t>ATN</a:t>
            </a:r>
            <a:r>
              <a:rPr lang="zh-CN" altLang="en-US" sz="2400" dirty="0"/>
              <a:t>，</a:t>
            </a:r>
            <a:r>
              <a:rPr lang="en-US" altLang="zh-CN" sz="2400" dirty="0"/>
              <a:t>BSY</a:t>
            </a:r>
            <a:r>
              <a:rPr lang="zh-CN" altLang="en-US" sz="2400" dirty="0"/>
              <a:t>，</a:t>
            </a:r>
            <a:r>
              <a:rPr lang="en-US" altLang="zh-CN" sz="2400" dirty="0"/>
              <a:t>ACK</a:t>
            </a:r>
            <a:r>
              <a:rPr lang="zh-CN" altLang="en-US" sz="2400" dirty="0"/>
              <a:t>，</a:t>
            </a:r>
            <a:r>
              <a:rPr lang="en-US" altLang="zh-CN" sz="2400" dirty="0"/>
              <a:t>RST</a:t>
            </a:r>
            <a:r>
              <a:rPr lang="zh-CN" altLang="en-US" sz="2400" dirty="0"/>
              <a:t>，</a:t>
            </a:r>
            <a:r>
              <a:rPr lang="en-US" altLang="zh-CN" sz="2400" dirty="0"/>
              <a:t>MSG</a:t>
            </a:r>
            <a:r>
              <a:rPr lang="zh-CN" altLang="en-US" sz="2400" dirty="0"/>
              <a:t>，</a:t>
            </a:r>
            <a:r>
              <a:rPr lang="en-US" altLang="zh-CN" sz="2400" dirty="0"/>
              <a:t>SEL</a:t>
            </a:r>
            <a:r>
              <a:rPr lang="zh-CN" altLang="en-US" sz="2400" dirty="0"/>
              <a:t>，</a:t>
            </a:r>
            <a:r>
              <a:rPr lang="en-US" altLang="zh-CN" sz="2400" dirty="0"/>
              <a:t>C/D</a:t>
            </a:r>
            <a:r>
              <a:rPr lang="zh-CN" altLang="en-US" sz="2400" dirty="0"/>
              <a:t>，</a:t>
            </a:r>
            <a:r>
              <a:rPr lang="en-US" altLang="zh-CN" sz="2400" dirty="0"/>
              <a:t>REQ</a:t>
            </a:r>
            <a:r>
              <a:rPr lang="zh-CN" altLang="en-US" sz="2400" dirty="0"/>
              <a:t>，</a:t>
            </a:r>
            <a:r>
              <a:rPr lang="en-US" altLang="zh-CN" sz="2400" dirty="0"/>
              <a:t>I/O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39836" y="1454759"/>
            <a:ext cx="882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这些信号由</a:t>
            </a:r>
            <a:r>
              <a:rPr lang="en-US" altLang="zh-CN" sz="2400" dirty="0"/>
              <a:t>Initiator</a:t>
            </a:r>
            <a:r>
              <a:rPr lang="zh-CN" altLang="en-US" sz="2400" dirty="0"/>
              <a:t>控制或者由</a:t>
            </a:r>
            <a:r>
              <a:rPr lang="en-US" altLang="zh-CN" sz="2400" dirty="0"/>
              <a:t>Target</a:t>
            </a:r>
            <a:r>
              <a:rPr lang="zh-CN" altLang="en-US" sz="2400" dirty="0"/>
              <a:t>控制或者由二者共同</a:t>
            </a:r>
            <a:r>
              <a:rPr lang="zh-CN" altLang="en-US" sz="2400" dirty="0" smtClean="0"/>
              <a:t>控制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7255" y="2280745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9836" y="2137051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在不同的阶段，总线上的信号组合是不同的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95228"/>
              </p:ext>
            </p:extLst>
          </p:nvPr>
        </p:nvGraphicFramePr>
        <p:xfrm>
          <a:off x="651642" y="2819347"/>
          <a:ext cx="8219090" cy="401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391">
                  <a:extLst>
                    <a:ext uri="{9D8B030D-6E8A-4147-A177-3AD203B41FA5}">
                      <a16:colId xmlns:a16="http://schemas.microsoft.com/office/drawing/2014/main" val="4057014569"/>
                    </a:ext>
                  </a:extLst>
                </a:gridCol>
                <a:gridCol w="7315699">
                  <a:extLst>
                    <a:ext uri="{9D8B030D-6E8A-4147-A177-3AD203B41FA5}">
                      <a16:colId xmlns:a16="http://schemas.microsoft.com/office/drawing/2014/main" val="4012408031"/>
                    </a:ext>
                  </a:extLst>
                </a:gridCol>
              </a:tblGrid>
              <a:tr h="421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ATN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注意信号，通常在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Initiator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有消息要发送给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的时候由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Initiator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设置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49874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BSY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当有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SCSI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设备处于“忙”状态，占据数据总线时，这个信号被置为真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265578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应答信号，由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Initiator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置位，作为对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REQ/ACK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请求应答数据传输的确认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789074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RST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表示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SCSI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总线复位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35806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MSG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在消息阶段由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置位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87382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Initiator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选择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或者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再选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Initiator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时使用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87375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C/D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表示控制或者数据信息的信号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59108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由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置位，表示请求进行一次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REQ/AC K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握手的数据传输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968351"/>
                  </a:ext>
                </a:extLst>
              </a:tr>
              <a:tr h="42158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I/O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表明当前数据传输的方向。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I/O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表示发送方向目标方发送数据，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I/O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表示目标方向发送方发送数据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977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1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926770" y="1478903"/>
            <a:ext cx="354564" cy="802432"/>
            <a:chOff x="2976465" y="4245429"/>
            <a:chExt cx="354564" cy="98904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976465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020786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065107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109428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153749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198070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242391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286712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331029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4921897" y="1488233"/>
            <a:ext cx="354564" cy="802432"/>
            <a:chOff x="2976465" y="4245429"/>
            <a:chExt cx="354564" cy="98904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2976465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020786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65107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109428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153749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198070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242391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286712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331029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10650893" y="1474239"/>
            <a:ext cx="354564" cy="802432"/>
            <a:chOff x="2976465" y="4245429"/>
            <a:chExt cx="354564" cy="989044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2976465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20786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65107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109428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153749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198070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242391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3286712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3331029" y="4245429"/>
              <a:ext cx="0" cy="98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</a:t>
            </a:r>
            <a:r>
              <a:rPr lang="zh-CN" altLang="en-US" dirty="0"/>
              <a:t>总线拓扑及名词介绍</a:t>
            </a:r>
          </a:p>
          <a:p>
            <a:pPr algn="l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8262" y="2239349"/>
            <a:ext cx="10935479" cy="41649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SCSI BUS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1012" y="709127"/>
            <a:ext cx="1502229" cy="821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设备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SCSI ID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24131" y="709127"/>
            <a:ext cx="1502229" cy="821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设备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SCSI ID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78482" y="709127"/>
            <a:ext cx="1502229" cy="821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设备</a:t>
            </a:r>
            <a:r>
              <a:rPr lang="en-US" altLang="zh-CN" dirty="0" smtClean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SCSI ID 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上下箭头 11"/>
          <p:cNvSpPr/>
          <p:nvPr/>
        </p:nvSpPr>
        <p:spPr>
          <a:xfrm>
            <a:off x="1352939" y="1567546"/>
            <a:ext cx="345232" cy="625151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上下箭头 33"/>
          <p:cNvSpPr/>
          <p:nvPr/>
        </p:nvSpPr>
        <p:spPr>
          <a:xfrm>
            <a:off x="4348067" y="1576875"/>
            <a:ext cx="345232" cy="625151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上下箭头 44"/>
          <p:cNvSpPr/>
          <p:nvPr/>
        </p:nvSpPr>
        <p:spPr>
          <a:xfrm>
            <a:off x="10077063" y="1562882"/>
            <a:ext cx="345232" cy="625151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80137" y="4339641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Initiator</a:t>
            </a:r>
            <a:r>
              <a:rPr lang="zh-CN" altLang="en-US" sz="2400" dirty="0" smtClean="0"/>
              <a:t>：发起方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设备主机</a:t>
            </a:r>
            <a:endParaRPr lang="zh-CN" altLang="en-US" sz="2400" dirty="0"/>
          </a:p>
        </p:txBody>
      </p:sp>
      <p:sp>
        <p:nvSpPr>
          <p:cNvPr id="59" name="文本框 58"/>
          <p:cNvSpPr txBox="1"/>
          <p:nvPr/>
        </p:nvSpPr>
        <p:spPr>
          <a:xfrm>
            <a:off x="628262" y="5152479"/>
            <a:ext cx="432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Target</a:t>
            </a:r>
            <a:r>
              <a:rPr lang="zh-CN" altLang="en-US" sz="2400" dirty="0" smtClean="0"/>
              <a:t>：目标方，</a:t>
            </a:r>
            <a:r>
              <a:rPr lang="en-US" altLang="zh-CN" sz="2400" dirty="0" smtClean="0"/>
              <a:t>Cypress</a:t>
            </a:r>
            <a:r>
              <a:rPr lang="zh-CN" altLang="en-US" sz="2400" dirty="0" smtClean="0"/>
              <a:t>芯片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7212227" y="954383"/>
            <a:ext cx="98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……</a:t>
            </a:r>
            <a:endParaRPr lang="zh-CN" altLang="en-US" sz="2400" dirty="0"/>
          </a:p>
        </p:txBody>
      </p:sp>
      <p:sp>
        <p:nvSpPr>
          <p:cNvPr id="87" name="文本框 86"/>
          <p:cNvSpPr txBox="1"/>
          <p:nvPr/>
        </p:nvSpPr>
        <p:spPr>
          <a:xfrm>
            <a:off x="628262" y="3067021"/>
            <a:ext cx="917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SCSI</a:t>
            </a:r>
            <a:r>
              <a:rPr lang="zh-CN" altLang="en-US" sz="2400" dirty="0" smtClean="0"/>
              <a:t>总线上可以挂接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个设备，每个设备有自己的</a:t>
            </a:r>
            <a:r>
              <a:rPr lang="en-US" altLang="zh-CN" sz="2400" dirty="0" smtClean="0"/>
              <a:t>SCSI ID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0~6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grpSp>
        <p:nvGrpSpPr>
          <p:cNvPr id="91" name="组合 90"/>
          <p:cNvGrpSpPr/>
          <p:nvPr/>
        </p:nvGrpSpPr>
        <p:grpSpPr>
          <a:xfrm>
            <a:off x="6223214" y="3834633"/>
            <a:ext cx="5676056" cy="1779512"/>
            <a:chOff x="4187025" y="4395043"/>
            <a:chExt cx="5676056" cy="1779512"/>
          </a:xfrm>
        </p:grpSpPr>
        <p:grpSp>
          <p:nvGrpSpPr>
            <p:cNvPr id="88" name="组合 87"/>
            <p:cNvGrpSpPr/>
            <p:nvPr/>
          </p:nvGrpSpPr>
          <p:grpSpPr>
            <a:xfrm>
              <a:off x="4187025" y="4424267"/>
              <a:ext cx="5676056" cy="1750288"/>
              <a:chOff x="6984142" y="4584525"/>
              <a:chExt cx="4728112" cy="1451421"/>
            </a:xfrm>
          </p:grpSpPr>
          <p:grpSp>
            <p:nvGrpSpPr>
              <p:cNvPr id="70" name="组合 69"/>
              <p:cNvGrpSpPr/>
              <p:nvPr/>
            </p:nvGrpSpPr>
            <p:grpSpPr>
              <a:xfrm rot="5400000">
                <a:off x="9160331" y="4759728"/>
                <a:ext cx="354564" cy="1744824"/>
                <a:chOff x="2976465" y="4245429"/>
                <a:chExt cx="354564" cy="989044"/>
              </a:xfrm>
            </p:grpSpPr>
            <p:cxnSp>
              <p:nvCxnSpPr>
                <p:cNvPr id="71" name="直接连接符 70"/>
                <p:cNvCxnSpPr/>
                <p:nvPr/>
              </p:nvCxnSpPr>
              <p:spPr>
                <a:xfrm>
                  <a:off x="2976465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3020786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3065107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3109428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3153749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3198070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3242391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3286712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3331029" y="4245429"/>
                  <a:ext cx="0" cy="9890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矩形 79"/>
              <p:cNvSpPr/>
              <p:nvPr/>
            </p:nvSpPr>
            <p:spPr>
              <a:xfrm>
                <a:off x="6984142" y="4584526"/>
                <a:ext cx="1502229" cy="14514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发起方</a:t>
                </a: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210025" y="4584525"/>
                <a:ext cx="1502229" cy="14514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目标方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上下箭头 81"/>
              <p:cNvSpPr/>
              <p:nvPr/>
            </p:nvSpPr>
            <p:spPr>
              <a:xfrm rot="5400000">
                <a:off x="9165892" y="4096287"/>
                <a:ext cx="345232" cy="1666949"/>
              </a:xfrm>
              <a:prstGeom prst="upDown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6480320" y="4395043"/>
              <a:ext cx="116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数据信号</a:t>
              </a:r>
              <a:endParaRPr lang="zh-CN" altLang="en-US" dirty="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510947" y="51520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控制信号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72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总线状态变化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72619" y="141960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空闲阶段</a:t>
            </a:r>
            <a:endParaRPr lang="zh-CN" altLang="en-US" sz="2400" dirty="0"/>
          </a:p>
        </p:txBody>
      </p:sp>
      <p:sp>
        <p:nvSpPr>
          <p:cNvPr id="62" name="圆角矩形 61"/>
          <p:cNvSpPr/>
          <p:nvPr/>
        </p:nvSpPr>
        <p:spPr>
          <a:xfrm>
            <a:off x="2494775" y="141960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仲裁阶段</a:t>
            </a:r>
            <a:endParaRPr lang="zh-CN" altLang="en-US" sz="2400" dirty="0"/>
          </a:p>
        </p:txBody>
      </p:sp>
      <p:sp>
        <p:nvSpPr>
          <p:cNvPr id="63" name="圆角矩形 62"/>
          <p:cNvSpPr/>
          <p:nvPr/>
        </p:nvSpPr>
        <p:spPr>
          <a:xfrm>
            <a:off x="4816931" y="143075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选择阶段</a:t>
            </a:r>
            <a:endParaRPr lang="zh-CN" altLang="en-US" sz="2400" dirty="0"/>
          </a:p>
        </p:txBody>
      </p:sp>
      <p:sp>
        <p:nvSpPr>
          <p:cNvPr id="64" name="圆角矩形 63"/>
          <p:cNvSpPr/>
          <p:nvPr/>
        </p:nvSpPr>
        <p:spPr>
          <a:xfrm>
            <a:off x="7139087" y="143075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重选阶段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9461242" y="748386"/>
            <a:ext cx="2416628" cy="3314831"/>
            <a:chOff x="8668139" y="1462443"/>
            <a:chExt cx="2416628" cy="3314830"/>
          </a:xfrm>
        </p:grpSpPr>
        <p:sp>
          <p:nvSpPr>
            <p:cNvPr id="65" name="圆角矩形 64"/>
            <p:cNvSpPr/>
            <p:nvPr/>
          </p:nvSpPr>
          <p:spPr>
            <a:xfrm>
              <a:off x="8782457" y="2123558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命令阶段</a:t>
              </a: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8782457" y="2784391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数据阶段</a:t>
              </a: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8782457" y="3445224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通信阶段</a:t>
              </a: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8782457" y="4106057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状态阶段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668139" y="1462443"/>
              <a:ext cx="2416628" cy="3314830"/>
            </a:xfrm>
            <a:prstGeom prst="roundRect">
              <a:avLst>
                <a:gd name="adj" fmla="val 7728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17428" y="1613743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信息传输阶段</a:t>
              </a: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1156998" y="2405800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3512529" y="2394651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5807858" y="2405800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8140511" y="2411053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32856" y="4456959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SCSI</a:t>
            </a:r>
            <a:r>
              <a:rPr lang="zh-CN" altLang="en-US" sz="2000" dirty="0" smtClean="0"/>
              <a:t>总线有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个不同的阶段：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32856" y="5060078"/>
            <a:ext cx="1018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空闲阶段，仲裁阶段，选择阶段，重选阶段，命令阶段，数据阶段，状态阶段和通信阶段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2856" y="5689349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其中命令阶段，数据阶段，状态阶段和通信</a:t>
            </a:r>
            <a:r>
              <a:rPr lang="zh-CN" altLang="en-US" sz="2000" dirty="0" smtClean="0"/>
              <a:t>阶段又</a:t>
            </a:r>
            <a:r>
              <a:rPr lang="zh-CN" altLang="en-US" sz="2000" dirty="0"/>
              <a:t>称为：信息</a:t>
            </a:r>
            <a:r>
              <a:rPr lang="zh-CN" altLang="en-US" sz="2000" dirty="0" smtClean="0"/>
              <a:t>传输阶段</a:t>
            </a:r>
            <a:endParaRPr lang="en-US" altLang="zh-C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总线状态变化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72619" y="141960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空闲阶段</a:t>
            </a:r>
            <a:endParaRPr lang="zh-CN" altLang="en-US" sz="2400" dirty="0"/>
          </a:p>
        </p:txBody>
      </p:sp>
      <p:sp>
        <p:nvSpPr>
          <p:cNvPr id="62" name="圆角矩形 61"/>
          <p:cNvSpPr/>
          <p:nvPr/>
        </p:nvSpPr>
        <p:spPr>
          <a:xfrm>
            <a:off x="2494775" y="141960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仲裁阶段</a:t>
            </a:r>
            <a:endParaRPr lang="zh-CN" altLang="en-US" sz="2400" dirty="0"/>
          </a:p>
        </p:txBody>
      </p:sp>
      <p:sp>
        <p:nvSpPr>
          <p:cNvPr id="63" name="圆角矩形 62"/>
          <p:cNvSpPr/>
          <p:nvPr/>
        </p:nvSpPr>
        <p:spPr>
          <a:xfrm>
            <a:off x="4816931" y="143075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选择阶段</a:t>
            </a:r>
            <a:endParaRPr lang="zh-CN" altLang="en-US" sz="2400" dirty="0"/>
          </a:p>
        </p:txBody>
      </p:sp>
      <p:sp>
        <p:nvSpPr>
          <p:cNvPr id="64" name="圆角矩形 63"/>
          <p:cNvSpPr/>
          <p:nvPr/>
        </p:nvSpPr>
        <p:spPr>
          <a:xfrm>
            <a:off x="7139087" y="143075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重选阶段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9461242" y="748386"/>
            <a:ext cx="2416628" cy="3314831"/>
            <a:chOff x="8668139" y="1462443"/>
            <a:chExt cx="2416628" cy="3314830"/>
          </a:xfrm>
        </p:grpSpPr>
        <p:sp>
          <p:nvSpPr>
            <p:cNvPr id="65" name="圆角矩形 64"/>
            <p:cNvSpPr/>
            <p:nvPr/>
          </p:nvSpPr>
          <p:spPr>
            <a:xfrm>
              <a:off x="8782457" y="2123558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命令阶段</a:t>
              </a: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8782457" y="2784391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数据阶段</a:t>
              </a: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8782457" y="3445224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通信阶段</a:t>
              </a: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8782457" y="4106057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状态阶段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668139" y="1462443"/>
              <a:ext cx="2416628" cy="3314830"/>
            </a:xfrm>
            <a:prstGeom prst="roundRect">
              <a:avLst>
                <a:gd name="adj" fmla="val 7728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17428" y="1613743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信息传输阶段</a:t>
              </a: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1156998" y="2405800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3512529" y="2394651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5807858" y="2405800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8140511" y="2411053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32186" y="43171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空闲阶段：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232186" y="4834205"/>
            <a:ext cx="1107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总线空闲表明没有一个设备在使用 </a:t>
            </a:r>
            <a:r>
              <a:rPr lang="en-US" altLang="zh-CN" dirty="0"/>
              <a:t>SCSI </a:t>
            </a:r>
            <a:r>
              <a:rPr lang="zh-CN" altLang="en-US" dirty="0"/>
              <a:t>总线，也表示在此状态下，</a:t>
            </a:r>
            <a:r>
              <a:rPr lang="en-US" altLang="zh-CN" dirty="0"/>
              <a:t>SCSI </a:t>
            </a:r>
            <a:r>
              <a:rPr lang="zh-CN" altLang="en-US" dirty="0"/>
              <a:t>设备如果需要，可以使用总线。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总线状态变化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72619" y="141960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空闲阶段</a:t>
            </a:r>
            <a:endParaRPr lang="zh-CN" altLang="en-US" sz="2400" dirty="0"/>
          </a:p>
        </p:txBody>
      </p:sp>
      <p:sp>
        <p:nvSpPr>
          <p:cNvPr id="62" name="圆角矩形 61"/>
          <p:cNvSpPr/>
          <p:nvPr/>
        </p:nvSpPr>
        <p:spPr>
          <a:xfrm>
            <a:off x="2494775" y="141960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仲裁阶段</a:t>
            </a:r>
            <a:endParaRPr lang="zh-CN" altLang="en-US" sz="2400" dirty="0"/>
          </a:p>
        </p:txBody>
      </p:sp>
      <p:sp>
        <p:nvSpPr>
          <p:cNvPr id="63" name="圆角矩形 62"/>
          <p:cNvSpPr/>
          <p:nvPr/>
        </p:nvSpPr>
        <p:spPr>
          <a:xfrm>
            <a:off x="4816931" y="143075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选择阶段</a:t>
            </a:r>
            <a:endParaRPr lang="zh-CN" altLang="en-US" sz="2400" dirty="0"/>
          </a:p>
        </p:txBody>
      </p:sp>
      <p:sp>
        <p:nvSpPr>
          <p:cNvPr id="64" name="圆角矩形 63"/>
          <p:cNvSpPr/>
          <p:nvPr/>
        </p:nvSpPr>
        <p:spPr>
          <a:xfrm>
            <a:off x="7139087" y="1430751"/>
            <a:ext cx="793101" cy="1950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重选阶段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9461242" y="748386"/>
            <a:ext cx="2416628" cy="3314831"/>
            <a:chOff x="8668139" y="1462443"/>
            <a:chExt cx="2416628" cy="3314830"/>
          </a:xfrm>
        </p:grpSpPr>
        <p:sp>
          <p:nvSpPr>
            <p:cNvPr id="65" name="圆角矩形 64"/>
            <p:cNvSpPr/>
            <p:nvPr/>
          </p:nvSpPr>
          <p:spPr>
            <a:xfrm>
              <a:off x="8782457" y="2123558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命令阶段</a:t>
              </a: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8782457" y="2784391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数据阶段</a:t>
              </a: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8782457" y="3445224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通信阶段</a:t>
              </a: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8782457" y="4106057"/>
              <a:ext cx="2160000" cy="5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状态阶段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668139" y="1462443"/>
              <a:ext cx="2416628" cy="3314830"/>
            </a:xfrm>
            <a:prstGeom prst="roundRect">
              <a:avLst>
                <a:gd name="adj" fmla="val 7728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17428" y="1613743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信息传输阶段</a:t>
              </a: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1156998" y="2405800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3512529" y="2394651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5807858" y="2405800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8140511" y="2411053"/>
            <a:ext cx="11103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32186" y="393200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仲裁</a:t>
            </a:r>
            <a:r>
              <a:rPr lang="zh-CN" altLang="en-US" sz="2000" dirty="0" smtClean="0"/>
              <a:t>阶段：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19814" y="4414286"/>
            <a:ext cx="105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总线仲裁就是在可能同时有多个设备请求的情况下，最终只给予其中的一</a:t>
            </a:r>
            <a:r>
              <a:rPr lang="zh-CN" altLang="en-US" dirty="0" smtClean="0">
                <a:latin typeface="+mn-ea"/>
              </a:rPr>
              <a:t>个</a:t>
            </a:r>
            <a:r>
              <a:rPr lang="en-US" altLang="zh-CN" dirty="0" smtClean="0">
                <a:latin typeface="+mn-ea"/>
              </a:rPr>
              <a:t>SCSI</a:t>
            </a:r>
            <a:r>
              <a:rPr lang="zh-CN" altLang="en-US" dirty="0">
                <a:latin typeface="+mn-ea"/>
              </a:rPr>
              <a:t>设备总线控制权的过程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34454" y="5019030"/>
            <a:ext cx="869689" cy="1596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发起方</a:t>
            </a:r>
          </a:p>
        </p:txBody>
      </p:sp>
      <p:sp>
        <p:nvSpPr>
          <p:cNvPr id="22" name="矩形 21"/>
          <p:cNvSpPr/>
          <p:nvPr/>
        </p:nvSpPr>
        <p:spPr>
          <a:xfrm>
            <a:off x="5918249" y="5019029"/>
            <a:ext cx="355502" cy="1596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总线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1359338" y="5259711"/>
            <a:ext cx="4503715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267341" y="500359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检测到空闲    </a:t>
            </a:r>
            <a:r>
              <a:rPr lang="en-US" altLang="zh-CN" dirty="0" smtClean="0"/>
              <a:t>BSY=1</a:t>
            </a:r>
            <a:endParaRPr lang="zh-CN" altLang="en-US" dirty="0"/>
          </a:p>
        </p:txBody>
      </p:sp>
      <p:sp>
        <p:nvSpPr>
          <p:cNvPr id="25" name="右箭头 24"/>
          <p:cNvSpPr/>
          <p:nvPr/>
        </p:nvSpPr>
        <p:spPr>
          <a:xfrm>
            <a:off x="1359338" y="6182225"/>
            <a:ext cx="4503715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942872" y="592611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DB6=1 </a:t>
            </a:r>
            <a:r>
              <a:rPr lang="zh-CN" altLang="en-US" dirty="0" smtClean="0"/>
              <a:t>没有更高优先级 </a:t>
            </a:r>
            <a:r>
              <a:rPr lang="en-US" altLang="zh-CN" dirty="0" smtClean="0"/>
              <a:t>SEL=1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18201" y="5227412"/>
            <a:ext cx="4185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总线仲裁申请</a:t>
            </a:r>
            <a:endParaRPr lang="zh-CN" altLang="en-US" dirty="0"/>
          </a:p>
          <a:p>
            <a:r>
              <a:rPr lang="en-US" altLang="zh-CN" dirty="0" smtClean="0">
                <a:latin typeface="+mn-ea"/>
              </a:rPr>
              <a:t>SCSI</a:t>
            </a:r>
            <a:r>
              <a:rPr lang="zh-CN" altLang="en-US" dirty="0" smtClean="0">
                <a:latin typeface="+mn-ea"/>
              </a:rPr>
              <a:t>设备</a:t>
            </a:r>
            <a:r>
              <a:rPr lang="en-US" altLang="zh-CN" dirty="0" smtClean="0">
                <a:latin typeface="+mn-ea"/>
              </a:rPr>
              <a:t>ID</a:t>
            </a:r>
            <a:r>
              <a:rPr lang="zh-CN" altLang="en-US" dirty="0">
                <a:latin typeface="+mn-ea"/>
              </a:rPr>
              <a:t>对应的数据线信号置为</a:t>
            </a:r>
            <a:r>
              <a:rPr lang="zh-CN" altLang="en-US" dirty="0" smtClean="0">
                <a:latin typeface="+mn-ea"/>
              </a:rPr>
              <a:t>“真”</a:t>
            </a:r>
            <a:endParaRPr lang="en-US" altLang="zh-CN" dirty="0" smtClean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SCSI  ID=6</a:t>
            </a:r>
            <a:r>
              <a:rPr lang="zh-CN" altLang="en-US" dirty="0" smtClean="0">
                <a:latin typeface="+mn-ea"/>
              </a:rPr>
              <a:t>，</a:t>
            </a:r>
            <a:r>
              <a:rPr lang="en-US" altLang="zh-CN" dirty="0" smtClean="0">
                <a:latin typeface="+mn-ea"/>
              </a:rPr>
              <a:t>DB6=1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4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总线状态变化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2620" y="748387"/>
            <a:ext cx="11567436" cy="2884280"/>
            <a:chOff x="172619" y="748386"/>
            <a:chExt cx="11705251" cy="3314831"/>
          </a:xfrm>
        </p:grpSpPr>
        <p:sp>
          <p:nvSpPr>
            <p:cNvPr id="5" name="圆角矩形 4"/>
            <p:cNvSpPr/>
            <p:nvPr/>
          </p:nvSpPr>
          <p:spPr>
            <a:xfrm>
              <a:off x="172619" y="141960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</a:rPr>
                <a:t>空闲阶段</a:t>
              </a:r>
              <a:endParaRPr lang="zh-CN" altLang="en-US" sz="2400" dirty="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494775" y="141960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仲裁阶段</a:t>
              </a:r>
              <a:endParaRPr lang="zh-CN" altLang="en-US" sz="2400" dirty="0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4816931" y="143075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选择阶段</a:t>
              </a:r>
              <a:endParaRPr lang="zh-CN" altLang="en-US" sz="2400" dirty="0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7139087" y="143075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重选阶段</a:t>
              </a:r>
              <a:endParaRPr lang="zh-CN" altLang="en-US" sz="2400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461242" y="748386"/>
              <a:ext cx="2416628" cy="3314831"/>
              <a:chOff x="8668139" y="1462443"/>
              <a:chExt cx="2416628" cy="3314830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8782457" y="2123558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命令阶段</a:t>
                </a: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8782457" y="2784391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数据阶段</a:t>
                </a: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8782457" y="3445224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通信阶段</a:t>
                </a: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8782457" y="4106057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状态阶段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8668139" y="1462443"/>
                <a:ext cx="2416628" cy="3314830"/>
              </a:xfrm>
              <a:prstGeom prst="roundRect">
                <a:avLst>
                  <a:gd name="adj" fmla="val 7728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817428" y="1613743"/>
                <a:ext cx="2090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信息传输阶段</a:t>
                </a:r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>
            <a:xfrm>
              <a:off x="1156998" y="2405800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>
              <a:off x="3512529" y="2394651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5807858" y="2405800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8140511" y="2411053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72620" y="34515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选择阶段：</a:t>
            </a:r>
            <a:endParaRPr lang="zh-CN" altLang="en-US" sz="20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86374"/>
              </p:ext>
            </p:extLst>
          </p:nvPr>
        </p:nvGraphicFramePr>
        <p:xfrm>
          <a:off x="7796664" y="4743674"/>
          <a:ext cx="4351168" cy="72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96">
                  <a:extLst>
                    <a:ext uri="{9D8B030D-6E8A-4147-A177-3AD203B41FA5}">
                      <a16:colId xmlns:a16="http://schemas.microsoft.com/office/drawing/2014/main" val="1256509814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646730307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005748164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422186718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4004951980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2743595536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1745637321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922193804"/>
                    </a:ext>
                  </a:extLst>
                </a:gridCol>
              </a:tblGrid>
              <a:tr h="363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DB0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DB1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DB2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DB3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DB4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DB5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DB6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DB7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5157"/>
                  </a:ext>
                </a:extLst>
              </a:tr>
              <a:tr h="363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39963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72620" y="3968597"/>
            <a:ext cx="107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赢得仲裁的</a:t>
            </a:r>
            <a:r>
              <a:rPr lang="en-US" altLang="zh-CN" dirty="0"/>
              <a:t>SCSI</a:t>
            </a:r>
            <a:r>
              <a:rPr lang="zh-CN" altLang="en-US" dirty="0"/>
              <a:t>设备在把</a:t>
            </a:r>
            <a:r>
              <a:rPr lang="en-US" altLang="zh-CN" dirty="0"/>
              <a:t>BSY</a:t>
            </a:r>
            <a:r>
              <a:rPr lang="zh-CN" altLang="en-US" dirty="0"/>
              <a:t>和</a:t>
            </a:r>
            <a:r>
              <a:rPr lang="en-US" altLang="zh-CN" dirty="0"/>
              <a:t>SEL</a:t>
            </a:r>
            <a:r>
              <a:rPr lang="zh-CN" altLang="en-US" dirty="0"/>
              <a:t>信号置真，经过一小段延时，即可进入选择</a:t>
            </a:r>
            <a:r>
              <a:rPr lang="zh-CN" altLang="en-US" dirty="0" smtClean="0"/>
              <a:t>阶段（</a:t>
            </a:r>
            <a:r>
              <a:rPr lang="en-US" altLang="zh-CN" dirty="0" smtClean="0"/>
              <a:t>I/O=0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SEL=1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87309" y="4453215"/>
            <a:ext cx="963422" cy="2398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发起方</a:t>
            </a:r>
          </a:p>
        </p:txBody>
      </p:sp>
      <p:sp>
        <p:nvSpPr>
          <p:cNvPr id="40" name="矩形 39"/>
          <p:cNvSpPr/>
          <p:nvPr/>
        </p:nvSpPr>
        <p:spPr>
          <a:xfrm>
            <a:off x="6543343" y="4461152"/>
            <a:ext cx="963422" cy="2398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目标方</a:t>
            </a:r>
          </a:p>
        </p:txBody>
      </p:sp>
      <p:sp>
        <p:nvSpPr>
          <p:cNvPr id="44" name="右箭头 43"/>
          <p:cNvSpPr/>
          <p:nvPr/>
        </p:nvSpPr>
        <p:spPr>
          <a:xfrm rot="10800000">
            <a:off x="1287517" y="5586352"/>
            <a:ext cx="5219040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1287517" y="4762983"/>
            <a:ext cx="5219040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856470" y="4488796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DB0=1 DB6=1 BSY=0 </a:t>
            </a:r>
            <a:r>
              <a:rPr lang="zh-CN" altLang="en-US" dirty="0"/>
              <a:t>等待目标方响应</a:t>
            </a: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516908" y="5330232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BSY=1 </a:t>
            </a:r>
            <a:r>
              <a:rPr lang="zh-CN" altLang="en-US" dirty="0" smtClean="0"/>
              <a:t>确定被选为目标方</a:t>
            </a:r>
            <a:endParaRPr lang="zh-CN" altLang="en-US" dirty="0"/>
          </a:p>
        </p:txBody>
      </p:sp>
      <p:sp>
        <p:nvSpPr>
          <p:cNvPr id="49" name="右箭头 48"/>
          <p:cNvSpPr/>
          <p:nvPr/>
        </p:nvSpPr>
        <p:spPr>
          <a:xfrm>
            <a:off x="1287517" y="6375617"/>
            <a:ext cx="5219040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553852" y="612462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确定建立通信 </a:t>
            </a:r>
            <a:r>
              <a:rPr lang="en-US" altLang="zh-CN" dirty="0" smtClean="0"/>
              <a:t>SEL=0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046700" y="5614223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发起方（</a:t>
            </a:r>
            <a:r>
              <a:rPr lang="en-US" altLang="zh-CN" dirty="0" smtClean="0"/>
              <a:t>ID=6</a:t>
            </a:r>
            <a:r>
              <a:rPr lang="zh-CN" altLang="en-US" dirty="0" smtClean="0"/>
              <a:t>）选通目标方（</a:t>
            </a:r>
            <a:r>
              <a:rPr lang="en-US" altLang="zh-CN" dirty="0" smtClean="0"/>
              <a:t>ID=0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7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总线状态变化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2620" y="748387"/>
            <a:ext cx="11567436" cy="2884280"/>
            <a:chOff x="172619" y="748386"/>
            <a:chExt cx="11705251" cy="3314831"/>
          </a:xfrm>
        </p:grpSpPr>
        <p:sp>
          <p:nvSpPr>
            <p:cNvPr id="5" name="圆角矩形 4"/>
            <p:cNvSpPr/>
            <p:nvPr/>
          </p:nvSpPr>
          <p:spPr>
            <a:xfrm>
              <a:off x="172619" y="141960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</a:rPr>
                <a:t>空闲阶段</a:t>
              </a:r>
              <a:endParaRPr lang="zh-CN" altLang="en-US" sz="2400" dirty="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494775" y="141960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仲裁阶段</a:t>
              </a:r>
              <a:endParaRPr lang="zh-CN" altLang="en-US" sz="2400" dirty="0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4816931" y="143075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选择阶段</a:t>
              </a:r>
              <a:endParaRPr lang="zh-CN" altLang="en-US" sz="2400" dirty="0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7139087" y="143075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重选阶段</a:t>
              </a:r>
              <a:endParaRPr lang="zh-CN" altLang="en-US" sz="2400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461242" y="748386"/>
              <a:ext cx="2416628" cy="3314831"/>
              <a:chOff x="8668139" y="1462443"/>
              <a:chExt cx="2416628" cy="3314830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8782457" y="2123558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命令阶段</a:t>
                </a: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8782457" y="2784391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数据阶段</a:t>
                </a: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8782457" y="3445224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通信阶段</a:t>
                </a: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8782457" y="4106057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状态阶段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8668139" y="1462443"/>
                <a:ext cx="2416628" cy="3314830"/>
              </a:xfrm>
              <a:prstGeom prst="roundRect">
                <a:avLst>
                  <a:gd name="adj" fmla="val 7728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817428" y="1613743"/>
                <a:ext cx="2090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信息传输阶段</a:t>
                </a:r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>
            <a:xfrm>
              <a:off x="1156998" y="2405800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>
              <a:off x="3512529" y="2394651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5807858" y="2405800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8140511" y="2411053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72620" y="34515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重选</a:t>
            </a:r>
            <a:r>
              <a:rPr lang="zh-CN" altLang="en-US" sz="2000" dirty="0" smtClean="0"/>
              <a:t>阶段：</a:t>
            </a:r>
            <a:endParaRPr lang="zh-CN" altLang="en-US" sz="20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7796664" y="4743674"/>
          <a:ext cx="4351168" cy="72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96">
                  <a:extLst>
                    <a:ext uri="{9D8B030D-6E8A-4147-A177-3AD203B41FA5}">
                      <a16:colId xmlns:a16="http://schemas.microsoft.com/office/drawing/2014/main" val="1256509814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646730307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005748164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422186718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4004951980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2743595536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1745637321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922193804"/>
                    </a:ext>
                  </a:extLst>
                </a:gridCol>
              </a:tblGrid>
              <a:tr h="363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DB0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DB1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DB2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DB3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DB4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DB5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DB6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DB7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5157"/>
                  </a:ext>
                </a:extLst>
              </a:tr>
              <a:tr h="363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39963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72620" y="3968597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与选择阶段不同，重选阶段由目标方启动，重新建立由发送方启动成功但被目标方挂断的</a:t>
            </a:r>
            <a:r>
              <a:rPr lang="zh-CN" altLang="en-US" dirty="0" smtClean="0"/>
              <a:t>连接（</a:t>
            </a:r>
            <a:r>
              <a:rPr lang="en-US" altLang="zh-CN" dirty="0" smtClean="0"/>
              <a:t>BSY=1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SEL=1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87309" y="4453215"/>
            <a:ext cx="963422" cy="2398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发起方</a:t>
            </a:r>
          </a:p>
        </p:txBody>
      </p:sp>
      <p:sp>
        <p:nvSpPr>
          <p:cNvPr id="40" name="矩形 39"/>
          <p:cNvSpPr/>
          <p:nvPr/>
        </p:nvSpPr>
        <p:spPr>
          <a:xfrm>
            <a:off x="6543343" y="4461152"/>
            <a:ext cx="963422" cy="2398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目标方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9204" y="4479562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I/O=1 DB0=1 DB6=1 BSY=0 </a:t>
            </a:r>
            <a:r>
              <a:rPr lang="zh-CN" altLang="en-US" dirty="0" smtClean="0"/>
              <a:t>等待发起方</a:t>
            </a:r>
            <a:r>
              <a:rPr lang="zh-CN" altLang="en-US" dirty="0"/>
              <a:t>响应</a:t>
            </a: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648781" y="5320710"/>
            <a:ext cx="211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确定</a:t>
            </a:r>
            <a:r>
              <a:rPr lang="zh-CN" altLang="en-US" dirty="0" smtClean="0"/>
              <a:t>被</a:t>
            </a:r>
            <a:r>
              <a:rPr lang="zh-CN" altLang="en-US" dirty="0"/>
              <a:t>重选</a:t>
            </a:r>
            <a:r>
              <a:rPr lang="zh-CN" altLang="en-US" dirty="0" smtClean="0"/>
              <a:t> </a:t>
            </a:r>
            <a:r>
              <a:rPr lang="en-US" altLang="zh-CN" dirty="0" smtClean="0"/>
              <a:t>BSY=1</a:t>
            </a:r>
            <a:endParaRPr lang="zh-CN" altLang="en-US" dirty="0"/>
          </a:p>
        </p:txBody>
      </p:sp>
      <p:sp>
        <p:nvSpPr>
          <p:cNvPr id="49" name="右箭头 48"/>
          <p:cNvSpPr/>
          <p:nvPr/>
        </p:nvSpPr>
        <p:spPr>
          <a:xfrm rot="10800000">
            <a:off x="1287517" y="6375617"/>
            <a:ext cx="5219040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242679" y="613172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SEL=0 BSY=1 </a:t>
            </a:r>
            <a:r>
              <a:rPr lang="zh-CN" altLang="en-US" dirty="0" smtClean="0"/>
              <a:t>确定</a:t>
            </a:r>
            <a:r>
              <a:rPr lang="zh-CN" altLang="en-US" dirty="0"/>
              <a:t>建立通信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46700" y="5614223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发起方（</a:t>
            </a:r>
            <a:r>
              <a:rPr lang="en-US" altLang="zh-CN" dirty="0" smtClean="0"/>
              <a:t>ID=6</a:t>
            </a:r>
            <a:r>
              <a:rPr lang="zh-CN" altLang="en-US" dirty="0" smtClean="0"/>
              <a:t>）选通目标方（</a:t>
            </a:r>
            <a:r>
              <a:rPr lang="en-US" altLang="zh-CN" dirty="0" smtClean="0"/>
              <a:t>ID=0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10800000">
            <a:off x="1287516" y="4735699"/>
            <a:ext cx="5219040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1287516" y="5604702"/>
            <a:ext cx="5219040" cy="22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3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0" y="1"/>
            <a:ext cx="4267200" cy="690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080402" y="2494408"/>
            <a:ext cx="2106397" cy="13168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10800000">
            <a:off x="2738081" y="2557624"/>
            <a:ext cx="386959" cy="333585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599629" y="3854531"/>
            <a:ext cx="682172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latin typeface="+mn-lt"/>
              </a:rPr>
              <a:t>03.</a:t>
            </a:r>
            <a:endParaRPr lang="zh-CN" altLang="en-US">
              <a:latin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599629" y="2944467"/>
            <a:ext cx="682172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latin typeface="+mn-lt"/>
              </a:rPr>
              <a:t>02.</a:t>
            </a:r>
            <a:endParaRPr lang="zh-CN" altLang="en-US" dirty="0">
              <a:latin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5599629" y="2034403"/>
            <a:ext cx="682172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latin typeface="+mn-lt"/>
              </a:rPr>
              <a:t>01.</a:t>
            </a:r>
            <a:endParaRPr lang="zh-CN" altLang="en-US" dirty="0">
              <a:latin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6359074" y="2047282"/>
            <a:ext cx="2954655" cy="46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研究背景</a:t>
            </a: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6359074" y="2957346"/>
            <a:ext cx="2954655" cy="46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SCSI</a:t>
            </a:r>
            <a:r>
              <a:rPr lang="zh-CN" altLang="en-US" dirty="0" smtClean="0"/>
              <a:t>标准介绍</a:t>
            </a:r>
            <a:endParaRPr lang="zh-CN" altLang="en-US" dirty="0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6359075" y="3867410"/>
            <a:ext cx="2954655" cy="461665"/>
          </a:xfrm>
          <a:prstGeom prst="rect">
            <a:avLst/>
          </a:prstGeom>
        </p:spPr>
        <p:txBody>
          <a:bodyPr wrap="none">
            <a:norm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SCSI2SD</a:t>
            </a:r>
            <a:r>
              <a:rPr lang="zh-CN" altLang="en-US" dirty="0" smtClean="0"/>
              <a:t>设计分析</a:t>
            </a:r>
            <a:endParaRPr lang="zh-CN" altLang="en-US" dirty="0"/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203916" y="2891209"/>
            <a:ext cx="1859369" cy="52321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latin typeface="+mj-lt"/>
                <a:ea typeface="+mj-ea"/>
                <a:cs typeface="+mj-cs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"/>
    </mc:Choice>
    <mc:Fallback xmlns="">
      <p:transition spd="slow" advTm="16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总线状态变化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84" y="4190119"/>
            <a:ext cx="5804827" cy="252024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72620" y="748387"/>
            <a:ext cx="11567436" cy="2884280"/>
            <a:chOff x="172619" y="748386"/>
            <a:chExt cx="11705251" cy="3314831"/>
          </a:xfrm>
        </p:grpSpPr>
        <p:sp>
          <p:nvSpPr>
            <p:cNvPr id="22" name="圆角矩形 21"/>
            <p:cNvSpPr/>
            <p:nvPr/>
          </p:nvSpPr>
          <p:spPr>
            <a:xfrm>
              <a:off x="172619" y="141960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</a:rPr>
                <a:t>空闲阶段</a:t>
              </a:r>
              <a:endParaRPr lang="zh-CN" altLang="en-US" sz="2400" dirty="0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494775" y="141960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仲裁阶段</a:t>
              </a:r>
              <a:endParaRPr lang="zh-CN" altLang="en-US" sz="2400" dirty="0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816931" y="143075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选择阶段</a:t>
              </a:r>
              <a:endParaRPr lang="zh-CN" altLang="en-US" sz="2400" dirty="0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139087" y="1430751"/>
              <a:ext cx="793101" cy="19500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45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</a:rPr>
                <a:t>重选阶段</a:t>
              </a:r>
              <a:endParaRPr lang="zh-CN" altLang="en-US" sz="2400" dirty="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461242" y="748386"/>
              <a:ext cx="2416628" cy="3314831"/>
              <a:chOff x="8668139" y="1462443"/>
              <a:chExt cx="2416628" cy="3314830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8782457" y="2123558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命令阶段</a:t>
                </a: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8782457" y="2784391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数据阶段</a:t>
                </a: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8782457" y="3445224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通信阶段</a:t>
                </a: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8782457" y="4106057"/>
                <a:ext cx="2160000" cy="54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</a:rPr>
                  <a:t>状态阶段</a:t>
                </a: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8668139" y="1462443"/>
                <a:ext cx="2416628" cy="3314830"/>
              </a:xfrm>
              <a:prstGeom prst="roundRect">
                <a:avLst>
                  <a:gd name="adj" fmla="val 7728"/>
                </a:avLst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817428" y="1613743"/>
                <a:ext cx="2090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信息传输阶段</a:t>
                </a:r>
              </a:p>
            </p:txBody>
          </p:sp>
        </p:grpSp>
        <p:cxnSp>
          <p:nvCxnSpPr>
            <p:cNvPr id="27" name="直接箭头连接符 26"/>
            <p:cNvCxnSpPr/>
            <p:nvPr/>
          </p:nvCxnSpPr>
          <p:spPr>
            <a:xfrm>
              <a:off x="1156998" y="2405800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3512529" y="2394651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5807858" y="2405800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8140511" y="2411053"/>
              <a:ext cx="1110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172620" y="34515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信息传输阶段：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7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SCSI2SD</a:t>
            </a:r>
            <a:r>
              <a:rPr lang="zh-CN" altLang="en-US" dirty="0"/>
              <a:t>设计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03.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0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"/>
    </mc:Choice>
    <mc:Fallback xmlns="">
      <p:transition spd="slow" advTm="45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 smtClean="0"/>
              <a:t>03   SCSI2SD</a:t>
            </a:r>
            <a:r>
              <a:rPr lang="zh-CN" altLang="en-US" dirty="0" smtClean="0"/>
              <a:t>硬件电路分析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83977" y="689465"/>
            <a:ext cx="11980128" cy="6142252"/>
            <a:chOff x="83977" y="689465"/>
            <a:chExt cx="11980128" cy="614225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382" y="689465"/>
              <a:ext cx="9335309" cy="614225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96" b="15408"/>
            <a:stretch/>
          </p:blipFill>
          <p:spPr>
            <a:xfrm>
              <a:off x="8898335" y="957517"/>
              <a:ext cx="3165770" cy="186976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3977" y="2164702"/>
              <a:ext cx="765111" cy="25939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753600" y="882998"/>
              <a:ext cx="2310505" cy="6094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0026869" y="2028497"/>
              <a:ext cx="788276" cy="58857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852040" y="1084436"/>
              <a:ext cx="4314497" cy="4359923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08852" y="2028497"/>
              <a:ext cx="768141" cy="74097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415672" y="5444359"/>
              <a:ext cx="1079019" cy="127175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502978" y="2322786"/>
              <a:ext cx="760271" cy="269064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026869" y="1608621"/>
              <a:ext cx="1768310" cy="4303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13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 smtClean="0"/>
              <a:t>03   </a:t>
            </a:r>
            <a:r>
              <a:rPr lang="en-US" altLang="zh-CN" dirty="0"/>
              <a:t>SCSI2SD</a:t>
            </a:r>
            <a:r>
              <a:rPr lang="zh-CN" altLang="en-US" dirty="0"/>
              <a:t>硬件电路分析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4864" y="788088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硬件</a:t>
            </a:r>
            <a:r>
              <a:rPr lang="zh-CN" altLang="en-US" sz="2400" dirty="0" smtClean="0"/>
              <a:t>电路原理分析</a:t>
            </a:r>
            <a:endParaRPr lang="zh-CN" altLang="en-US" sz="24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177562" y="1260850"/>
            <a:ext cx="9511458" cy="3712775"/>
            <a:chOff x="1371599" y="1820008"/>
            <a:chExt cx="8941778" cy="4058356"/>
          </a:xfrm>
        </p:grpSpPr>
        <p:sp>
          <p:nvSpPr>
            <p:cNvPr id="12" name="矩形 11"/>
            <p:cNvSpPr/>
            <p:nvPr/>
          </p:nvSpPr>
          <p:spPr>
            <a:xfrm>
              <a:off x="1371599" y="2664068"/>
              <a:ext cx="465993" cy="10814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主机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244361" y="1855176"/>
              <a:ext cx="984739" cy="27607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DB50</a:t>
              </a:r>
              <a:endParaRPr lang="zh-CN" altLang="en-US" dirty="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576646" y="1820008"/>
              <a:ext cx="2268415" cy="20574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CPU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750420" y="4426859"/>
              <a:ext cx="800100" cy="6242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SD</a:t>
              </a:r>
              <a:endParaRPr lang="zh-CN" altLang="en-US" dirty="0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943099" y="2980661"/>
              <a:ext cx="1230923" cy="15826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1943099" y="3354264"/>
              <a:ext cx="1230923" cy="15826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/>
          </p:nvSpPr>
          <p:spPr>
            <a:xfrm rot="2441381">
              <a:off x="5688309" y="4787686"/>
              <a:ext cx="822709" cy="1090678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7406</a:t>
              </a:r>
              <a:endParaRPr lang="zh-CN" altLang="en-US" dirty="0"/>
            </a:p>
          </p:txBody>
        </p:sp>
        <p:sp>
          <p:nvSpPr>
            <p:cNvPr id="19" name="右箭头 18"/>
            <p:cNvSpPr/>
            <p:nvPr/>
          </p:nvSpPr>
          <p:spPr>
            <a:xfrm>
              <a:off x="4229100" y="2497816"/>
              <a:ext cx="2347546" cy="16625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7921870" y="3939619"/>
              <a:ext cx="123092" cy="427963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下箭头 20"/>
            <p:cNvSpPr/>
            <p:nvPr/>
          </p:nvSpPr>
          <p:spPr>
            <a:xfrm rot="10800000">
              <a:off x="8233996" y="3939619"/>
              <a:ext cx="118696" cy="426496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292199" y="2426677"/>
              <a:ext cx="6021178" cy="3066510"/>
              <a:chOff x="4292199" y="2426677"/>
              <a:chExt cx="6021178" cy="3066510"/>
            </a:xfrm>
          </p:grpSpPr>
          <p:sp>
            <p:nvSpPr>
              <p:cNvPr id="32" name="右箭头 31"/>
              <p:cNvSpPr/>
              <p:nvPr/>
            </p:nvSpPr>
            <p:spPr>
              <a:xfrm>
                <a:off x="8845061" y="2426677"/>
                <a:ext cx="1433147" cy="154265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下箭头 32"/>
              <p:cNvSpPr/>
              <p:nvPr/>
            </p:nvSpPr>
            <p:spPr>
              <a:xfrm>
                <a:off x="10119947" y="2445327"/>
                <a:ext cx="193430" cy="2988584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右箭头 33"/>
              <p:cNvSpPr/>
              <p:nvPr/>
            </p:nvSpPr>
            <p:spPr>
              <a:xfrm rot="10800000">
                <a:off x="6128238" y="5291033"/>
                <a:ext cx="4156564" cy="202154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下箭头 34"/>
              <p:cNvSpPr/>
              <p:nvPr/>
            </p:nvSpPr>
            <p:spPr>
              <a:xfrm rot="10800000">
                <a:off x="5306158" y="3138922"/>
                <a:ext cx="206619" cy="2252626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右箭头 35"/>
              <p:cNvSpPr/>
              <p:nvPr/>
            </p:nvSpPr>
            <p:spPr>
              <a:xfrm rot="10800000">
                <a:off x="4292199" y="3095694"/>
                <a:ext cx="1185407" cy="211014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167304" y="2650880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80492" y="3095029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95880" y="2227764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 rot="16200000">
              <a:off x="7507047" y="3957805"/>
              <a:ext cx="575195" cy="3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 rot="16200000">
              <a:off x="8172774" y="3971411"/>
              <a:ext cx="575195" cy="3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274035" y="2128485"/>
              <a:ext cx="575196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 rot="16200000">
              <a:off x="9775464" y="3798241"/>
              <a:ext cx="575195" cy="3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879558" y="5077551"/>
              <a:ext cx="575196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604311" y="2853734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4864" y="5515036"/>
            <a:ext cx="781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设备主机通过</a:t>
            </a:r>
            <a:r>
              <a:rPr lang="en-US" altLang="zh-CN" dirty="0">
                <a:latin typeface="+mn-ea"/>
              </a:rPr>
              <a:t>SCSI</a:t>
            </a:r>
            <a:r>
              <a:rPr lang="zh-CN" altLang="en-US" dirty="0">
                <a:latin typeface="+mn-ea"/>
              </a:rPr>
              <a:t>对</a:t>
            </a:r>
            <a:r>
              <a:rPr lang="en-US" altLang="zh-CN" dirty="0">
                <a:latin typeface="+mn-ea"/>
              </a:rPr>
              <a:t>SD</a:t>
            </a:r>
            <a:r>
              <a:rPr lang="zh-CN" altLang="en-US" dirty="0">
                <a:latin typeface="+mn-ea"/>
              </a:rPr>
              <a:t>卡内容进行读写，类似于读卡器，但其实是接口规范转换器</a:t>
            </a:r>
            <a:r>
              <a:rPr lang="zh-CN" altLang="en-US" dirty="0" smtClean="0">
                <a:latin typeface="+mn-ea"/>
              </a:rPr>
              <a:t>，主机</a:t>
            </a:r>
            <a:r>
              <a:rPr lang="zh-CN" altLang="en-US" dirty="0">
                <a:latin typeface="+mn-ea"/>
              </a:rPr>
              <a:t>往</a:t>
            </a:r>
            <a:r>
              <a:rPr lang="en-US" altLang="zh-CN" dirty="0">
                <a:latin typeface="+mn-ea"/>
              </a:rPr>
              <a:t>SCIS</a:t>
            </a:r>
            <a:r>
              <a:rPr lang="zh-CN" altLang="en-US" dirty="0">
                <a:latin typeface="+mn-ea"/>
              </a:rPr>
              <a:t>硬盘上写一部分数据，实际数据是进</a:t>
            </a:r>
            <a:r>
              <a:rPr lang="en-US" altLang="zh-CN" dirty="0">
                <a:latin typeface="+mn-ea"/>
              </a:rPr>
              <a:t>MCU</a:t>
            </a:r>
            <a:r>
              <a:rPr lang="zh-CN" altLang="en-US" dirty="0">
                <a:latin typeface="+mn-ea"/>
              </a:rPr>
              <a:t>了，</a:t>
            </a:r>
            <a:r>
              <a:rPr lang="en-US" altLang="zh-CN" dirty="0">
                <a:latin typeface="+mn-ea"/>
              </a:rPr>
              <a:t>MCU</a:t>
            </a:r>
            <a:r>
              <a:rPr lang="zh-CN" altLang="en-US" dirty="0">
                <a:latin typeface="+mn-ea"/>
              </a:rPr>
              <a:t>从接口规范中识别出具体操作内容</a:t>
            </a:r>
            <a:r>
              <a:rPr lang="zh-CN" altLang="en-US" dirty="0" smtClean="0">
                <a:latin typeface="+mn-ea"/>
              </a:rPr>
              <a:t>，再通</a:t>
            </a:r>
            <a:r>
              <a:rPr lang="zh-CN" altLang="en-US" dirty="0">
                <a:latin typeface="+mn-ea"/>
              </a:rPr>
              <a:t>过</a:t>
            </a:r>
            <a:r>
              <a:rPr lang="en-US" altLang="zh-CN" dirty="0">
                <a:latin typeface="+mn-ea"/>
              </a:rPr>
              <a:t>SPI</a:t>
            </a:r>
            <a:r>
              <a:rPr lang="zh-CN" altLang="en-US" dirty="0">
                <a:latin typeface="+mn-ea"/>
              </a:rPr>
              <a:t>往</a:t>
            </a:r>
            <a:r>
              <a:rPr lang="en-US" altLang="zh-CN" dirty="0">
                <a:latin typeface="+mn-ea"/>
              </a:rPr>
              <a:t>SD</a:t>
            </a:r>
            <a:r>
              <a:rPr lang="zh-CN" altLang="en-US" dirty="0">
                <a:latin typeface="+mn-ea"/>
              </a:rPr>
              <a:t>卡里写，读的过程相返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2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芯片内部电路分析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527" y="808892"/>
            <a:ext cx="8558003" cy="56850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682130" y="3085928"/>
            <a:ext cx="5038192" cy="20194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4211" y="3100552"/>
            <a:ext cx="231333" cy="1363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4070156" y="1097018"/>
            <a:ext cx="404703" cy="1363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6200000">
            <a:off x="4912268" y="2969513"/>
            <a:ext cx="404703" cy="1363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24318" y="5475890"/>
            <a:ext cx="234799" cy="11388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615448" y="1100214"/>
            <a:ext cx="1376855" cy="20003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8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SD</a:t>
            </a:r>
            <a:r>
              <a:rPr lang="zh-CN" altLang="en-US" dirty="0" smtClean="0"/>
              <a:t>卡引脚及定义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116" y="3287071"/>
            <a:ext cx="3560885" cy="2623811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526071" y="880512"/>
            <a:ext cx="8376190" cy="1511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>
                <a:solidFill>
                  <a:schemeClr val="tx1"/>
                </a:solidFill>
              </a:rPr>
              <a:t>SD</a:t>
            </a:r>
            <a:r>
              <a:rPr lang="zh-CN" altLang="en-US" sz="2200" dirty="0">
                <a:solidFill>
                  <a:schemeClr val="tx1"/>
                </a:solidFill>
              </a:rPr>
              <a:t>卡的操作模式：</a:t>
            </a:r>
            <a:r>
              <a:rPr lang="en-US" altLang="zh-CN" sz="2200" dirty="0">
                <a:solidFill>
                  <a:schemeClr val="tx1"/>
                </a:solidFill>
              </a:rPr>
              <a:t>SD</a:t>
            </a:r>
            <a:r>
              <a:rPr lang="zh-CN" altLang="en-US" sz="2200" dirty="0">
                <a:solidFill>
                  <a:schemeClr val="tx1"/>
                </a:solidFill>
              </a:rPr>
              <a:t>卡模式（</a:t>
            </a:r>
            <a:r>
              <a:rPr lang="en-US" altLang="zh-CN" sz="2200" dirty="0">
                <a:solidFill>
                  <a:schemeClr val="tx1"/>
                </a:solidFill>
              </a:rPr>
              <a:t>SDIO</a:t>
            </a:r>
            <a:r>
              <a:rPr lang="zh-CN" altLang="en-US" sz="2200" dirty="0">
                <a:solidFill>
                  <a:schemeClr val="tx1"/>
                </a:solidFill>
              </a:rPr>
              <a:t>）、</a:t>
            </a:r>
            <a:r>
              <a:rPr lang="en-US" altLang="zh-CN" sz="2200" dirty="0">
                <a:solidFill>
                  <a:schemeClr val="tx1"/>
                </a:solidFill>
              </a:rPr>
              <a:t>SPI</a:t>
            </a:r>
            <a:r>
              <a:rPr lang="zh-CN" altLang="en-US" sz="2200" dirty="0">
                <a:solidFill>
                  <a:schemeClr val="tx1"/>
                </a:solidFill>
              </a:rPr>
              <a:t>模式</a:t>
            </a:r>
            <a:r>
              <a:rPr lang="en-US" altLang="zh-CN" sz="2200" dirty="0">
                <a:solidFill>
                  <a:schemeClr val="tx1"/>
                </a:solidFill>
              </a:rPr>
              <a:t>(</a:t>
            </a:r>
            <a:r>
              <a:rPr lang="zh-CN" altLang="en-US" sz="2200" dirty="0">
                <a:solidFill>
                  <a:schemeClr val="tx1"/>
                </a:solidFill>
              </a:rPr>
              <a:t>默认为</a:t>
            </a:r>
            <a:r>
              <a:rPr lang="en-US" altLang="zh-CN" sz="2200" dirty="0">
                <a:solidFill>
                  <a:schemeClr val="tx1"/>
                </a:solidFill>
              </a:rPr>
              <a:t>SD</a:t>
            </a:r>
            <a:r>
              <a:rPr lang="zh-CN" altLang="en-US" sz="2200" dirty="0">
                <a:solidFill>
                  <a:schemeClr val="tx1"/>
                </a:solidFill>
              </a:rPr>
              <a:t>模式</a:t>
            </a:r>
            <a:r>
              <a:rPr lang="en-US" altLang="zh-CN" sz="2200" dirty="0">
                <a:solidFill>
                  <a:schemeClr val="tx1"/>
                </a:solidFill>
              </a:rPr>
              <a:t>)</a:t>
            </a:r>
            <a:r>
              <a:rPr lang="zh-CN" altLang="en-US" sz="2200" dirty="0">
                <a:solidFill>
                  <a:schemeClr val="tx1"/>
                </a:solidFill>
              </a:rPr>
              <a:t>。</a:t>
            </a:r>
            <a:endParaRPr lang="en-US" altLang="zh-CN" sz="2200" dirty="0">
              <a:solidFill>
                <a:schemeClr val="tx1"/>
              </a:solidFill>
            </a:endParaRPr>
          </a:p>
          <a:p>
            <a:endParaRPr lang="en-US" altLang="zh-CN" sz="2200" dirty="0">
              <a:solidFill>
                <a:schemeClr val="tx1"/>
              </a:solidFill>
            </a:endParaRPr>
          </a:p>
          <a:p>
            <a:r>
              <a:rPr lang="en-US" altLang="zh-CN" sz="2200" dirty="0">
                <a:solidFill>
                  <a:schemeClr val="tx1"/>
                </a:solidFill>
              </a:rPr>
              <a:t>SD</a:t>
            </a:r>
            <a:r>
              <a:rPr lang="zh-CN" altLang="en-US" sz="2200" dirty="0">
                <a:solidFill>
                  <a:schemeClr val="tx1"/>
                </a:solidFill>
              </a:rPr>
              <a:t>卡模式的信号线有：</a:t>
            </a:r>
            <a:r>
              <a:rPr lang="en-US" altLang="zh-CN" sz="2200" dirty="0">
                <a:solidFill>
                  <a:schemeClr val="tx1"/>
                </a:solidFill>
              </a:rPr>
              <a:t>CLK</a:t>
            </a:r>
            <a:r>
              <a:rPr lang="zh-CN" altLang="en-US" sz="2200" dirty="0">
                <a:solidFill>
                  <a:schemeClr val="tx1"/>
                </a:solidFill>
              </a:rPr>
              <a:t>、</a:t>
            </a:r>
            <a:r>
              <a:rPr lang="en-US" altLang="zh-CN" sz="2200" dirty="0">
                <a:solidFill>
                  <a:schemeClr val="tx1"/>
                </a:solidFill>
              </a:rPr>
              <a:t>CMD</a:t>
            </a:r>
            <a:r>
              <a:rPr lang="zh-CN" altLang="en-US" sz="2200" dirty="0">
                <a:solidFill>
                  <a:schemeClr val="tx1"/>
                </a:solidFill>
              </a:rPr>
              <a:t>、</a:t>
            </a:r>
            <a:r>
              <a:rPr lang="en-US" altLang="zh-CN" sz="2200" dirty="0">
                <a:solidFill>
                  <a:schemeClr val="tx1"/>
                </a:solidFill>
              </a:rPr>
              <a:t>DAT0-DAT3</a:t>
            </a:r>
            <a:r>
              <a:rPr lang="zh-CN" altLang="en-US" sz="2200" dirty="0">
                <a:solidFill>
                  <a:schemeClr val="tx1"/>
                </a:solidFill>
              </a:rPr>
              <a:t>，</a:t>
            </a:r>
            <a:r>
              <a:rPr lang="en-US" altLang="zh-CN" sz="2200" dirty="0">
                <a:solidFill>
                  <a:schemeClr val="tx1"/>
                </a:solidFill>
              </a:rPr>
              <a:t>6</a:t>
            </a:r>
            <a:r>
              <a:rPr lang="zh-CN" altLang="en-US" sz="2200" dirty="0">
                <a:solidFill>
                  <a:schemeClr val="tx1"/>
                </a:solidFill>
              </a:rPr>
              <a:t>根线。</a:t>
            </a:r>
          </a:p>
          <a:p>
            <a:r>
              <a:rPr lang="en-US" altLang="zh-CN" sz="2200" dirty="0">
                <a:solidFill>
                  <a:schemeClr val="tx1"/>
                </a:solidFill>
              </a:rPr>
              <a:t>SPI</a:t>
            </a:r>
            <a:r>
              <a:rPr lang="zh-CN" altLang="en-US" sz="2200" dirty="0">
                <a:solidFill>
                  <a:schemeClr val="tx1"/>
                </a:solidFill>
              </a:rPr>
              <a:t>模式的信号线有：</a:t>
            </a:r>
            <a:r>
              <a:rPr lang="en-US" altLang="zh-CN" sz="2200" dirty="0">
                <a:solidFill>
                  <a:schemeClr val="tx1"/>
                </a:solidFill>
              </a:rPr>
              <a:t>CS</a:t>
            </a:r>
            <a:r>
              <a:rPr lang="zh-CN" altLang="en-US" sz="2200" dirty="0">
                <a:solidFill>
                  <a:schemeClr val="tx1"/>
                </a:solidFill>
              </a:rPr>
              <a:t>、</a:t>
            </a:r>
            <a:r>
              <a:rPr lang="en-US" altLang="zh-CN" sz="2200" dirty="0">
                <a:solidFill>
                  <a:schemeClr val="tx1"/>
                </a:solidFill>
              </a:rPr>
              <a:t>CLK</a:t>
            </a:r>
            <a:r>
              <a:rPr lang="zh-CN" altLang="en-US" sz="2200" dirty="0">
                <a:solidFill>
                  <a:schemeClr val="tx1"/>
                </a:solidFill>
              </a:rPr>
              <a:t>、</a:t>
            </a:r>
            <a:r>
              <a:rPr lang="en-US" altLang="zh-CN" sz="2200" dirty="0">
                <a:solidFill>
                  <a:schemeClr val="tx1"/>
                </a:solidFill>
              </a:rPr>
              <a:t>MISO</a:t>
            </a:r>
            <a:r>
              <a:rPr lang="zh-CN" altLang="en-US" sz="2200" dirty="0">
                <a:solidFill>
                  <a:schemeClr val="tx1"/>
                </a:solidFill>
              </a:rPr>
              <a:t>（</a:t>
            </a:r>
            <a:r>
              <a:rPr lang="en-US" altLang="zh-CN" sz="2200" dirty="0">
                <a:solidFill>
                  <a:schemeClr val="tx1"/>
                </a:solidFill>
              </a:rPr>
              <a:t>DO</a:t>
            </a:r>
            <a:r>
              <a:rPr lang="zh-CN" altLang="en-US" sz="2200" dirty="0">
                <a:solidFill>
                  <a:schemeClr val="tx1"/>
                </a:solidFill>
              </a:rPr>
              <a:t>）、</a:t>
            </a:r>
            <a:r>
              <a:rPr lang="en-US" altLang="zh-CN" sz="2200" dirty="0">
                <a:solidFill>
                  <a:schemeClr val="tx1"/>
                </a:solidFill>
              </a:rPr>
              <a:t>MOSI(DI),4</a:t>
            </a:r>
            <a:r>
              <a:rPr lang="zh-CN" altLang="en-US" sz="2200" dirty="0">
                <a:solidFill>
                  <a:schemeClr val="tx1"/>
                </a:solidFill>
              </a:rPr>
              <a:t>根线。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57" y="2929260"/>
            <a:ext cx="5517935" cy="37126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678" y="3287071"/>
            <a:ext cx="2701438" cy="2623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9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13" y="1660671"/>
            <a:ext cx="1065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SCSI2</a:t>
            </a:r>
            <a:r>
              <a:rPr lang="zh-CN" altLang="en-US" dirty="0"/>
              <a:t>即</a:t>
            </a:r>
            <a:r>
              <a:rPr lang="en-US" altLang="zh-CN" dirty="0"/>
              <a:t>Fast SCSI</a:t>
            </a:r>
            <a:r>
              <a:rPr lang="zh-CN" altLang="en-US" dirty="0"/>
              <a:t>（</a:t>
            </a:r>
            <a:r>
              <a:rPr lang="en-US" altLang="zh-CN" dirty="0"/>
              <a:t>1994</a:t>
            </a:r>
            <a:r>
              <a:rPr lang="zh-CN" altLang="en-US" dirty="0"/>
              <a:t>年，最大支持</a:t>
            </a:r>
            <a:r>
              <a:rPr lang="en-US" altLang="zh-CN" dirty="0"/>
              <a:t>7</a:t>
            </a:r>
            <a:r>
              <a:rPr lang="zh-CN" altLang="en-US" dirty="0"/>
              <a:t>个设备），由于频率提高一倍，数据传输速率达</a:t>
            </a:r>
            <a:r>
              <a:rPr lang="en-US" altLang="zh-CN" dirty="0"/>
              <a:t>10MB/s</a:t>
            </a:r>
            <a:r>
              <a:rPr lang="zh-CN" altLang="en-US" dirty="0"/>
              <a:t>（时钟频率为</a:t>
            </a:r>
            <a:r>
              <a:rPr lang="en-US" altLang="zh-CN" dirty="0"/>
              <a:t>10MHz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SCSI2SD</a:t>
            </a:r>
            <a:r>
              <a:rPr lang="zh-CN" altLang="en-US" dirty="0" smtClean="0"/>
              <a:t>设计分析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812" y="942043"/>
            <a:ext cx="332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SCSI2SD</a:t>
            </a:r>
            <a:r>
              <a:rPr lang="zh-CN" altLang="en-US" sz="2400" dirty="0"/>
              <a:t>芯片的选用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3812" y="3374924"/>
            <a:ext cx="1042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● 时钟频率</a:t>
            </a:r>
            <a:r>
              <a:rPr lang="zh-CN" altLang="en-US" dirty="0"/>
              <a:t>为</a:t>
            </a:r>
            <a:r>
              <a:rPr lang="en-US" altLang="zh-CN" dirty="0"/>
              <a:t>12MHz</a:t>
            </a:r>
            <a:r>
              <a:rPr lang="zh-CN" altLang="en-US" dirty="0" smtClean="0"/>
              <a:t>，电路中有</a:t>
            </a:r>
            <a:r>
              <a:rPr lang="zh-CN" altLang="en-US" dirty="0"/>
              <a:t>五路信号需要滤波处理，滤波处理器的</a:t>
            </a:r>
            <a:r>
              <a:rPr lang="en-US" altLang="zh-CN" dirty="0"/>
              <a:t>CPU</a:t>
            </a:r>
            <a:r>
              <a:rPr lang="zh-CN" altLang="en-US" dirty="0"/>
              <a:t>频率应是</a:t>
            </a:r>
            <a:r>
              <a:rPr lang="zh-CN" altLang="en-US" dirty="0" smtClean="0"/>
              <a:t>输入信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号</a:t>
            </a:r>
            <a:r>
              <a:rPr lang="zh-CN" altLang="en-US" dirty="0"/>
              <a:t>频率的</a:t>
            </a:r>
            <a:r>
              <a:rPr lang="zh-CN" altLang="en-US" dirty="0" smtClean="0"/>
              <a:t>四</a:t>
            </a:r>
            <a:r>
              <a:rPr lang="zh-CN" altLang="en-US" dirty="0"/>
              <a:t>、</a:t>
            </a:r>
            <a:r>
              <a:rPr lang="zh-CN" altLang="en-US" dirty="0" smtClean="0"/>
              <a:t>五倍</a:t>
            </a:r>
            <a:r>
              <a:rPr lang="zh-CN" altLang="en-US" dirty="0"/>
              <a:t>以上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51</a:t>
            </a:r>
            <a:r>
              <a:rPr lang="zh-CN" altLang="en-US" dirty="0"/>
              <a:t>单片机</a:t>
            </a:r>
            <a:r>
              <a:rPr lang="en-US" altLang="zh-CN" dirty="0"/>
              <a:t>CPU</a:t>
            </a:r>
            <a:r>
              <a:rPr lang="zh-CN" altLang="en-US" dirty="0"/>
              <a:t>频率不够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3812" y="261013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51</a:t>
            </a:r>
            <a:r>
              <a:rPr lang="zh-CN" altLang="en-US" sz="2400" dirty="0" smtClean="0">
                <a:latin typeface="+mj-ea"/>
                <a:ea typeface="+mj-ea"/>
              </a:rPr>
              <a:t>单片机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812" y="427821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DSP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12" y="4868612"/>
            <a:ext cx="105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● 对于</a:t>
            </a:r>
            <a:r>
              <a:rPr lang="en-US" altLang="zh-CN" dirty="0"/>
              <a:t>DSP</a:t>
            </a:r>
            <a:r>
              <a:rPr lang="zh-CN" altLang="en-US" dirty="0"/>
              <a:t>而言，可以处理信号的滤波问题，并且</a:t>
            </a:r>
            <a:r>
              <a:rPr lang="en-US" altLang="zh-CN" dirty="0"/>
              <a:t>CPU</a:t>
            </a:r>
            <a:r>
              <a:rPr lang="zh-CN" altLang="en-US" dirty="0"/>
              <a:t>的处理频率能达到</a:t>
            </a:r>
            <a:r>
              <a:rPr lang="en-US" altLang="zh-CN" dirty="0"/>
              <a:t>100MHz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   但是</a:t>
            </a:r>
            <a:r>
              <a:rPr lang="en-US" altLang="zh-CN" dirty="0"/>
              <a:t>DSP</a:t>
            </a:r>
            <a:r>
              <a:rPr lang="zh-CN" altLang="en-US" dirty="0"/>
              <a:t>的</a:t>
            </a:r>
            <a:r>
              <a:rPr lang="en-US" altLang="zh-CN" dirty="0"/>
              <a:t>I/O</a:t>
            </a:r>
            <a:r>
              <a:rPr lang="zh-CN" altLang="en-US" dirty="0"/>
              <a:t>口很少</a:t>
            </a:r>
            <a:r>
              <a:rPr lang="zh-CN" altLang="en-US" dirty="0" smtClean="0"/>
              <a:t>，不</a:t>
            </a:r>
            <a:r>
              <a:rPr lang="zh-CN" altLang="en-US" dirty="0"/>
              <a:t>足以处理五路并行信号的滤波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6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12" y="1532439"/>
            <a:ext cx="1065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● </a:t>
            </a:r>
            <a:r>
              <a:rPr lang="zh-CN" altLang="en-US" dirty="0" smtClean="0"/>
              <a:t> </a:t>
            </a:r>
            <a:r>
              <a:rPr lang="en-US" altLang="zh-CN" dirty="0" smtClean="0"/>
              <a:t>FPGA</a:t>
            </a:r>
            <a:r>
              <a:rPr lang="zh-CN" altLang="en-US" dirty="0"/>
              <a:t>可以在内部由多个</a:t>
            </a:r>
            <a:r>
              <a:rPr lang="en-US" altLang="zh-CN" dirty="0"/>
              <a:t>D</a:t>
            </a:r>
            <a:r>
              <a:rPr lang="zh-CN" altLang="en-US" dirty="0"/>
              <a:t>触发器和门电路搭建时序逻辑电路，可以搭建五路信号的滤波处理</a:t>
            </a:r>
            <a:r>
              <a:rPr lang="zh-CN" altLang="en-US" dirty="0" smtClean="0"/>
              <a:t>电路，</a:t>
            </a:r>
            <a:endParaRPr lang="en-US" altLang="zh-CN" dirty="0" smtClean="0"/>
          </a:p>
          <a:p>
            <a:r>
              <a:rPr lang="en-US" altLang="zh-CN" dirty="0" smtClean="0"/>
              <a:t>    FPGA</a:t>
            </a:r>
            <a:r>
              <a:rPr lang="zh-CN" altLang="en-US" dirty="0"/>
              <a:t>可以搭建电路来处理简单、零散的事务，但是不善于处理一个完整流程的事务，而</a:t>
            </a:r>
            <a:r>
              <a:rPr lang="en-US" altLang="zh-CN" dirty="0"/>
              <a:t>SCSI</a:t>
            </a:r>
            <a:r>
              <a:rPr lang="zh-CN" altLang="en-US" dirty="0" smtClean="0"/>
              <a:t>信号输</a:t>
            </a:r>
            <a:endParaRPr lang="en-US" altLang="zh-CN" dirty="0" smtClean="0"/>
          </a:p>
          <a:p>
            <a:r>
              <a:rPr lang="zh-CN" altLang="en-US" dirty="0" smtClean="0"/>
              <a:t>    会</a:t>
            </a:r>
            <a:r>
              <a:rPr lang="zh-CN" altLang="en-US" dirty="0"/>
              <a:t>有很多数据、命令的发送，单靠</a:t>
            </a:r>
            <a:r>
              <a:rPr lang="en-US" altLang="zh-CN" dirty="0"/>
              <a:t>FPGA</a:t>
            </a:r>
            <a:r>
              <a:rPr lang="zh-CN" altLang="en-US" dirty="0"/>
              <a:t>是完成不了的</a:t>
            </a:r>
            <a:r>
              <a:rPr lang="zh-CN" altLang="en-US" sz="1400" dirty="0"/>
              <a:t>。</a:t>
            </a:r>
            <a:endParaRPr lang="en-US" altLang="zh-CN" sz="1400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</a:t>
            </a:r>
            <a:r>
              <a:rPr lang="en-US" altLang="zh-CN" dirty="0" smtClean="0"/>
              <a:t>SCSI2SD</a:t>
            </a:r>
            <a:r>
              <a:rPr lang="zh-CN" altLang="en-US" dirty="0" smtClean="0"/>
              <a:t>设计分析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27894" y="917917"/>
            <a:ext cx="332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FPGA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43812" y="3216928"/>
            <a:ext cx="1025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● 单</a:t>
            </a:r>
            <a:r>
              <a:rPr lang="zh-CN" altLang="en-US" dirty="0"/>
              <a:t>靠一个</a:t>
            </a:r>
            <a:r>
              <a:rPr lang="en-US" altLang="zh-CN" dirty="0"/>
              <a:t>CPU</a:t>
            </a:r>
            <a:r>
              <a:rPr lang="zh-CN" altLang="en-US" dirty="0"/>
              <a:t>也是不行的，</a:t>
            </a:r>
            <a:r>
              <a:rPr lang="en-US" altLang="zh-CN" dirty="0"/>
              <a:t>CPU</a:t>
            </a:r>
            <a:r>
              <a:rPr lang="zh-CN" altLang="en-US" dirty="0"/>
              <a:t>处理事务是靠中断的方式，进入中断返回和中断之前的点得花</a:t>
            </a:r>
            <a:r>
              <a:rPr lang="en-US" altLang="zh-CN" dirty="0" smtClean="0"/>
              <a:t>10</a:t>
            </a:r>
          </a:p>
          <a:p>
            <a:r>
              <a:rPr lang="zh-CN" altLang="en-US" dirty="0" smtClean="0"/>
              <a:t>   个指令周期</a:t>
            </a:r>
            <a:r>
              <a:rPr lang="zh-CN" altLang="en-US" dirty="0"/>
              <a:t>，进入中断的频率是</a:t>
            </a:r>
            <a:r>
              <a:rPr lang="en-US" altLang="zh-CN" dirty="0"/>
              <a:t>1MHz</a:t>
            </a:r>
            <a:r>
              <a:rPr lang="zh-CN" altLang="en-US" dirty="0"/>
              <a:t>，那么</a:t>
            </a:r>
            <a:r>
              <a:rPr lang="en-US" altLang="zh-CN" dirty="0"/>
              <a:t>CPU</a:t>
            </a:r>
            <a:r>
              <a:rPr lang="zh-CN" altLang="en-US" dirty="0"/>
              <a:t>频率小于</a:t>
            </a:r>
            <a:r>
              <a:rPr lang="en-US" altLang="zh-CN" dirty="0"/>
              <a:t>10MHz</a:t>
            </a:r>
            <a:r>
              <a:rPr lang="zh-CN" altLang="en-US" dirty="0"/>
              <a:t>的话，这个</a:t>
            </a:r>
            <a:r>
              <a:rPr lang="en-US" altLang="zh-CN" dirty="0"/>
              <a:t>CPU</a:t>
            </a:r>
            <a:r>
              <a:rPr lang="zh-CN" altLang="en-US" dirty="0"/>
              <a:t>除了进出中断外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无法</a:t>
            </a:r>
            <a:r>
              <a:rPr lang="zh-CN" altLang="en-US" dirty="0"/>
              <a:t>再进行其他</a:t>
            </a:r>
            <a:r>
              <a:rPr lang="zh-CN" altLang="en-US" dirty="0" smtClean="0"/>
              <a:t>操作，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需要</a:t>
            </a:r>
            <a:r>
              <a:rPr lang="zh-CN" altLang="en-US" dirty="0"/>
              <a:t>外部硬件电路的配合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727894" y="260240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单</a:t>
            </a:r>
            <a:r>
              <a:rPr lang="en-US" altLang="zh-CN" sz="2400" dirty="0" smtClean="0">
                <a:latin typeface="+mj-ea"/>
                <a:ea typeface="+mj-ea"/>
              </a:rPr>
              <a:t>CPU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812" y="4286895"/>
            <a:ext cx="376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可行的方法：</a:t>
            </a:r>
            <a:r>
              <a:rPr lang="en-US" altLang="zh-CN" sz="2400" dirty="0" smtClean="0">
                <a:latin typeface="+mj-ea"/>
                <a:ea typeface="+mj-ea"/>
              </a:rPr>
              <a:t>FPGA+CPU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12" y="4977305"/>
            <a:ext cx="105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●  </a:t>
            </a:r>
            <a:r>
              <a:rPr lang="en-US" altLang="zh-CN" dirty="0" smtClean="0"/>
              <a:t>CPU</a:t>
            </a:r>
            <a:r>
              <a:rPr lang="zh-CN" altLang="en-US" dirty="0"/>
              <a:t>处理信号命令的发送，</a:t>
            </a:r>
            <a:r>
              <a:rPr lang="en-US" altLang="zh-CN" dirty="0"/>
              <a:t>FPGA</a:t>
            </a:r>
            <a:r>
              <a:rPr lang="zh-CN" altLang="en-US" dirty="0"/>
              <a:t>搭建电路处理滤波等事务。也可以在</a:t>
            </a:r>
            <a:r>
              <a:rPr lang="en-US" altLang="zh-CN" dirty="0"/>
              <a:t>FPGA</a:t>
            </a:r>
            <a:r>
              <a:rPr lang="zh-CN" altLang="en-US" dirty="0"/>
              <a:t>里搭建一个</a:t>
            </a:r>
            <a:r>
              <a:rPr lang="en-US" altLang="zh-CN" dirty="0"/>
              <a:t>CPU</a:t>
            </a:r>
            <a:r>
              <a:rPr lang="zh-CN" altLang="en-US" dirty="0"/>
              <a:t>内核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同时</a:t>
            </a:r>
            <a:r>
              <a:rPr lang="zh-CN" altLang="en-US" dirty="0"/>
              <a:t>搭建滤波电路就可以相互配合完成功能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PSoC</a:t>
            </a:r>
            <a:r>
              <a:rPr lang="zh-CN" altLang="en-US" dirty="0" smtClean="0"/>
              <a:t>软件的使用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04.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6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"/>
    </mc:Choice>
    <mc:Fallback xmlns="">
      <p:transition spd="slow" advTm="441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01.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"/>
    </mc:Choice>
    <mc:Fallback xmlns="">
      <p:transition spd="slow" advTm="45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3" y="931987"/>
            <a:ext cx="284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50</a:t>
            </a:r>
            <a:r>
              <a:rPr lang="zh-CN" altLang="en-US" sz="2400" dirty="0"/>
              <a:t>针</a:t>
            </a:r>
            <a:r>
              <a:rPr lang="en-US" altLang="zh-CN" sz="2400" dirty="0"/>
              <a:t>SCSI</a:t>
            </a:r>
            <a:r>
              <a:rPr lang="zh-CN" altLang="en-US" sz="2400" dirty="0"/>
              <a:t>接口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26072" y="2023036"/>
            <a:ext cx="10631365" cy="3568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50</a:t>
            </a:r>
            <a:r>
              <a:rPr lang="zh-CN" altLang="en-US" sz="2400" dirty="0">
                <a:solidFill>
                  <a:schemeClr val="tx1"/>
                </a:solidFill>
              </a:rPr>
              <a:t>针采用差分信号传输方式，信号可归类为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数据信号线：</a:t>
            </a:r>
            <a:r>
              <a:rPr lang="en-US" altLang="zh-CN" sz="2400" dirty="0">
                <a:solidFill>
                  <a:schemeClr val="tx1"/>
                </a:solidFill>
              </a:rPr>
              <a:t>DB0-DB7,8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控制信号线：</a:t>
            </a:r>
            <a:r>
              <a:rPr lang="en-US" altLang="zh-CN" sz="2400" dirty="0">
                <a:solidFill>
                  <a:schemeClr val="tx1"/>
                </a:solidFill>
              </a:rPr>
              <a:t>ATN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BSY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ACK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RST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MSG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SEL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C/D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REQ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I/O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9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电源信号线：</a:t>
            </a:r>
            <a:r>
              <a:rPr lang="en-US" altLang="zh-CN" sz="2400" dirty="0">
                <a:solidFill>
                  <a:schemeClr val="tx1"/>
                </a:solidFill>
              </a:rPr>
              <a:t>VCC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GND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4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预留信号线：</a:t>
            </a:r>
            <a:r>
              <a:rPr lang="en-US" altLang="zh-CN" sz="2400" dirty="0">
                <a:solidFill>
                  <a:schemeClr val="tx1"/>
                </a:solidFill>
              </a:rPr>
              <a:t>Reserved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3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奇偶校验位：</a:t>
            </a:r>
            <a:r>
              <a:rPr lang="en-US" altLang="zh-CN" sz="2400" dirty="0">
                <a:solidFill>
                  <a:schemeClr val="tx1"/>
                </a:solidFill>
              </a:rPr>
              <a:t>DBP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有用的信号线至少为</a:t>
            </a:r>
            <a:r>
              <a:rPr lang="en-US" altLang="zh-CN" sz="2400" dirty="0">
                <a:solidFill>
                  <a:schemeClr val="tx1"/>
                </a:solidFill>
              </a:rPr>
              <a:t>20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1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5"/>
    </mc:Choice>
    <mc:Fallback xmlns="">
      <p:transition spd="slow" advTm="7882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2" y="931988"/>
            <a:ext cx="599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接口总线控制信号定义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26072" y="1636176"/>
            <a:ext cx="10631365" cy="15114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总线有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个控制信号：</a:t>
            </a:r>
            <a:r>
              <a:rPr lang="en-US" altLang="zh-CN" dirty="0">
                <a:solidFill>
                  <a:schemeClr val="tx1"/>
                </a:solidFill>
              </a:rPr>
              <a:t>ATN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ACK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RST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MSG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C/D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REQ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I/O</a:t>
            </a:r>
            <a:r>
              <a:rPr lang="zh-CN" altLang="en-US" dirty="0">
                <a:solidFill>
                  <a:schemeClr val="tx1"/>
                </a:solidFill>
              </a:rPr>
              <a:t>，总线的活动完全由这些控制信号来决定和实现。这些信号由</a:t>
            </a:r>
            <a:r>
              <a:rPr lang="en-US" altLang="zh-CN" dirty="0">
                <a:solidFill>
                  <a:schemeClr val="tx1"/>
                </a:solidFill>
              </a:rPr>
              <a:t>Initiator</a:t>
            </a:r>
            <a:r>
              <a:rPr lang="zh-CN" altLang="en-US" dirty="0">
                <a:solidFill>
                  <a:schemeClr val="tx1"/>
                </a:solidFill>
              </a:rPr>
              <a:t>控制或者由</a:t>
            </a:r>
            <a:r>
              <a:rPr lang="en-US" altLang="zh-CN" dirty="0">
                <a:solidFill>
                  <a:schemeClr val="tx1"/>
                </a:solidFill>
              </a:rPr>
              <a:t>Target</a:t>
            </a:r>
            <a:r>
              <a:rPr lang="zh-CN" altLang="en-US" dirty="0">
                <a:solidFill>
                  <a:schemeClr val="tx1"/>
                </a:solidFill>
              </a:rPr>
              <a:t>控制或者由二者共同控制。其中</a:t>
            </a:r>
            <a:r>
              <a:rPr lang="en-US" altLang="zh-CN" dirty="0">
                <a:solidFill>
                  <a:schemeClr val="tx1"/>
                </a:solidFill>
              </a:rPr>
              <a:t>C/D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MSG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的状态决定了总线处于什么阶段。在不同的阶段，总线上的信号组合是不同的。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6072" y="3745525"/>
            <a:ext cx="10631365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1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ATN:</a:t>
            </a:r>
            <a:r>
              <a:rPr lang="zh-CN" altLang="en-US" sz="1600" dirty="0">
                <a:latin typeface="+mn-ea"/>
              </a:rPr>
              <a:t>注意信号，通常在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有消息要发送给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的时候由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设置。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BSY:</a:t>
            </a:r>
            <a:r>
              <a:rPr lang="zh-CN" altLang="en-US" sz="1600" dirty="0">
                <a:latin typeface="+mn-ea"/>
              </a:rPr>
              <a:t>当有</a:t>
            </a:r>
            <a:r>
              <a:rPr lang="en-US" altLang="zh-CN" sz="1600" dirty="0">
                <a:latin typeface="+mn-ea"/>
              </a:rPr>
              <a:t>SCSI</a:t>
            </a:r>
            <a:r>
              <a:rPr lang="zh-CN" altLang="en-US" sz="1600" dirty="0">
                <a:latin typeface="+mn-ea"/>
              </a:rPr>
              <a:t>设备处于“忙”状态，占据数据总线时，这个信号被置为真。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3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ACK:</a:t>
            </a:r>
            <a:r>
              <a:rPr lang="zh-CN" altLang="en-US" sz="1600" dirty="0">
                <a:latin typeface="+mn-ea"/>
              </a:rPr>
              <a:t>应答信号，由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置位，作为对</a:t>
            </a:r>
            <a:r>
              <a:rPr lang="en-US" altLang="zh-CN" sz="1600" dirty="0">
                <a:latin typeface="+mn-ea"/>
              </a:rPr>
              <a:t>REQ/ACK</a:t>
            </a:r>
            <a:r>
              <a:rPr lang="zh-CN" altLang="en-US" sz="1600" dirty="0">
                <a:latin typeface="+mn-ea"/>
              </a:rPr>
              <a:t>请求应答数据传输的确认。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4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RST:</a:t>
            </a:r>
            <a:r>
              <a:rPr lang="zh-CN" altLang="en-US" sz="1600" dirty="0">
                <a:latin typeface="+mn-ea"/>
              </a:rPr>
              <a:t>表示</a:t>
            </a:r>
            <a:r>
              <a:rPr lang="en-US" altLang="zh-CN" sz="1600" dirty="0">
                <a:latin typeface="+mn-ea"/>
              </a:rPr>
              <a:t>SCSI</a:t>
            </a:r>
            <a:r>
              <a:rPr lang="zh-CN" altLang="en-US" sz="1600" dirty="0">
                <a:latin typeface="+mn-ea"/>
              </a:rPr>
              <a:t>总线复位。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5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MSG:</a:t>
            </a:r>
            <a:r>
              <a:rPr lang="zh-CN" altLang="en-US" sz="1600" dirty="0">
                <a:latin typeface="+mn-ea"/>
              </a:rPr>
              <a:t>在消息阶段由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置位。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6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SEL:</a:t>
            </a:r>
            <a:r>
              <a:rPr lang="zh-CN" altLang="en-US" sz="1600" dirty="0">
                <a:latin typeface="+mn-ea"/>
              </a:rPr>
              <a:t>在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选择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或者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再选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时使用。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7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C/D:</a:t>
            </a:r>
            <a:r>
              <a:rPr lang="zh-CN" altLang="en-US" sz="1600" dirty="0">
                <a:latin typeface="+mn-ea"/>
              </a:rPr>
              <a:t>表示控制或者数据信息的信号。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8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REQ:</a:t>
            </a:r>
            <a:r>
              <a:rPr lang="zh-CN" altLang="en-US" sz="1600" dirty="0">
                <a:latin typeface="+mn-ea"/>
              </a:rPr>
              <a:t>由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置位，表示请求进行一次</a:t>
            </a:r>
            <a:r>
              <a:rPr lang="en-US" altLang="zh-CN" sz="1600" dirty="0">
                <a:latin typeface="+mn-ea"/>
              </a:rPr>
              <a:t>REQ/AC K</a:t>
            </a:r>
            <a:r>
              <a:rPr lang="zh-CN" altLang="en-US" sz="1600" dirty="0">
                <a:latin typeface="+mn-ea"/>
              </a:rPr>
              <a:t>握手的数据传输。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9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I/O:</a:t>
            </a:r>
            <a:r>
              <a:rPr lang="zh-CN" altLang="en-US" sz="1600" dirty="0">
                <a:latin typeface="+mn-ea"/>
              </a:rPr>
              <a:t>表明当前数据传输的方向。</a:t>
            </a:r>
            <a:r>
              <a:rPr lang="en-US" altLang="zh-CN" sz="1600" dirty="0">
                <a:latin typeface="+mn-ea"/>
              </a:rPr>
              <a:t>I/O</a:t>
            </a:r>
            <a:r>
              <a:rPr lang="zh-CN" altLang="en-US" sz="1600" dirty="0">
                <a:latin typeface="+mn-ea"/>
              </a:rPr>
              <a:t>为伪表示发送方向目标方发送数据，</a:t>
            </a:r>
            <a:r>
              <a:rPr lang="en-US" altLang="zh-CN" sz="1600" dirty="0">
                <a:latin typeface="+mn-ea"/>
              </a:rPr>
              <a:t>I/O</a:t>
            </a:r>
            <a:r>
              <a:rPr lang="zh-CN" altLang="en-US" sz="1600" dirty="0">
                <a:latin typeface="+mn-ea"/>
              </a:rPr>
              <a:t>为真表示目标方向发送方发送数据。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信号传输流程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62709" y="1486701"/>
            <a:ext cx="11060723" cy="44217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根据对总线不同的使用，可以把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总线状态划分成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zh-CN" altLang="en-US" dirty="0">
                <a:solidFill>
                  <a:schemeClr val="tx1"/>
                </a:solidFill>
              </a:rPr>
              <a:t>个不同的阶段：空闲阶段，仲裁阶段，选择阶段，重选阶段，命令阶段，数据阶段，状态阶段和通信阶段。其中命令阶段，数据阶段，状态阶段和通信阶段都涉及信息在总线的传送，所以又称为：信息传送阶段。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总线状态：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                1</a:t>
            </a:r>
            <a:r>
              <a:rPr lang="zh-CN" altLang="en-US" dirty="0">
                <a:solidFill>
                  <a:schemeClr val="tx1"/>
                </a:solidFill>
              </a:rPr>
              <a:t>、空闲状态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                  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、仲裁阶段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                  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、选择阶段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	          4</a:t>
            </a:r>
            <a:r>
              <a:rPr lang="zh-CN" altLang="en-US" dirty="0">
                <a:solidFill>
                  <a:schemeClr val="tx1"/>
                </a:solidFill>
              </a:rPr>
              <a:t>、重选阶段、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	          5</a:t>
            </a:r>
            <a:r>
              <a:rPr lang="zh-CN" altLang="en-US" dirty="0">
                <a:solidFill>
                  <a:schemeClr val="tx1"/>
                </a:solidFill>
              </a:rPr>
              <a:t>、信息传输阶段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信号传输流程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25232" y="1316481"/>
            <a:ext cx="11060723" cy="26388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选择阶段</a:t>
            </a:r>
            <a:r>
              <a:rPr lang="zh-CN" altLang="en-US" dirty="0">
                <a:solidFill>
                  <a:schemeClr val="tx1"/>
                </a:solidFill>
              </a:rPr>
              <a:t>：赢得仲裁的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设备在把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信号置真，经过一小段延时，即可进入选择阶段。在此阶段，发起方不可以把</a:t>
            </a:r>
            <a:r>
              <a:rPr lang="en-US" altLang="zh-CN" dirty="0">
                <a:solidFill>
                  <a:schemeClr val="tx1"/>
                </a:solidFill>
              </a:rPr>
              <a:t>I/O</a:t>
            </a:r>
            <a:r>
              <a:rPr lang="zh-CN" altLang="en-US" dirty="0">
                <a:solidFill>
                  <a:schemeClr val="tx1"/>
                </a:solidFill>
              </a:rPr>
              <a:t>信号置真，发起方需要把与自己的</a:t>
            </a:r>
            <a:r>
              <a:rPr lang="en-US" altLang="zh-CN" dirty="0">
                <a:solidFill>
                  <a:schemeClr val="tx1"/>
                </a:solidFill>
              </a:rPr>
              <a:t>SCSI ID</a:t>
            </a:r>
            <a:r>
              <a:rPr lang="zh-CN" altLang="en-US" dirty="0">
                <a:solidFill>
                  <a:schemeClr val="tx1"/>
                </a:solidFill>
              </a:rPr>
              <a:t>对应的数据线和对应所要选择的目标设备的</a:t>
            </a:r>
            <a:r>
              <a:rPr lang="en-US" altLang="zh-CN" dirty="0">
                <a:solidFill>
                  <a:schemeClr val="tx1"/>
                </a:solidFill>
              </a:rPr>
              <a:t>SCSI ID</a:t>
            </a:r>
            <a:r>
              <a:rPr lang="zh-CN" altLang="en-US" dirty="0">
                <a:solidFill>
                  <a:schemeClr val="tx1"/>
                </a:solidFill>
              </a:rPr>
              <a:t>的数据线的信号置真，经过一小段延时之后再把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信号置伪，然后等待目标方响应。例如，发起方</a:t>
            </a:r>
            <a:r>
              <a:rPr lang="en-US" altLang="zh-CN" dirty="0">
                <a:solidFill>
                  <a:schemeClr val="tx1"/>
                </a:solidFill>
              </a:rPr>
              <a:t>SCSI ID</a:t>
            </a:r>
            <a:r>
              <a:rPr lang="zh-CN" altLang="en-US" dirty="0">
                <a:solidFill>
                  <a:schemeClr val="tx1"/>
                </a:solidFill>
              </a:rPr>
              <a:t>为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，目标设备</a:t>
            </a:r>
            <a:r>
              <a:rPr lang="en-US" altLang="zh-CN" dirty="0">
                <a:solidFill>
                  <a:schemeClr val="tx1"/>
                </a:solidFill>
              </a:rPr>
              <a:t>SCSI ID</a:t>
            </a:r>
            <a:r>
              <a:rPr lang="zh-CN" altLang="en-US" dirty="0">
                <a:solidFill>
                  <a:schemeClr val="tx1"/>
                </a:solidFill>
              </a:rPr>
              <a:t>为</a:t>
            </a:r>
            <a:r>
              <a:rPr lang="en-US" altLang="zh-CN" dirty="0">
                <a:solidFill>
                  <a:schemeClr val="tx1"/>
                </a:solidFill>
              </a:rPr>
              <a:t>0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SCSI ID</a:t>
            </a:r>
            <a:r>
              <a:rPr lang="zh-CN" altLang="en-US" dirty="0">
                <a:solidFill>
                  <a:schemeClr val="tx1"/>
                </a:solidFill>
              </a:rPr>
              <a:t>为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的主机把对应自己的</a:t>
            </a:r>
            <a:r>
              <a:rPr lang="en-US" altLang="zh-CN" dirty="0">
                <a:solidFill>
                  <a:schemeClr val="tx1"/>
                </a:solidFill>
              </a:rPr>
              <a:t>ID</a:t>
            </a:r>
            <a:r>
              <a:rPr lang="zh-CN" altLang="en-US" dirty="0">
                <a:solidFill>
                  <a:schemeClr val="tx1"/>
                </a:solidFill>
              </a:rPr>
              <a:t>的数据线</a:t>
            </a:r>
            <a:r>
              <a:rPr lang="en-US" altLang="zh-CN" dirty="0">
                <a:solidFill>
                  <a:schemeClr val="tx1"/>
                </a:solidFill>
              </a:rPr>
              <a:t>DB(6)</a:t>
            </a:r>
            <a:r>
              <a:rPr lang="zh-CN" altLang="en-US" dirty="0">
                <a:solidFill>
                  <a:schemeClr val="tx1"/>
                </a:solidFill>
              </a:rPr>
              <a:t>和对应目标设备的</a:t>
            </a:r>
            <a:r>
              <a:rPr lang="en-US" altLang="zh-CN" dirty="0">
                <a:solidFill>
                  <a:schemeClr val="tx1"/>
                </a:solidFill>
              </a:rPr>
              <a:t>ID(=6)</a:t>
            </a:r>
            <a:r>
              <a:rPr lang="zh-CN" altLang="en-US" dirty="0">
                <a:solidFill>
                  <a:schemeClr val="tx1"/>
                </a:solidFill>
              </a:rPr>
              <a:t>的数据线</a:t>
            </a:r>
            <a:r>
              <a:rPr lang="en-US" altLang="zh-CN" dirty="0">
                <a:solidFill>
                  <a:schemeClr val="tx1"/>
                </a:solidFill>
              </a:rPr>
              <a:t>DB(0)</a:t>
            </a:r>
            <a:r>
              <a:rPr lang="zh-CN" altLang="en-US" dirty="0">
                <a:solidFill>
                  <a:schemeClr val="tx1"/>
                </a:solidFill>
              </a:rPr>
              <a:t>置成“真”后，数据总线上信号值的状态将如下所示。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625231" y="321365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2565098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467303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05748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21867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49519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435955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456373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22193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DS0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DS1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DS2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DS3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DS4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DS5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DS6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DS7</a:t>
                      </a:r>
                      <a:endParaRPr lang="zh-CN" alt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3996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62709" y="4181475"/>
            <a:ext cx="5202116" cy="24354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选择阶段：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发起方置位</a:t>
            </a:r>
            <a:r>
              <a:rPr lang="en-US" altLang="zh-CN" dirty="0">
                <a:solidFill>
                  <a:schemeClr val="tx1"/>
                </a:solidFill>
              </a:rPr>
              <a:t>DB6= 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DB0=1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 BSY=0</a:t>
            </a:r>
            <a:r>
              <a:rPr lang="zh-CN" altLang="en-US" dirty="0">
                <a:solidFill>
                  <a:schemeClr val="tx1"/>
                </a:solidFill>
              </a:rPr>
              <a:t>（等待目标响应）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   目标方检测到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SEL=1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DB6=1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DB0=1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I/O=0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BSY=0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(</a:t>
            </a:r>
            <a:r>
              <a:rPr lang="zh-CN" altLang="en-US" dirty="0">
                <a:solidFill>
                  <a:schemeClr val="tx1"/>
                </a:solidFill>
              </a:rPr>
              <a:t>确定自己被选为目标方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发送方检测到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发送方置位</a:t>
            </a:r>
            <a:r>
              <a:rPr lang="en-US" altLang="zh-CN" dirty="0">
                <a:solidFill>
                  <a:schemeClr val="tx1"/>
                </a:solidFill>
              </a:rPr>
              <a:t>SEL=0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2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信号传输流程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62708" y="1486701"/>
            <a:ext cx="11306907" cy="1757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重选阶段</a:t>
            </a:r>
            <a:r>
              <a:rPr lang="zh-CN" altLang="en-US" dirty="0">
                <a:solidFill>
                  <a:schemeClr val="tx1"/>
                </a:solidFill>
              </a:rPr>
              <a:t>：在</a:t>
            </a:r>
            <a:r>
              <a:rPr lang="en-US" altLang="zh-CN" dirty="0">
                <a:solidFill>
                  <a:schemeClr val="tx1"/>
                </a:solidFill>
              </a:rPr>
              <a:t>SCSI </a:t>
            </a:r>
            <a:r>
              <a:rPr lang="zh-CN" altLang="en-US" dirty="0">
                <a:solidFill>
                  <a:schemeClr val="tx1"/>
                </a:solidFill>
              </a:rPr>
              <a:t>目标设备忙于处理其内部事务</a:t>
            </a:r>
            <a:r>
              <a:rPr lang="en-US" altLang="zh-CN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通常是对于执行对存储数据的读或写操作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  <a:r>
              <a:rPr lang="zh-CN" altLang="en-US" dirty="0">
                <a:solidFill>
                  <a:schemeClr val="tx1"/>
                </a:solidFill>
              </a:rPr>
              <a:t>期间，它可以在等待操作完成时释放总线供其他设备使用，并在操作完成后重新申请对总线的使用权。因此，重选阶段也发生在“总线仲裁阶段”之后。但与选择阶段不同，重选阶段由目标方启动，重新建立由发送方启动成功但被目标方挂断的连接。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62707" y="3372582"/>
            <a:ext cx="5345724" cy="3117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重选阶段：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I/O=1</a:t>
            </a:r>
            <a:r>
              <a:rPr lang="zh-CN" altLang="en-US" dirty="0">
                <a:solidFill>
                  <a:schemeClr val="tx1"/>
                </a:solidFill>
              </a:rPr>
              <a:t>，使自己获得总线控制权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DB0=1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DB6=1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 BSY=0</a:t>
            </a:r>
            <a:r>
              <a:rPr lang="zh-CN" altLang="en-US" dirty="0">
                <a:solidFill>
                  <a:schemeClr val="tx1"/>
                </a:solidFill>
              </a:rPr>
              <a:t>（等待发起方响应）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   发起方检测到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SEL=1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DB6=1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I/O=1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BSY=0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(</a:t>
            </a:r>
            <a:r>
              <a:rPr lang="zh-CN" altLang="en-US" dirty="0">
                <a:solidFill>
                  <a:schemeClr val="tx1"/>
                </a:solidFill>
              </a:rPr>
              <a:t>确定自己被重选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查看数据总线来验证重迭的目标方</a:t>
            </a:r>
            <a:r>
              <a:rPr lang="en-US" altLang="zh-CN" dirty="0">
                <a:solidFill>
                  <a:schemeClr val="tx1"/>
                </a:solidFill>
              </a:rPr>
              <a:t>ID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发起方置位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目标方检测到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SEL=0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7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信号传输流程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65639" y="1486701"/>
            <a:ext cx="11471031" cy="2364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信息传输阶段</a:t>
            </a:r>
            <a:r>
              <a:rPr lang="zh-CN" altLang="en-US" dirty="0">
                <a:solidFill>
                  <a:schemeClr val="tx1"/>
                </a:solidFill>
              </a:rPr>
              <a:t>：命令阶段、数据阶段、状态阶段和通信阶段被组合在一一起作为信息传送阶段，因为它们都被用来通过数据总线传送数据或控制信息。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使用</a:t>
            </a:r>
            <a:r>
              <a:rPr lang="en-US" altLang="zh-CN" dirty="0">
                <a:solidFill>
                  <a:schemeClr val="tx1"/>
                </a:solidFill>
              </a:rPr>
              <a:t>C/D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I/0</a:t>
            </a:r>
            <a:r>
              <a:rPr lang="zh-CN" altLang="en-US" dirty="0">
                <a:solidFill>
                  <a:schemeClr val="tx1"/>
                </a:solidFill>
              </a:rPr>
              <a:t>和</a:t>
            </a:r>
            <a:r>
              <a:rPr lang="en-US" altLang="zh-CN" dirty="0">
                <a:solidFill>
                  <a:schemeClr val="tx1"/>
                </a:solidFill>
              </a:rPr>
              <a:t>MSG</a:t>
            </a:r>
            <a:r>
              <a:rPr lang="zh-CN" altLang="en-US" dirty="0">
                <a:solidFill>
                  <a:schemeClr val="tx1"/>
                </a:solidFill>
              </a:rPr>
              <a:t>信号区分不同的信息传送阶段以及对应的信息传输方向。目标方驱动这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个信号，控制从一个阶段到另一个阶段的转变。发起方可以通过把</a:t>
            </a:r>
            <a:r>
              <a:rPr lang="en-US" altLang="zh-CN" dirty="0">
                <a:solidFill>
                  <a:schemeClr val="tx1"/>
                </a:solidFill>
              </a:rPr>
              <a:t>ATN </a:t>
            </a:r>
            <a:r>
              <a:rPr lang="zh-CN" altLang="en-US" dirty="0">
                <a:solidFill>
                  <a:schemeClr val="tx1"/>
                </a:solidFill>
              </a:rPr>
              <a:t>信号置成“真”请求一个“通信出”阶段，而目标方可以通过释放</a:t>
            </a:r>
            <a:r>
              <a:rPr lang="en-US" altLang="zh-CN" dirty="0">
                <a:solidFill>
                  <a:schemeClr val="tx1"/>
                </a:solidFill>
              </a:rPr>
              <a:t>MSG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C/D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I/0</a:t>
            </a:r>
            <a:r>
              <a:rPr lang="zh-CN" altLang="en-US" dirty="0">
                <a:solidFill>
                  <a:schemeClr val="tx1"/>
                </a:solidFill>
              </a:rPr>
              <a:t>和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信号引入总线空闲阶段。信息传送阶段使用一“个或多个</a:t>
            </a:r>
            <a:r>
              <a:rPr lang="en-US" altLang="zh-CN" dirty="0">
                <a:solidFill>
                  <a:schemeClr val="tx1"/>
                </a:solidFill>
              </a:rPr>
              <a:t>REQ/ACK</a:t>
            </a:r>
            <a:r>
              <a:rPr lang="zh-CN" altLang="en-US" dirty="0">
                <a:solidFill>
                  <a:schemeClr val="tx1"/>
                </a:solidFill>
              </a:rPr>
              <a:t>握手过程控制信息传送。每个</a:t>
            </a:r>
            <a:r>
              <a:rPr lang="en-US" altLang="zh-CN" dirty="0">
                <a:solidFill>
                  <a:schemeClr val="tx1"/>
                </a:solidFill>
              </a:rPr>
              <a:t>REQ/ACK</a:t>
            </a:r>
            <a:r>
              <a:rPr lang="zh-CN" altLang="en-US" dirty="0">
                <a:solidFill>
                  <a:schemeClr val="tx1"/>
                </a:solidFill>
              </a:rPr>
              <a:t>握手过程允许传送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个或多个字节的信息。因为信息传送阶段</a:t>
            </a:r>
            <a:r>
              <a:rPr lang="en-US" altLang="zh-CN" dirty="0">
                <a:solidFill>
                  <a:schemeClr val="tx1"/>
                </a:solidFill>
              </a:rPr>
              <a:t>--</a:t>
            </a:r>
            <a:r>
              <a:rPr lang="zh-CN" altLang="en-US" dirty="0">
                <a:solidFill>
                  <a:schemeClr val="tx1"/>
                </a:solidFill>
              </a:rPr>
              <a:t>定是在选择阶段或重选阶段之后，所以不改变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信号。事实上，在该阶段，  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持续为“真”，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信号持续为“伪”。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09" y="4005629"/>
            <a:ext cx="5380879" cy="233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1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信号传输流程示意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3566747" y="689464"/>
            <a:ext cx="4337539" cy="1587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总线空闲状态：</a:t>
            </a:r>
            <a:r>
              <a:rPr lang="en-US" altLang="zh-CN" dirty="0">
                <a:solidFill>
                  <a:schemeClr val="tx1"/>
                </a:solidFill>
              </a:rPr>
              <a:t>BSY=0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SEL=0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总线仲裁阶段：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                 DB6=1</a:t>
            </a:r>
            <a:r>
              <a:rPr lang="zh-CN" altLang="en-US" dirty="0">
                <a:solidFill>
                  <a:schemeClr val="tx1"/>
                </a:solidFill>
              </a:rPr>
              <a:t>（开始申请仲裁）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	           SEL=1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57202" y="2493351"/>
            <a:ext cx="5202116" cy="24354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选择阶段：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发起方置位</a:t>
            </a:r>
            <a:r>
              <a:rPr lang="en-US" altLang="zh-CN" dirty="0">
                <a:solidFill>
                  <a:schemeClr val="tx1"/>
                </a:solidFill>
              </a:rPr>
              <a:t>DB6= 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DB0=1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 BSY=0</a:t>
            </a:r>
            <a:r>
              <a:rPr lang="zh-CN" altLang="en-US" dirty="0">
                <a:solidFill>
                  <a:schemeClr val="tx1"/>
                </a:solidFill>
              </a:rPr>
              <a:t>（等待目标响应）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   目标方检测到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SEL=1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DB6=1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DB0=1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I/O=0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BSY=0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(</a:t>
            </a:r>
            <a:r>
              <a:rPr lang="zh-CN" altLang="en-US" dirty="0">
                <a:solidFill>
                  <a:schemeClr val="tx1"/>
                </a:solidFill>
              </a:rPr>
              <a:t>确定自己被选为目标方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发送方检测到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发送方置位</a:t>
            </a:r>
            <a:r>
              <a:rPr lang="en-US" altLang="zh-CN" dirty="0">
                <a:solidFill>
                  <a:schemeClr val="tx1"/>
                </a:solidFill>
              </a:rPr>
              <a:t>SEL=0</a:t>
            </a: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6790593" y="2493351"/>
            <a:ext cx="5202116" cy="3117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重选阶段：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I/O=1</a:t>
            </a:r>
            <a:r>
              <a:rPr lang="zh-CN" altLang="en-US" dirty="0">
                <a:solidFill>
                  <a:schemeClr val="tx1"/>
                </a:solidFill>
              </a:rPr>
              <a:t>，使自己获得总线控制权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DB0=1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DB6=1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 BSY=0</a:t>
            </a:r>
            <a:r>
              <a:rPr lang="zh-CN" altLang="en-US" dirty="0">
                <a:solidFill>
                  <a:schemeClr val="tx1"/>
                </a:solidFill>
              </a:rPr>
              <a:t>（等待发起方响应）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   发起方检测到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SEL=1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DB6=1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I/O=1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BSY=0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(</a:t>
            </a:r>
            <a:r>
              <a:rPr lang="zh-CN" altLang="en-US" dirty="0">
                <a:solidFill>
                  <a:schemeClr val="tx1"/>
                </a:solidFill>
              </a:rPr>
              <a:t>确定自己被重选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查看数据总线来验证重迭的目标方</a:t>
            </a:r>
            <a:r>
              <a:rPr lang="en-US" altLang="zh-CN" dirty="0">
                <a:solidFill>
                  <a:schemeClr val="tx1"/>
                </a:solidFill>
              </a:rPr>
              <a:t>ID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发起方置位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目标方检测到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r>
              <a:rPr lang="zh-CN" altLang="en-US" dirty="0">
                <a:solidFill>
                  <a:schemeClr val="tx1"/>
                </a:solidFill>
              </a:rPr>
              <a:t>目标方置位</a:t>
            </a:r>
            <a:r>
              <a:rPr lang="en-US" altLang="zh-CN" dirty="0">
                <a:solidFill>
                  <a:schemeClr val="tx1"/>
                </a:solidFill>
              </a:rPr>
              <a:t>SEL=0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BSY=1</a:t>
            </a: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528039" y="5783139"/>
            <a:ext cx="2048608" cy="5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信息传输阶段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55736" y="689465"/>
            <a:ext cx="9609993" cy="15993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dirty="0">
                <a:solidFill>
                  <a:schemeClr val="tx1"/>
                </a:solidFill>
              </a:rPr>
              <a:t>智能化的大型设备需要工控机，工控机需要存储</a:t>
            </a:r>
            <a:r>
              <a:rPr lang="zh-CN" altLang="en-US" dirty="0">
                <a:solidFill>
                  <a:schemeClr val="tx1"/>
                </a:solidFill>
              </a:rPr>
              <a:t>设备。</a:t>
            </a:r>
            <a:r>
              <a:rPr lang="en-US" altLang="zh-CN" dirty="0">
                <a:solidFill>
                  <a:schemeClr val="tx1"/>
                </a:solidFill>
              </a:rPr>
              <a:t>90</a:t>
            </a:r>
            <a:r>
              <a:rPr lang="zh-CN" altLang="zh-CN" dirty="0">
                <a:solidFill>
                  <a:schemeClr val="tx1"/>
                </a:solidFill>
              </a:rPr>
              <a:t>年代的较老的工控机硬盘是比较可靠的存储介质</a:t>
            </a:r>
            <a:r>
              <a:rPr lang="zh-CN" altLang="en-US" dirty="0">
                <a:solidFill>
                  <a:schemeClr val="tx1"/>
                </a:solidFill>
              </a:rPr>
              <a:t>，其中包括</a:t>
            </a:r>
            <a:r>
              <a:rPr lang="en-US" altLang="zh-CN" dirty="0">
                <a:solidFill>
                  <a:schemeClr val="tx1"/>
                </a:solidFill>
              </a:rPr>
              <a:t>IDE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SATA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zh-CN" altLang="zh-CN" dirty="0">
                <a:solidFill>
                  <a:schemeClr val="tx1"/>
                </a:solidFill>
              </a:rPr>
              <a:t>在那个年代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zh-CN" dirty="0">
                <a:solidFill>
                  <a:schemeClr val="tx1"/>
                </a:solidFill>
              </a:rPr>
              <a:t>硬盘是最稳定的硬盘。</a:t>
            </a:r>
          </a:p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26" name="Picture 2" descr="https://gss1.bdstatic.com/-vo3dSag_xI4khGkpoWK1HF6hhy/baike/c0%3Dbaike116%2C5%2C5%2C116%2C38/sign=baf648e1a9ec8a1300175fb2966afaea/0b46f21fbe096b631bfe325e0c338744eaf8acd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8" y="3100831"/>
            <a:ext cx="1482597" cy="20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ss3.bdstatic.com/7Po3dSag_xI4khGkpoWK1HF6hhy/baike/c0%3Dbaike272%2C5%2C5%2C272%2C90/sign=d813677fd333c895b2739029b07a1895/b8014a90f603738d7e401ccab91bb051f919ecd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27" y="3100831"/>
            <a:ext cx="2758728" cy="20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ss0.bdstatic.com/94o3dSag_xI4khGkpoWK1HF6hhy/baike/c0%3Dbaike150%2C5%2C5%2C150%2C50/sign=01c135e382025aafc73f76999a84c001/8601a18b87d6277f4efd411b28381f30e924fc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34" y="3169706"/>
            <a:ext cx="2666895" cy="20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8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26073" y="1480771"/>
            <a:ext cx="9609993" cy="15993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zh-CN" dirty="0">
                <a:solidFill>
                  <a:schemeClr val="tx1"/>
                </a:solidFill>
              </a:rPr>
              <a:t>硬盘现在不好买，但设备不能淘汰，所以</a:t>
            </a:r>
            <a:r>
              <a:rPr lang="zh-CN" altLang="en-US" dirty="0">
                <a:solidFill>
                  <a:schemeClr val="tx1"/>
                </a:solidFill>
              </a:rPr>
              <a:t>要</a:t>
            </a:r>
            <a:r>
              <a:rPr lang="zh-CN" altLang="zh-CN" dirty="0">
                <a:solidFill>
                  <a:schemeClr val="tx1"/>
                </a:solidFill>
              </a:rPr>
              <a:t>在保存原设备不变的情况下，用现有的存储介质取代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zh-CN" dirty="0">
                <a:solidFill>
                  <a:schemeClr val="tx1"/>
                </a:solidFill>
              </a:rPr>
              <a:t>硬盘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zh-CN" altLang="zh-CN" dirty="0">
                <a:solidFill>
                  <a:schemeClr val="tx1"/>
                </a:solidFill>
              </a:rPr>
              <a:t>这时需要有设备（装置），可以将现在常见存储介质伪装为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zh-CN" dirty="0">
                <a:solidFill>
                  <a:schemeClr val="tx1"/>
                </a:solidFill>
              </a:rPr>
              <a:t>硬盘，直接连接在老机器上，让老机器完全感觉不到是在使用一个非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zh-CN" dirty="0">
                <a:solidFill>
                  <a:schemeClr val="tx1"/>
                </a:solidFill>
              </a:rPr>
              <a:t>的设备。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2" y="931987"/>
            <a:ext cx="158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研究背景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26073" y="3044993"/>
            <a:ext cx="9609993" cy="1127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dirty="0">
                <a:solidFill>
                  <a:schemeClr val="tx1"/>
                </a:solidFill>
              </a:rPr>
              <a:t>我们现在手头有一个可以把常用的</a:t>
            </a:r>
            <a:r>
              <a:rPr lang="en-US" altLang="zh-CN" dirty="0">
                <a:solidFill>
                  <a:schemeClr val="tx1"/>
                </a:solidFill>
              </a:rPr>
              <a:t>TF/SD</a:t>
            </a:r>
            <a:r>
              <a:rPr lang="zh-CN" altLang="zh-CN" dirty="0">
                <a:solidFill>
                  <a:schemeClr val="tx1"/>
                </a:solidFill>
              </a:rPr>
              <a:t>卡，模拟成</a:t>
            </a:r>
            <a:r>
              <a:rPr lang="en-US" altLang="zh-CN" dirty="0">
                <a:solidFill>
                  <a:schemeClr val="tx1"/>
                </a:solidFill>
              </a:rPr>
              <a:t>SCIS</a:t>
            </a:r>
            <a:r>
              <a:rPr lang="zh-CN" altLang="zh-CN" dirty="0">
                <a:solidFill>
                  <a:schemeClr val="tx1"/>
                </a:solidFill>
              </a:rPr>
              <a:t>硬盘的设备，我今天就来分析一下他的设计思想，软硬件构成，为以后增强其功能做个初步的工作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zh-CN" altLang="zh-CN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7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29"/>
    </mc:Choice>
    <mc:Fallback xmlns="">
      <p:transition spd="slow" advTm="7332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2" y="931987"/>
            <a:ext cx="158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SCSI2SD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2" y="1732889"/>
            <a:ext cx="3560885" cy="4747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81" y="1732890"/>
            <a:ext cx="3580667" cy="47742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71" y="1732890"/>
            <a:ext cx="3580667" cy="4774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2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9"/>
    </mc:Choice>
    <mc:Fallback xmlns="">
      <p:transition spd="slow" advTm="238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6937" y="90301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/>
              <a:t>智能化的大型设备需要工控机</a:t>
            </a:r>
            <a:endParaRPr lang="zh-CN" altLang="en-US" sz="2400" dirty="0"/>
          </a:p>
        </p:txBody>
      </p:sp>
      <p:pic>
        <p:nvPicPr>
          <p:cNvPr id="9" name="Picture 2" descr="https://timgsa.baidu.com/timg?image&amp;quality=80&amp;size=b9999_10000&amp;sec=1539921953471&amp;di=4a6cbe5ab86ccf47a0331019952b3c41&amp;imgtype=0&amp;src=http%3A%2F%2Fcq.people.com.cn%2FNMediaFile%2F2016%2F0106%2FLOCAL2016010617050002516832300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5" y="2295909"/>
            <a:ext cx="5257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586935" y="1545880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很多工控机就是将通用计算机组装进设备，作为系统的控制核心</a:t>
            </a:r>
          </a:p>
        </p:txBody>
      </p:sp>
      <p:pic>
        <p:nvPicPr>
          <p:cNvPr id="1028" name="Picture 4" descr="https://timgsa.baidu.com/timg?image&amp;quality=80&amp;size=b9999_10000&amp;sec=1539922189645&amp;di=1c497d16f999d529e743d6c3ffee7137&amp;imgtype=0&amp;src=http%3A%2F%2Fpro.user.img41.51sole.com%2FproductImages3%2F20150731%2Fb_170339_201507311105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95" y="2295909"/>
            <a:ext cx="473286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SCSI2SD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02.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"/>
    </mc:Choice>
    <mc:Fallback xmlns="">
      <p:transition spd="slow" advTm="4417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26073" y="1732889"/>
            <a:ext cx="9609993" cy="1347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小型计算机系统接口（</a:t>
            </a:r>
            <a:r>
              <a:rPr lang="en-US" altLang="zh-CN" dirty="0">
                <a:solidFill>
                  <a:schemeClr val="tx1"/>
                </a:solidFill>
              </a:rPr>
              <a:t>Small Computer System Interface; </a:t>
            </a:r>
            <a:r>
              <a:rPr lang="zh-CN" altLang="en-US" dirty="0">
                <a:solidFill>
                  <a:schemeClr val="tx1"/>
                </a:solidFill>
              </a:rPr>
              <a:t>简写：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），一种用于计算机和智能设备之间（硬盘、软驱、光驱、打印机、扫描仪等）系统级接口的独立处理器标准。 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是一种智能的通用接口标准。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3" y="931987"/>
            <a:ext cx="214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什么是</a:t>
            </a:r>
            <a:r>
              <a:rPr lang="en-US" altLang="zh-CN" sz="2400" dirty="0"/>
              <a:t>SCSI</a:t>
            </a:r>
            <a:endParaRPr lang="zh-CN" altLang="en-US" sz="2400" dirty="0"/>
          </a:p>
        </p:txBody>
      </p:sp>
      <p:pic>
        <p:nvPicPr>
          <p:cNvPr id="8" name="Picture 8" descr="https://gss1.bdstatic.com/-vo3dSag_xI4khGkpoWK1HF6hhy/baike/c0%3Dbaike80%2C5%2C5%2C80%2C26/sign=bc5315a9213fb80e18dc698557b8444b/0eb30f2442a7d933752ffdebad4bd11372f001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3" y="3501008"/>
            <a:ext cx="3473023" cy="241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gss0.bdstatic.com/-4o3dSag_xI4khGkpoWK1HF6hhy/baike/c0%3Dbaike72%2C5%2C5%2C72%2C24/sign=f4cb687dbc315c60579863bdecd8a076/8b82b9014a90f60367b8582f3912b31bb051ed4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50" y="3501009"/>
            <a:ext cx="4271116" cy="24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5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2"/>
    </mc:Choice>
    <mc:Fallback xmlns="">
      <p:transition spd="slow" advTm="5026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26073" y="1393653"/>
            <a:ext cx="9636369" cy="1347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早期的</a:t>
            </a:r>
            <a:r>
              <a:rPr lang="en-US" altLang="zh-CN" dirty="0">
                <a:solidFill>
                  <a:schemeClr val="tx1"/>
                </a:solidFill>
              </a:rPr>
              <a:t>SCSI-2</a:t>
            </a:r>
            <a:r>
              <a:rPr lang="zh-CN" altLang="en-US" dirty="0">
                <a:solidFill>
                  <a:schemeClr val="tx1"/>
                </a:solidFill>
              </a:rPr>
              <a:t>，称为</a:t>
            </a:r>
            <a:r>
              <a:rPr lang="en-US" altLang="zh-CN" dirty="0">
                <a:solidFill>
                  <a:schemeClr val="tx1"/>
                </a:solidFill>
              </a:rPr>
              <a:t>FastSCSI,</a:t>
            </a:r>
            <a:r>
              <a:rPr lang="zh-CN" altLang="en-US" dirty="0">
                <a:solidFill>
                  <a:schemeClr val="tx1"/>
                </a:solidFill>
              </a:rPr>
              <a:t>通过提高同步传输的频率使数据传输速率从原有的</a:t>
            </a:r>
            <a:r>
              <a:rPr lang="en-US" altLang="zh-CN" dirty="0">
                <a:solidFill>
                  <a:schemeClr val="tx1"/>
                </a:solidFill>
              </a:rPr>
              <a:t>5MB/s</a:t>
            </a:r>
            <a:r>
              <a:rPr lang="zh-CN" altLang="en-US" dirty="0">
                <a:solidFill>
                  <a:schemeClr val="tx1"/>
                </a:solidFill>
              </a:rPr>
              <a:t>提高为</a:t>
            </a:r>
            <a:r>
              <a:rPr lang="en-US" altLang="zh-CN" dirty="0">
                <a:solidFill>
                  <a:schemeClr val="tx1"/>
                </a:solidFill>
              </a:rPr>
              <a:t>10MB/s</a:t>
            </a:r>
            <a:r>
              <a:rPr lang="zh-CN" altLang="en-US" dirty="0">
                <a:solidFill>
                  <a:schemeClr val="tx1"/>
                </a:solidFill>
              </a:rPr>
              <a:t>，支持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zh-CN" altLang="en-US" dirty="0">
                <a:solidFill>
                  <a:schemeClr val="tx1"/>
                </a:solidFill>
              </a:rPr>
              <a:t>位并行数据传输，可连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个外设。后来出现的</a:t>
            </a:r>
            <a:r>
              <a:rPr lang="en-US" altLang="zh-CN" dirty="0">
                <a:solidFill>
                  <a:schemeClr val="tx1"/>
                </a:solidFill>
              </a:rPr>
              <a:t>WideSCSI</a:t>
            </a:r>
            <a:r>
              <a:rPr lang="zh-CN" altLang="en-US" dirty="0">
                <a:solidFill>
                  <a:schemeClr val="tx1"/>
                </a:solidFill>
              </a:rPr>
              <a:t>，支持</a:t>
            </a:r>
            <a:r>
              <a:rPr lang="en-US" altLang="zh-CN" dirty="0">
                <a:solidFill>
                  <a:schemeClr val="tx1"/>
                </a:solidFill>
              </a:rPr>
              <a:t>16</a:t>
            </a:r>
            <a:r>
              <a:rPr lang="zh-CN" altLang="en-US" dirty="0">
                <a:solidFill>
                  <a:schemeClr val="tx1"/>
                </a:solidFill>
              </a:rPr>
              <a:t>位并行数据传输，数据传输率也提高到了</a:t>
            </a:r>
            <a:r>
              <a:rPr lang="en-US" altLang="zh-CN" dirty="0">
                <a:solidFill>
                  <a:schemeClr val="tx1"/>
                </a:solidFill>
              </a:rPr>
              <a:t>20MB/s</a:t>
            </a:r>
            <a:r>
              <a:rPr lang="zh-CN" altLang="en-US" dirty="0">
                <a:solidFill>
                  <a:schemeClr val="tx1"/>
                </a:solidFill>
              </a:rPr>
              <a:t>，可连</a:t>
            </a:r>
            <a:r>
              <a:rPr lang="en-US" altLang="zh-CN" dirty="0">
                <a:solidFill>
                  <a:schemeClr val="tx1"/>
                </a:solidFill>
              </a:rPr>
              <a:t>16</a:t>
            </a:r>
            <a:r>
              <a:rPr lang="zh-CN" altLang="en-US" dirty="0">
                <a:solidFill>
                  <a:schemeClr val="tx1"/>
                </a:solidFill>
              </a:rPr>
              <a:t>个外设。此版本的</a:t>
            </a:r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使用一个</a:t>
            </a:r>
            <a:r>
              <a:rPr lang="en-US" altLang="zh-CN" dirty="0">
                <a:solidFill>
                  <a:schemeClr val="tx1"/>
                </a:solidFill>
              </a:rPr>
              <a:t>50</a:t>
            </a:r>
            <a:r>
              <a:rPr lang="zh-CN" altLang="en-US" dirty="0">
                <a:solidFill>
                  <a:schemeClr val="tx1"/>
                </a:solidFill>
              </a:rPr>
              <a:t>针的接口，主要用于扫描仪、</a:t>
            </a:r>
            <a:r>
              <a:rPr lang="en-US" altLang="zh-CN" dirty="0">
                <a:solidFill>
                  <a:schemeClr val="tx1"/>
                </a:solidFill>
              </a:rPr>
              <a:t>CD-ROM</a:t>
            </a:r>
            <a:r>
              <a:rPr lang="zh-CN" altLang="en-US" dirty="0">
                <a:solidFill>
                  <a:schemeClr val="tx1"/>
                </a:solidFill>
              </a:rPr>
              <a:t>驱动器及老式硬盘中。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3" y="931988"/>
            <a:ext cx="214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SCSI-2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26073" y="2845459"/>
            <a:ext cx="9636369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dirty="0">
                <a:latin typeface="+mn-ea"/>
              </a:rPr>
              <a:t>优点：</a:t>
            </a:r>
            <a:r>
              <a:rPr lang="en-US" altLang="zh-CN" dirty="0">
                <a:latin typeface="+mn-ea"/>
              </a:rPr>
              <a:t>CPU</a:t>
            </a:r>
            <a:r>
              <a:rPr lang="zh-CN" altLang="en-US" dirty="0">
                <a:latin typeface="+mn-ea"/>
              </a:rPr>
              <a:t>占用极低、性能稳定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缺点：价格较贵、适用范围局限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是同</a:t>
            </a:r>
            <a:r>
              <a:rPr lang="en-US" altLang="zh-CN" dirty="0">
                <a:latin typeface="+mn-ea"/>
              </a:rPr>
              <a:t>IDE</a:t>
            </a:r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ATA</a:t>
            </a:r>
            <a:r>
              <a:rPr lang="zh-CN" altLang="en-US" dirty="0">
                <a:latin typeface="+mn-ea"/>
              </a:rPr>
              <a:t>）完全不同的接口，</a:t>
            </a:r>
            <a:r>
              <a:rPr lang="en-US" altLang="zh-CN" dirty="0">
                <a:latin typeface="+mn-ea"/>
              </a:rPr>
              <a:t>IDE</a:t>
            </a:r>
            <a:r>
              <a:rPr lang="zh-CN" altLang="en-US" dirty="0">
                <a:latin typeface="+mn-ea"/>
              </a:rPr>
              <a:t>接口是普通</a:t>
            </a:r>
            <a:r>
              <a:rPr lang="en-US" altLang="zh-CN" dirty="0">
                <a:latin typeface="+mn-ea"/>
              </a:rPr>
              <a:t>PC</a:t>
            </a:r>
            <a:r>
              <a:rPr lang="zh-CN" altLang="en-US" dirty="0">
                <a:latin typeface="+mn-ea"/>
              </a:rPr>
              <a:t>的标准接口，而</a:t>
            </a:r>
            <a:r>
              <a:rPr lang="en-US" altLang="zh-CN" dirty="0">
                <a:latin typeface="+mn-ea"/>
              </a:rPr>
              <a:t>SCSI</a:t>
            </a:r>
            <a:r>
              <a:rPr lang="zh-CN" altLang="en-US" dirty="0">
                <a:latin typeface="+mn-ea"/>
              </a:rPr>
              <a:t>并不是专门为硬盘设计的接口，是一种广泛应用于小型机上的高速数据传输技术。</a:t>
            </a:r>
            <a:r>
              <a:rPr lang="en-US" altLang="zh-CN" dirty="0">
                <a:latin typeface="+mn-ea"/>
              </a:rPr>
              <a:t>SCSI</a:t>
            </a:r>
            <a:r>
              <a:rPr lang="zh-CN" altLang="en-US" dirty="0">
                <a:latin typeface="+mn-ea"/>
              </a:rPr>
              <a:t>接口具有应用范围广、多任务、带宽大、</a:t>
            </a:r>
            <a:r>
              <a:rPr lang="en-US" altLang="zh-CN" dirty="0">
                <a:latin typeface="+mn-ea"/>
              </a:rPr>
              <a:t>CPU</a:t>
            </a:r>
            <a:r>
              <a:rPr lang="zh-CN" altLang="en-US" dirty="0">
                <a:latin typeface="+mn-ea"/>
              </a:rPr>
              <a:t>占用率低，以及热插拔等优点，但较高的价格使得它很难如</a:t>
            </a:r>
            <a:r>
              <a:rPr lang="en-US" altLang="zh-CN" dirty="0">
                <a:latin typeface="+mn-ea"/>
              </a:rPr>
              <a:t>IDE</a:t>
            </a:r>
            <a:r>
              <a:rPr lang="zh-CN" altLang="en-US" dirty="0">
                <a:latin typeface="+mn-ea"/>
              </a:rPr>
              <a:t>硬盘般普及，因此</a:t>
            </a:r>
            <a:r>
              <a:rPr lang="en-US" altLang="zh-CN" dirty="0">
                <a:latin typeface="+mn-ea"/>
              </a:rPr>
              <a:t>SCSI</a:t>
            </a:r>
            <a:r>
              <a:rPr lang="zh-CN" altLang="en-US" dirty="0">
                <a:latin typeface="+mn-ea"/>
              </a:rPr>
              <a:t>硬盘主要应用于中、高端服务器和高档工作站中</a:t>
            </a:r>
            <a:endParaRPr lang="en-US" altLang="zh-CN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072" y="5007512"/>
            <a:ext cx="963636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dirty="0">
                <a:latin typeface="+mn-ea"/>
              </a:rPr>
              <a:t>SCSI2SD</a:t>
            </a:r>
            <a:r>
              <a:rPr lang="zh-CN" altLang="en-US" sz="2000" dirty="0">
                <a:latin typeface="+mn-ea"/>
              </a:rPr>
              <a:t>是旧</a:t>
            </a:r>
            <a:r>
              <a:rPr lang="en-US" altLang="zh-CN" sz="2000" dirty="0">
                <a:latin typeface="+mn-ea"/>
              </a:rPr>
              <a:t>SCSI</a:t>
            </a:r>
            <a:r>
              <a:rPr lang="zh-CN" altLang="en-US" sz="2000" dirty="0">
                <a:latin typeface="+mn-ea"/>
              </a:rPr>
              <a:t>硬盘驱动器的仿真器。它允许用</a:t>
            </a:r>
            <a:r>
              <a:rPr lang="en-US" altLang="zh-CN" sz="2000" dirty="0">
                <a:latin typeface="+mn-ea"/>
              </a:rPr>
              <a:t>SD</a:t>
            </a:r>
            <a:r>
              <a:rPr lang="zh-CN" altLang="en-US" sz="2000" dirty="0">
                <a:latin typeface="+mn-ea"/>
              </a:rPr>
              <a:t>存储卡替换一个或几个旧的损坏的</a:t>
            </a:r>
            <a:r>
              <a:rPr lang="en-US" altLang="zh-CN" sz="2000" dirty="0">
                <a:latin typeface="+mn-ea"/>
              </a:rPr>
              <a:t>SCSI</a:t>
            </a:r>
            <a:r>
              <a:rPr lang="zh-CN" altLang="en-US" sz="2000" dirty="0">
                <a:latin typeface="+mn-ea"/>
              </a:rPr>
              <a:t>驱动器。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75"/>
    </mc:Choice>
    <mc:Fallback xmlns="">
      <p:transition spd="slow" advTm="12957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3" y="931987"/>
            <a:ext cx="219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50</a:t>
            </a:r>
            <a:r>
              <a:rPr lang="zh-CN" altLang="en-US" sz="2400" dirty="0"/>
              <a:t>针</a:t>
            </a:r>
            <a:r>
              <a:rPr lang="en-US" altLang="zh-CN" sz="2400" dirty="0"/>
              <a:t>SCSI</a:t>
            </a:r>
            <a:r>
              <a:rPr lang="zh-CN" altLang="en-US" sz="2400" dirty="0"/>
              <a:t>接口</a:t>
            </a:r>
          </a:p>
        </p:txBody>
      </p:sp>
      <p:pic>
        <p:nvPicPr>
          <p:cNvPr id="6146" name="Picture 2" descr="http://www.51hei.com/UpFiles/Pic/chip/2008-01/2008010415072874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3" y="1732888"/>
            <a:ext cx="2800351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940289" y="2582785"/>
            <a:ext cx="21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</a:t>
            </a:r>
            <a:r>
              <a:rPr lang="zh-CN" altLang="en-US" dirty="0"/>
              <a:t>针</a:t>
            </a:r>
            <a:r>
              <a:rPr lang="en-US" altLang="zh-CN" dirty="0"/>
              <a:t>SCSI</a:t>
            </a:r>
            <a:r>
              <a:rPr lang="zh-CN" altLang="en-US" dirty="0"/>
              <a:t>公插头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64033"/>
              </p:ext>
            </p:extLst>
          </p:nvPr>
        </p:nvGraphicFramePr>
        <p:xfrm>
          <a:off x="-8" y="3304246"/>
          <a:ext cx="12192002" cy="261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78255374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620411189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73346014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97402983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94567529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81498569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08644119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58678310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68229663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793315377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839656088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315546484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13153218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037298579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533412088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687850344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95005784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586309634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669400767"/>
                    </a:ext>
                  </a:extLst>
                </a:gridCol>
                <a:gridCol w="512571">
                  <a:extLst>
                    <a:ext uri="{9D8B030D-6E8A-4147-A177-3AD203B41FA5}">
                      <a16:colId xmlns:a16="http://schemas.microsoft.com/office/drawing/2014/main" val="3277343189"/>
                    </a:ext>
                  </a:extLst>
                </a:gridCol>
                <a:gridCol w="462791">
                  <a:extLst>
                    <a:ext uri="{9D8B030D-6E8A-4147-A177-3AD203B41FA5}">
                      <a16:colId xmlns:a16="http://schemas.microsoft.com/office/drawing/2014/main" val="287239484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9089568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1703998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650121049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018608616"/>
                    </a:ext>
                  </a:extLst>
                </a:gridCol>
              </a:tblGrid>
              <a:tr h="5292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CN" altLang="en-US" sz="19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186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+DB0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+DB1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+DB2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+DB3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+DB4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500" baseline="0" dirty="0" smtClean="0"/>
                        <a:t>+DB5</a:t>
                      </a:r>
                      <a:endParaRPr lang="zh-CN" altLang="en-US" sz="1500" kern="500" baseline="0" dirty="0" smtClean="0"/>
                    </a:p>
                    <a:p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500" baseline="0" dirty="0" smtClean="0"/>
                        <a:t>+DB6</a:t>
                      </a:r>
                      <a:endParaRPr lang="zh-CN" altLang="en-US" sz="1500" kern="500" baseline="0" dirty="0" smtClean="0"/>
                    </a:p>
                    <a:p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500" baseline="0" dirty="0" smtClean="0"/>
                        <a:t>+DB7</a:t>
                      </a:r>
                      <a:endParaRPr lang="zh-CN" altLang="en-US" sz="1500" kern="500" baseline="0" dirty="0" smtClean="0"/>
                    </a:p>
                    <a:p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+DBP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VCC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+ATN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+BSY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+ACK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+RST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+MSG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+SEL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+C/D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+REQ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+I/O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82700"/>
                  </a:ext>
                </a:extLst>
              </a:tr>
              <a:tr h="529211"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26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27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28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29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32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33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34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35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36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37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38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39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40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41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42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43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44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45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46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47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48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49</a:t>
                      </a:r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00" dirty="0" smtClean="0"/>
                        <a:t>50</a:t>
                      </a:r>
                      <a:endParaRPr lang="zh-CN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891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-DB0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-DB1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-DB2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-DB3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-DB4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-DB5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-DB6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-DB7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-DBP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VCC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RES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-ATN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-BSY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-ACK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-RST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-MSG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-SEL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-C/D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-REQ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-I/O</a:t>
                      </a:r>
                      <a:endParaRPr lang="zh-CN" altLang="en-US" sz="1500" kern="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500" baseline="0" dirty="0" smtClean="0"/>
                        <a:t>GND</a:t>
                      </a:r>
                      <a:endParaRPr lang="zh-CN" altLang="en-US" sz="1500" kern="5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769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58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5"/>
    </mc:Choice>
    <mc:Fallback xmlns="">
      <p:transition spd="slow" advTm="23875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3" y="931987"/>
            <a:ext cx="284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50</a:t>
            </a:r>
            <a:r>
              <a:rPr lang="zh-CN" altLang="en-US" sz="2400" dirty="0"/>
              <a:t>针</a:t>
            </a:r>
            <a:r>
              <a:rPr lang="en-US" altLang="zh-CN" sz="2400" dirty="0"/>
              <a:t>SCSI</a:t>
            </a:r>
            <a:r>
              <a:rPr lang="zh-CN" altLang="en-US" sz="2400" dirty="0"/>
              <a:t>接口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26072" y="2023036"/>
            <a:ext cx="10631365" cy="3568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50</a:t>
            </a:r>
            <a:r>
              <a:rPr lang="zh-CN" altLang="en-US" sz="2400" dirty="0">
                <a:solidFill>
                  <a:schemeClr val="tx1"/>
                </a:solidFill>
              </a:rPr>
              <a:t>针采用差分信号传输方式，信号可归类为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数据信号线：</a:t>
            </a:r>
            <a:r>
              <a:rPr lang="en-US" altLang="zh-CN" sz="2400" dirty="0">
                <a:solidFill>
                  <a:schemeClr val="tx1"/>
                </a:solidFill>
              </a:rPr>
              <a:t>DB0-DB7,8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控制信号线：</a:t>
            </a:r>
            <a:r>
              <a:rPr lang="en-US" altLang="zh-CN" sz="2400" dirty="0">
                <a:solidFill>
                  <a:schemeClr val="tx1"/>
                </a:solidFill>
              </a:rPr>
              <a:t>ATN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BSY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ACK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RST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MSG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SEL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C/D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REQ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I/O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9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电源信号线：</a:t>
            </a:r>
            <a:r>
              <a:rPr lang="en-US" altLang="zh-CN" sz="2400" dirty="0">
                <a:solidFill>
                  <a:schemeClr val="tx1"/>
                </a:solidFill>
              </a:rPr>
              <a:t>VCC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</a:rPr>
              <a:t>GND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4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预留信号线：</a:t>
            </a:r>
            <a:r>
              <a:rPr lang="en-US" altLang="zh-CN" sz="2400" dirty="0">
                <a:solidFill>
                  <a:schemeClr val="tx1"/>
                </a:solidFill>
              </a:rPr>
              <a:t>Reserved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3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奇偶校验位：</a:t>
            </a:r>
            <a:r>
              <a:rPr lang="en-US" altLang="zh-CN" sz="2400" dirty="0">
                <a:solidFill>
                  <a:schemeClr val="tx1"/>
                </a:solidFill>
              </a:rPr>
              <a:t>DBP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有用的信号线至少为</a:t>
            </a:r>
            <a:r>
              <a:rPr lang="en-US" altLang="zh-CN" sz="2400" dirty="0">
                <a:solidFill>
                  <a:schemeClr val="tx1"/>
                </a:solidFill>
              </a:rPr>
              <a:t>20</a:t>
            </a:r>
            <a:r>
              <a:rPr lang="zh-CN" altLang="en-US" sz="2400" dirty="0">
                <a:solidFill>
                  <a:schemeClr val="tx1"/>
                </a:solidFill>
              </a:rPr>
              <a:t>根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9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5"/>
    </mc:Choice>
    <mc:Fallback xmlns="">
      <p:transition spd="slow" advTm="78825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2" y="931988"/>
            <a:ext cx="599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接口总线控制信号定义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26072" y="1636176"/>
            <a:ext cx="10631365" cy="15114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SCSI</a:t>
            </a:r>
            <a:r>
              <a:rPr lang="zh-CN" altLang="en-US" dirty="0">
                <a:solidFill>
                  <a:schemeClr val="tx1"/>
                </a:solidFill>
              </a:rPr>
              <a:t>总线有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个控制信号：</a:t>
            </a:r>
            <a:r>
              <a:rPr lang="en-US" altLang="zh-CN" dirty="0">
                <a:solidFill>
                  <a:schemeClr val="tx1"/>
                </a:solidFill>
              </a:rPr>
              <a:t>ATN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ACK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RST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MSG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C/D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REQ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I/O</a:t>
            </a:r>
            <a:r>
              <a:rPr lang="zh-CN" altLang="en-US" dirty="0">
                <a:solidFill>
                  <a:schemeClr val="tx1"/>
                </a:solidFill>
              </a:rPr>
              <a:t>，总线的活动完全由这些控制信号来决定和实现。这些信号由</a:t>
            </a:r>
            <a:r>
              <a:rPr lang="en-US" altLang="zh-CN" dirty="0">
                <a:solidFill>
                  <a:schemeClr val="tx1"/>
                </a:solidFill>
              </a:rPr>
              <a:t>Initiator</a:t>
            </a:r>
            <a:r>
              <a:rPr lang="zh-CN" altLang="en-US" dirty="0">
                <a:solidFill>
                  <a:schemeClr val="tx1"/>
                </a:solidFill>
              </a:rPr>
              <a:t>控制或者由</a:t>
            </a:r>
            <a:r>
              <a:rPr lang="en-US" altLang="zh-CN" dirty="0">
                <a:solidFill>
                  <a:schemeClr val="tx1"/>
                </a:solidFill>
              </a:rPr>
              <a:t>Target</a:t>
            </a:r>
            <a:r>
              <a:rPr lang="zh-CN" altLang="en-US" dirty="0">
                <a:solidFill>
                  <a:schemeClr val="tx1"/>
                </a:solidFill>
              </a:rPr>
              <a:t>控制或者由二者共同控制。其中</a:t>
            </a:r>
            <a:r>
              <a:rPr lang="en-US" altLang="zh-CN" dirty="0">
                <a:solidFill>
                  <a:schemeClr val="tx1"/>
                </a:solidFill>
              </a:rPr>
              <a:t>C/D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SEL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MSG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BSY</a:t>
            </a:r>
            <a:r>
              <a:rPr lang="zh-CN" altLang="en-US" dirty="0">
                <a:solidFill>
                  <a:schemeClr val="tx1"/>
                </a:solidFill>
              </a:rPr>
              <a:t>的状态决定了总线处于什么阶段。在不同的阶段，总线上的信号组合是不同的。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6072" y="3745525"/>
            <a:ext cx="10631365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1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ATN:</a:t>
            </a:r>
            <a:r>
              <a:rPr lang="zh-CN" altLang="en-US" sz="1600" dirty="0">
                <a:latin typeface="+mn-ea"/>
              </a:rPr>
              <a:t>注意信号，通常在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有消息要发送给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的时候由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设置。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BSY:</a:t>
            </a:r>
            <a:r>
              <a:rPr lang="zh-CN" altLang="en-US" sz="1600" dirty="0">
                <a:latin typeface="+mn-ea"/>
              </a:rPr>
              <a:t>当有</a:t>
            </a:r>
            <a:r>
              <a:rPr lang="en-US" altLang="zh-CN" sz="1600" dirty="0">
                <a:latin typeface="+mn-ea"/>
              </a:rPr>
              <a:t>SCSI</a:t>
            </a:r>
            <a:r>
              <a:rPr lang="zh-CN" altLang="en-US" sz="1600" dirty="0">
                <a:latin typeface="+mn-ea"/>
              </a:rPr>
              <a:t>设备处于“忙”状态，占据数据总线时，这个信号被置为真。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3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ACK:</a:t>
            </a:r>
            <a:r>
              <a:rPr lang="zh-CN" altLang="en-US" sz="1600" dirty="0">
                <a:latin typeface="+mn-ea"/>
              </a:rPr>
              <a:t>应答信号，由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置位，作为对</a:t>
            </a:r>
            <a:r>
              <a:rPr lang="en-US" altLang="zh-CN" sz="1600" dirty="0">
                <a:latin typeface="+mn-ea"/>
              </a:rPr>
              <a:t>REQ/ACK</a:t>
            </a:r>
            <a:r>
              <a:rPr lang="zh-CN" altLang="en-US" sz="1600" dirty="0">
                <a:latin typeface="+mn-ea"/>
              </a:rPr>
              <a:t>请求应答数据传输的确认。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4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RST:</a:t>
            </a:r>
            <a:r>
              <a:rPr lang="zh-CN" altLang="en-US" sz="1600" dirty="0">
                <a:latin typeface="+mn-ea"/>
              </a:rPr>
              <a:t>表示</a:t>
            </a:r>
            <a:r>
              <a:rPr lang="en-US" altLang="zh-CN" sz="1600" dirty="0">
                <a:latin typeface="+mn-ea"/>
              </a:rPr>
              <a:t>SCSI</a:t>
            </a:r>
            <a:r>
              <a:rPr lang="zh-CN" altLang="en-US" sz="1600" dirty="0">
                <a:latin typeface="+mn-ea"/>
              </a:rPr>
              <a:t>总线复位。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5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MSG:</a:t>
            </a:r>
            <a:r>
              <a:rPr lang="zh-CN" altLang="en-US" sz="1600" dirty="0">
                <a:latin typeface="+mn-ea"/>
              </a:rPr>
              <a:t>在消息阶段由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置位。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6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SEL:</a:t>
            </a:r>
            <a:r>
              <a:rPr lang="zh-CN" altLang="en-US" sz="1600" dirty="0">
                <a:latin typeface="+mn-ea"/>
              </a:rPr>
              <a:t>在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选择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或者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再选</a:t>
            </a:r>
            <a:r>
              <a:rPr lang="en-US" altLang="zh-CN" sz="1600" dirty="0">
                <a:latin typeface="+mn-ea"/>
              </a:rPr>
              <a:t>Initiator</a:t>
            </a:r>
            <a:r>
              <a:rPr lang="zh-CN" altLang="en-US" sz="1600" dirty="0">
                <a:latin typeface="+mn-ea"/>
              </a:rPr>
              <a:t>时使用。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7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C/D:</a:t>
            </a:r>
            <a:r>
              <a:rPr lang="zh-CN" altLang="en-US" sz="1600" dirty="0">
                <a:latin typeface="+mn-ea"/>
              </a:rPr>
              <a:t>表示控制或者数据信息的信号。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8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REQ:</a:t>
            </a:r>
            <a:r>
              <a:rPr lang="zh-CN" altLang="en-US" sz="1600" dirty="0">
                <a:latin typeface="+mn-ea"/>
              </a:rPr>
              <a:t>由</a:t>
            </a:r>
            <a:r>
              <a:rPr lang="en-US" altLang="zh-CN" sz="1600" dirty="0">
                <a:latin typeface="+mn-ea"/>
              </a:rPr>
              <a:t>Target</a:t>
            </a:r>
            <a:r>
              <a:rPr lang="zh-CN" altLang="en-US" sz="1600" dirty="0">
                <a:latin typeface="+mn-ea"/>
              </a:rPr>
              <a:t>置位，表示请求进行一次</a:t>
            </a:r>
            <a:r>
              <a:rPr lang="en-US" altLang="zh-CN" sz="1600" dirty="0">
                <a:latin typeface="+mn-ea"/>
              </a:rPr>
              <a:t>REQ/AC K</a:t>
            </a:r>
            <a:r>
              <a:rPr lang="zh-CN" altLang="en-US" sz="1600" dirty="0">
                <a:latin typeface="+mn-ea"/>
              </a:rPr>
              <a:t>握手的数据传输。</a:t>
            </a:r>
          </a:p>
          <a:p>
            <a:r>
              <a:rPr lang="zh-CN" altLang="en-US" sz="1600" dirty="0">
                <a:latin typeface="+mn-ea"/>
              </a:rPr>
              <a:t>（</a:t>
            </a:r>
            <a:r>
              <a:rPr lang="en-US" altLang="zh-CN" sz="1600" dirty="0">
                <a:latin typeface="+mn-ea"/>
              </a:rPr>
              <a:t>9</a:t>
            </a:r>
            <a:r>
              <a:rPr lang="zh-CN" altLang="en-US" sz="1600" dirty="0">
                <a:latin typeface="+mn-ea"/>
              </a:rPr>
              <a:t>）</a:t>
            </a:r>
            <a:r>
              <a:rPr lang="en-US" altLang="zh-CN" sz="1600" dirty="0">
                <a:latin typeface="+mn-ea"/>
              </a:rPr>
              <a:t>I/O:</a:t>
            </a:r>
            <a:r>
              <a:rPr lang="zh-CN" altLang="en-US" sz="1600" dirty="0">
                <a:latin typeface="+mn-ea"/>
              </a:rPr>
              <a:t>表明当前数据传输的方向。</a:t>
            </a:r>
            <a:r>
              <a:rPr lang="en-US" altLang="zh-CN" sz="1600" dirty="0">
                <a:latin typeface="+mn-ea"/>
              </a:rPr>
              <a:t>I/O</a:t>
            </a:r>
            <a:r>
              <a:rPr lang="zh-CN" altLang="en-US" sz="1600" dirty="0">
                <a:latin typeface="+mn-ea"/>
              </a:rPr>
              <a:t>为伪表示发送方向目标方发送数据，</a:t>
            </a:r>
            <a:r>
              <a:rPr lang="en-US" altLang="zh-CN" sz="1600" dirty="0">
                <a:latin typeface="+mn-ea"/>
              </a:rPr>
              <a:t>I/O</a:t>
            </a:r>
            <a:r>
              <a:rPr lang="zh-CN" altLang="en-US" sz="1600" dirty="0">
                <a:latin typeface="+mn-ea"/>
              </a:rPr>
              <a:t>为真表示目标方向发送方发送数据。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7"/>
    </mc:Choice>
    <mc:Fallback xmlns="">
      <p:transition spd="slow" advTm="33767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6072" y="931988"/>
            <a:ext cx="599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SD</a:t>
            </a:r>
            <a:r>
              <a:rPr lang="zh-CN" altLang="en-US" sz="2400" dirty="0"/>
              <a:t>卡引脚及定义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116" y="3287071"/>
            <a:ext cx="3560885" cy="2623811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526072" y="1458273"/>
            <a:ext cx="7369421" cy="15114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SD</a:t>
            </a:r>
            <a:r>
              <a:rPr lang="zh-CN" altLang="en-US" dirty="0">
                <a:solidFill>
                  <a:schemeClr val="tx1"/>
                </a:solidFill>
              </a:rPr>
              <a:t>卡的操作模式：</a:t>
            </a:r>
            <a:r>
              <a:rPr lang="en-US" altLang="zh-CN" dirty="0">
                <a:solidFill>
                  <a:schemeClr val="tx1"/>
                </a:solidFill>
              </a:rPr>
              <a:t>SD</a:t>
            </a:r>
            <a:r>
              <a:rPr lang="zh-CN" altLang="en-US" dirty="0">
                <a:solidFill>
                  <a:schemeClr val="tx1"/>
                </a:solidFill>
              </a:rPr>
              <a:t>卡模式（</a:t>
            </a:r>
            <a:r>
              <a:rPr lang="en-US" altLang="zh-CN" dirty="0">
                <a:solidFill>
                  <a:schemeClr val="tx1"/>
                </a:solidFill>
              </a:rPr>
              <a:t>SDIO</a:t>
            </a:r>
            <a:r>
              <a:rPr lang="zh-CN" altLang="en-US" dirty="0">
                <a:solidFill>
                  <a:schemeClr val="tx1"/>
                </a:solidFill>
              </a:rPr>
              <a:t>）、</a:t>
            </a:r>
            <a:r>
              <a:rPr lang="en-US" altLang="zh-CN" dirty="0">
                <a:solidFill>
                  <a:schemeClr val="tx1"/>
                </a:solidFill>
              </a:rPr>
              <a:t>SPI</a:t>
            </a:r>
            <a:r>
              <a:rPr lang="zh-CN" altLang="en-US" dirty="0">
                <a:solidFill>
                  <a:schemeClr val="tx1"/>
                </a:solidFill>
              </a:rPr>
              <a:t>模式</a:t>
            </a:r>
            <a:r>
              <a:rPr lang="en-US" altLang="zh-CN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默认为</a:t>
            </a:r>
            <a:r>
              <a:rPr lang="en-US" altLang="zh-CN" dirty="0">
                <a:solidFill>
                  <a:schemeClr val="tx1"/>
                </a:solidFill>
              </a:rPr>
              <a:t>SD</a:t>
            </a:r>
            <a:r>
              <a:rPr lang="zh-CN" altLang="en-US" dirty="0">
                <a:solidFill>
                  <a:schemeClr val="tx1"/>
                </a:solidFill>
              </a:rPr>
              <a:t>模式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SD</a:t>
            </a:r>
            <a:r>
              <a:rPr lang="zh-CN" altLang="en-US" dirty="0">
                <a:solidFill>
                  <a:schemeClr val="tx1"/>
                </a:solidFill>
              </a:rPr>
              <a:t>卡模式的信号线有：</a:t>
            </a:r>
            <a:r>
              <a:rPr lang="en-US" altLang="zh-CN" dirty="0">
                <a:solidFill>
                  <a:schemeClr val="tx1"/>
                </a:solidFill>
              </a:rPr>
              <a:t>CLK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CMD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DAT0-DAT3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根线。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SPI</a:t>
            </a:r>
            <a:r>
              <a:rPr lang="zh-CN" altLang="en-US" dirty="0">
                <a:solidFill>
                  <a:schemeClr val="tx1"/>
                </a:solidFill>
              </a:rPr>
              <a:t>模式的信号线有：</a:t>
            </a:r>
            <a:r>
              <a:rPr lang="en-US" altLang="zh-CN" dirty="0">
                <a:solidFill>
                  <a:schemeClr val="tx1"/>
                </a:solidFill>
              </a:rPr>
              <a:t>CS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CLK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MISO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DO</a:t>
            </a:r>
            <a:r>
              <a:rPr lang="zh-CN" altLang="en-US" dirty="0">
                <a:solidFill>
                  <a:schemeClr val="tx1"/>
                </a:solidFill>
              </a:rPr>
              <a:t>）、</a:t>
            </a:r>
            <a:r>
              <a:rPr lang="en-US" altLang="zh-CN" dirty="0">
                <a:solidFill>
                  <a:schemeClr val="tx1"/>
                </a:solidFill>
              </a:rPr>
              <a:t>MOSI(DI),4</a:t>
            </a:r>
            <a:r>
              <a:rPr lang="zh-CN" altLang="en-US" dirty="0">
                <a:solidFill>
                  <a:schemeClr val="tx1"/>
                </a:solidFill>
              </a:rPr>
              <a:t>根线。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071" y="3034364"/>
            <a:ext cx="5517935" cy="37126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9527" y="3388980"/>
            <a:ext cx="2491589" cy="241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硬件电路分析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1125414" y="1270558"/>
            <a:ext cx="9100039" cy="3930162"/>
            <a:chOff x="1371599" y="1820008"/>
            <a:chExt cx="8941778" cy="4049831"/>
          </a:xfrm>
        </p:grpSpPr>
        <p:sp>
          <p:nvSpPr>
            <p:cNvPr id="2" name="矩形 1"/>
            <p:cNvSpPr/>
            <p:nvPr/>
          </p:nvSpPr>
          <p:spPr>
            <a:xfrm>
              <a:off x="1371599" y="2664068"/>
              <a:ext cx="465993" cy="10814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主机</a:t>
              </a: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3244361" y="1855176"/>
              <a:ext cx="984739" cy="27607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DB50</a:t>
              </a:r>
              <a:endParaRPr lang="zh-CN" altLang="en-US" dirty="0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576646" y="1820008"/>
              <a:ext cx="2268415" cy="20574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CPU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7750420" y="4426859"/>
              <a:ext cx="800100" cy="6242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SD</a:t>
              </a:r>
              <a:endParaRPr lang="zh-CN" altLang="en-US" dirty="0"/>
            </a:p>
          </p:txBody>
        </p:sp>
        <p:sp>
          <p:nvSpPr>
            <p:cNvPr id="9" name="右箭头 8"/>
            <p:cNvSpPr/>
            <p:nvPr/>
          </p:nvSpPr>
          <p:spPr>
            <a:xfrm>
              <a:off x="1943099" y="2980661"/>
              <a:ext cx="1230923" cy="15826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 rot="10800000">
              <a:off x="1943099" y="3354264"/>
              <a:ext cx="1230923" cy="15826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rot="2729779">
              <a:off x="5649948" y="4922528"/>
              <a:ext cx="956580" cy="938041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7406</a:t>
              </a:r>
              <a:endParaRPr lang="zh-CN" altLang="en-US" dirty="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4229100" y="2497816"/>
              <a:ext cx="2347546" cy="16625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下箭头 15"/>
            <p:cNvSpPr/>
            <p:nvPr/>
          </p:nvSpPr>
          <p:spPr>
            <a:xfrm>
              <a:off x="7921870" y="3939619"/>
              <a:ext cx="123092" cy="427963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下箭头 16"/>
            <p:cNvSpPr/>
            <p:nvPr/>
          </p:nvSpPr>
          <p:spPr>
            <a:xfrm rot="10800000">
              <a:off x="8233996" y="3939619"/>
              <a:ext cx="118696" cy="426496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292199" y="2426677"/>
              <a:ext cx="6021178" cy="3066510"/>
              <a:chOff x="4292199" y="2426677"/>
              <a:chExt cx="6021178" cy="3066510"/>
            </a:xfrm>
          </p:grpSpPr>
          <p:sp>
            <p:nvSpPr>
              <p:cNvPr id="18" name="右箭头 17"/>
              <p:cNvSpPr/>
              <p:nvPr/>
            </p:nvSpPr>
            <p:spPr>
              <a:xfrm>
                <a:off x="8845061" y="2426677"/>
                <a:ext cx="1433147" cy="154265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下箭头 18"/>
              <p:cNvSpPr/>
              <p:nvPr/>
            </p:nvSpPr>
            <p:spPr>
              <a:xfrm>
                <a:off x="10119947" y="2445327"/>
                <a:ext cx="193430" cy="2988584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 rot="10800000">
                <a:off x="6128238" y="5291033"/>
                <a:ext cx="4156564" cy="202154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下箭头 20"/>
              <p:cNvSpPr/>
              <p:nvPr/>
            </p:nvSpPr>
            <p:spPr>
              <a:xfrm rot="10800000">
                <a:off x="5306158" y="3138922"/>
                <a:ext cx="206619" cy="2252626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 rot="10800000">
                <a:off x="4292199" y="3095694"/>
                <a:ext cx="1185407" cy="211014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167304" y="2650880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80492" y="3095029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895880" y="2227764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 rot="16200000">
              <a:off x="7507047" y="3957805"/>
              <a:ext cx="575195" cy="3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 rot="16200000">
              <a:off x="8172774" y="3971411"/>
              <a:ext cx="575195" cy="3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274035" y="2128485"/>
              <a:ext cx="575196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 rot="16200000">
              <a:off x="9775464" y="3798241"/>
              <a:ext cx="575195" cy="36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79558" y="5077551"/>
              <a:ext cx="575196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DB</a:t>
              </a:r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604311" y="2853734"/>
              <a:ext cx="628650" cy="3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/DB</a:t>
              </a:r>
              <a:endParaRPr lang="zh-CN" altLang="en-US" dirty="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62708" y="5472813"/>
            <a:ext cx="9662744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2000" dirty="0">
                <a:latin typeface="+mn-ea"/>
              </a:rPr>
              <a:t>设备主机通过</a:t>
            </a:r>
            <a:r>
              <a:rPr lang="en-US" altLang="zh-CN" sz="2000" dirty="0">
                <a:latin typeface="+mn-ea"/>
              </a:rPr>
              <a:t>SCSI</a:t>
            </a:r>
            <a:r>
              <a:rPr lang="zh-CN" altLang="en-US" sz="2000" dirty="0">
                <a:latin typeface="+mn-ea"/>
              </a:rPr>
              <a:t>对</a:t>
            </a:r>
            <a:r>
              <a:rPr lang="en-US" altLang="zh-CN" sz="2000" dirty="0">
                <a:latin typeface="+mn-ea"/>
              </a:rPr>
              <a:t>SD</a:t>
            </a:r>
            <a:r>
              <a:rPr lang="zh-CN" altLang="en-US" sz="2000" dirty="0">
                <a:latin typeface="+mn-ea"/>
              </a:rPr>
              <a:t>卡内容进行读写，类似于读卡器，但其实是接口规范转换器，主机往</a:t>
            </a:r>
            <a:r>
              <a:rPr lang="en-US" altLang="zh-CN" sz="2000" dirty="0">
                <a:latin typeface="+mn-ea"/>
              </a:rPr>
              <a:t>SCIS</a:t>
            </a:r>
            <a:r>
              <a:rPr lang="zh-CN" altLang="en-US" sz="2000" dirty="0">
                <a:latin typeface="+mn-ea"/>
              </a:rPr>
              <a:t>硬盘上写一部分数据，实际数据是进</a:t>
            </a:r>
            <a:r>
              <a:rPr lang="en-US" altLang="zh-CN" sz="2000" dirty="0">
                <a:latin typeface="+mn-ea"/>
              </a:rPr>
              <a:t>MCU</a:t>
            </a:r>
            <a:r>
              <a:rPr lang="zh-CN" altLang="en-US" sz="2000" dirty="0">
                <a:latin typeface="+mn-ea"/>
              </a:rPr>
              <a:t>了，</a:t>
            </a:r>
            <a:r>
              <a:rPr lang="en-US" altLang="zh-CN" sz="2000" dirty="0">
                <a:latin typeface="+mn-ea"/>
              </a:rPr>
              <a:t>MCU</a:t>
            </a:r>
            <a:r>
              <a:rPr lang="zh-CN" altLang="en-US" sz="2000" dirty="0">
                <a:latin typeface="+mn-ea"/>
              </a:rPr>
              <a:t>从接口规范中识别出具体操作内容，再通过</a:t>
            </a:r>
            <a:r>
              <a:rPr lang="en-US" altLang="zh-CN" sz="2000" dirty="0">
                <a:latin typeface="+mn-ea"/>
              </a:rPr>
              <a:t>SPI</a:t>
            </a:r>
            <a:r>
              <a:rPr lang="zh-CN" altLang="en-US" sz="2000" dirty="0">
                <a:latin typeface="+mn-ea"/>
              </a:rPr>
              <a:t>往</a:t>
            </a:r>
            <a:r>
              <a:rPr lang="en-US" altLang="zh-CN" sz="2000" dirty="0">
                <a:latin typeface="+mn-ea"/>
              </a:rPr>
              <a:t>SD</a:t>
            </a:r>
            <a:r>
              <a:rPr lang="zh-CN" altLang="en-US" sz="2000" dirty="0">
                <a:latin typeface="+mn-ea"/>
              </a:rPr>
              <a:t>卡里写，读的过程相返。</a:t>
            </a: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562709" y="4218712"/>
            <a:ext cx="1851900" cy="665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结合原理图讲解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3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2708" y="808893"/>
            <a:ext cx="7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芯片内部电路分析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527" y="808892"/>
            <a:ext cx="8558003" cy="5685013"/>
          </a:xfrm>
          <a:prstGeom prst="rect">
            <a:avLst/>
          </a:prstGeom>
        </p:spPr>
      </p:pic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1088781" y="2715571"/>
            <a:ext cx="1628044" cy="625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结合软件讲解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5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13" y="1660671"/>
            <a:ext cx="10654303" cy="3908762"/>
          </a:xfrm>
          <a:prstGeom prst="rect">
            <a:avLst/>
          </a:prstGeom>
          <a:solidFill>
            <a:srgbClr val="F2D4AA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SCSI2</a:t>
            </a:r>
            <a:r>
              <a:rPr lang="zh-CN" altLang="en-US" dirty="0"/>
              <a:t>即</a:t>
            </a:r>
            <a:r>
              <a:rPr lang="en-US" altLang="zh-CN" dirty="0"/>
              <a:t>Fast SCSI</a:t>
            </a:r>
            <a:r>
              <a:rPr lang="zh-CN" altLang="en-US" dirty="0"/>
              <a:t>（</a:t>
            </a:r>
            <a:r>
              <a:rPr lang="en-US" altLang="zh-CN" dirty="0"/>
              <a:t>1994</a:t>
            </a:r>
            <a:r>
              <a:rPr lang="zh-CN" altLang="en-US" dirty="0"/>
              <a:t>年，最大支持</a:t>
            </a:r>
            <a:r>
              <a:rPr lang="en-US" altLang="zh-CN" dirty="0"/>
              <a:t>7</a:t>
            </a:r>
            <a:r>
              <a:rPr lang="zh-CN" altLang="en-US" dirty="0"/>
              <a:t>个设备），由于频率提高一倍，数据传输速率达</a:t>
            </a:r>
            <a:r>
              <a:rPr lang="en-US" altLang="zh-CN" dirty="0"/>
              <a:t>10MB/s</a:t>
            </a:r>
            <a:r>
              <a:rPr lang="zh-CN" altLang="en-US" dirty="0"/>
              <a:t>（时钟频率为</a:t>
            </a:r>
            <a:r>
              <a:rPr lang="en-US" altLang="zh-CN" dirty="0"/>
              <a:t>10MHz</a:t>
            </a:r>
            <a:r>
              <a:rPr lang="zh-CN" altLang="en-US" dirty="0"/>
              <a:t>）；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由于</a:t>
            </a:r>
            <a:r>
              <a:rPr lang="en-US" altLang="zh-CN" dirty="0"/>
              <a:t>51</a:t>
            </a:r>
            <a:r>
              <a:rPr lang="zh-CN" altLang="en-US" dirty="0"/>
              <a:t>单片机的时钟频率为</a:t>
            </a:r>
            <a:r>
              <a:rPr lang="en-US" altLang="zh-CN" dirty="0"/>
              <a:t>12MHz</a:t>
            </a:r>
            <a:r>
              <a:rPr lang="zh-CN" altLang="en-US" dirty="0"/>
              <a:t>，而且有五路信号需要滤波处理，滤波处理器的</a:t>
            </a:r>
            <a:r>
              <a:rPr lang="en-US" altLang="zh-CN" dirty="0"/>
              <a:t>CPU</a:t>
            </a:r>
            <a:r>
              <a:rPr lang="zh-CN" altLang="en-US" dirty="0"/>
              <a:t>频率应是输入信号频率的四、五倍以上，所以</a:t>
            </a:r>
            <a:r>
              <a:rPr lang="en-US" altLang="zh-CN" dirty="0"/>
              <a:t>51</a:t>
            </a:r>
            <a:r>
              <a:rPr lang="zh-CN" altLang="en-US" dirty="0"/>
              <a:t>单片机</a:t>
            </a:r>
            <a:r>
              <a:rPr lang="en-US" altLang="zh-CN" dirty="0"/>
              <a:t>CPU</a:t>
            </a:r>
            <a:r>
              <a:rPr lang="zh-CN" altLang="en-US" dirty="0"/>
              <a:t>频率不够。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DSP</a:t>
            </a:r>
            <a:r>
              <a:rPr lang="zh-CN" altLang="en-US" dirty="0"/>
              <a:t>而言，可以处理信号的滤波问题，并且</a:t>
            </a:r>
            <a:r>
              <a:rPr lang="en-US" altLang="zh-CN" dirty="0"/>
              <a:t>CPU</a:t>
            </a:r>
            <a:r>
              <a:rPr lang="zh-CN" altLang="en-US" dirty="0"/>
              <a:t>的处理频率能达到</a:t>
            </a:r>
            <a:r>
              <a:rPr lang="en-US" altLang="zh-CN" dirty="0"/>
              <a:t>100MHz</a:t>
            </a:r>
            <a:r>
              <a:rPr lang="zh-CN" altLang="en-US" dirty="0"/>
              <a:t>，但是</a:t>
            </a:r>
            <a:r>
              <a:rPr lang="en-US" altLang="zh-CN" dirty="0"/>
              <a:t>DSP</a:t>
            </a:r>
            <a:r>
              <a:rPr lang="zh-CN" altLang="en-US" dirty="0"/>
              <a:t>的</a:t>
            </a:r>
            <a:r>
              <a:rPr lang="en-US" altLang="zh-CN" dirty="0"/>
              <a:t>I/O</a:t>
            </a:r>
            <a:r>
              <a:rPr lang="zh-CN" altLang="en-US" dirty="0"/>
              <a:t>口很少，不足以处理五路并行信号的滤波。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FPGA</a:t>
            </a:r>
            <a:r>
              <a:rPr lang="zh-CN" altLang="en-US" dirty="0"/>
              <a:t>来说，</a:t>
            </a:r>
            <a:r>
              <a:rPr lang="en-US" altLang="zh-CN" dirty="0"/>
              <a:t>FPGA</a:t>
            </a:r>
            <a:r>
              <a:rPr lang="zh-CN" altLang="en-US" dirty="0"/>
              <a:t>可以在内部由多个</a:t>
            </a:r>
            <a:r>
              <a:rPr lang="en-US" altLang="zh-CN" dirty="0"/>
              <a:t>D</a:t>
            </a:r>
            <a:r>
              <a:rPr lang="zh-CN" altLang="en-US" dirty="0"/>
              <a:t>触发器和门电路搭建时序逻辑电路，可以搭建五路信号的滤波处理电路，</a:t>
            </a:r>
            <a:r>
              <a:rPr lang="en-US" altLang="zh-CN" dirty="0"/>
              <a:t>FPGA</a:t>
            </a:r>
            <a:r>
              <a:rPr lang="zh-CN" altLang="en-US" dirty="0"/>
              <a:t>可以搭建电路来处理简单、零散的事务，但是不善于处理一个完整流程的事务，而</a:t>
            </a:r>
            <a:r>
              <a:rPr lang="en-US" altLang="zh-CN" dirty="0"/>
              <a:t>SCSI</a:t>
            </a:r>
            <a:r>
              <a:rPr lang="zh-CN" altLang="en-US" dirty="0"/>
              <a:t>信号传输会有很多数据、命令的发送，单靠</a:t>
            </a:r>
            <a:r>
              <a:rPr lang="en-US" altLang="zh-CN" dirty="0"/>
              <a:t>FPGA</a:t>
            </a:r>
            <a:r>
              <a:rPr lang="zh-CN" altLang="en-US" dirty="0"/>
              <a:t>是完成不了的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endParaRPr lang="en-US" altLang="zh-CN" sz="1400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812" y="942043"/>
            <a:ext cx="332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SCSI2SD</a:t>
            </a:r>
            <a:r>
              <a:rPr lang="zh-CN" altLang="en-US" sz="2400" dirty="0"/>
              <a:t>芯片的选用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6937" y="903016"/>
            <a:ext cx="852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我国半导体产业，存在大量</a:t>
            </a:r>
            <a:r>
              <a:rPr lang="en-US" altLang="zh-CN" sz="2400" dirty="0"/>
              <a:t>20</a:t>
            </a:r>
            <a:r>
              <a:rPr lang="zh-CN" altLang="en-US" sz="2400" dirty="0"/>
              <a:t>年前生产线，设备代际较为陈旧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6935" y="2053880"/>
            <a:ext cx="1044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出于稳定性考虑，早期高端设备工控机于服务器一致，存储采用</a:t>
            </a:r>
            <a:r>
              <a:rPr lang="en-US" altLang="zh-CN" sz="2400" dirty="0"/>
              <a:t>SCSI</a:t>
            </a:r>
            <a:r>
              <a:rPr lang="zh-CN" altLang="en-US" sz="2400" dirty="0"/>
              <a:t>硬盘。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935" y="1478448"/>
            <a:ext cx="1064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工控机需要存储设备的控制程序，生产产品的操作流程，需要专门的存储设备</a:t>
            </a:r>
          </a:p>
        </p:txBody>
      </p:sp>
      <p:pic>
        <p:nvPicPr>
          <p:cNvPr id="11" name="Picture 2" descr="https://gss1.bdstatic.com/-vo3dSag_xI4khGkpoWK1HF6hhy/baike/c0%3Dbaike116%2C5%2C5%2C116%2C38/sign=baf648e1a9ec8a1300175fb2966afaea/0b46f21fbe096b631bfe325e0c338744eaf8acd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61" y="3199439"/>
            <a:ext cx="1636754" cy="22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gss3.bdstatic.com/7Po3dSag_xI4khGkpoWK1HF6hhy/baike/c0%3Dbaike272%2C5%2C5%2C272%2C90/sign=d813677fd333c895b2739029b07a1895/b8014a90f603738d7e401ccab91bb051f919ec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45" y="3163613"/>
            <a:ext cx="3093340" cy="23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gss0.bdstatic.com/94o3dSag_xI4khGkpoWK1HF6hhy/baike/c0%3Dbaike150%2C5%2C5%2C150%2C50/sign=01c135e382025aafc73f76999a84c001/8601a18b87d6277f4efd411b28381f30e924fc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5" y="3163613"/>
            <a:ext cx="3093339" cy="23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0293" y="575148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SATA</a:t>
            </a:r>
            <a:r>
              <a:rPr lang="zh-CN" altLang="en-US" sz="2000" dirty="0"/>
              <a:t>硬盘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83248" y="575148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IED</a:t>
            </a:r>
            <a:r>
              <a:rPr lang="zh-CN" altLang="en-US" sz="2000" dirty="0"/>
              <a:t>硬盘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58003" y="575148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SCSI</a:t>
            </a:r>
            <a:r>
              <a:rPr lang="zh-CN" altLang="en-US" sz="2000" dirty="0"/>
              <a:t>硬盘</a:t>
            </a:r>
          </a:p>
        </p:txBody>
      </p:sp>
      <p:sp>
        <p:nvSpPr>
          <p:cNvPr id="5" name="AutoShape 2" descr="http://img2.imgtn.bdimg.com/it/u=390179634,55765380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 descr="https://timgsa.baidu.com/timg?image&amp;quality=80&amp;size=b9999_10000&amp;sec=1540053252559&amp;di=635538bda005e563400e91d352f69ff5&amp;imgtype=0&amp;src=http%3A%2F%2Fwww.szpctech.cn%2FStorage%2Fmaster%2Fproduct%2Fimages%2F2017050914021879996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31" y="3163613"/>
            <a:ext cx="2787805" cy="23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8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13" y="1660671"/>
            <a:ext cx="10654303" cy="3354765"/>
          </a:xfrm>
          <a:prstGeom prst="rect">
            <a:avLst/>
          </a:prstGeom>
          <a:solidFill>
            <a:srgbClr val="F2D4AA"/>
          </a:solidFill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/>
          </a:p>
          <a:p>
            <a:r>
              <a:rPr lang="zh-CN" altLang="en-US" dirty="0"/>
              <a:t>单靠一个</a:t>
            </a:r>
            <a:r>
              <a:rPr lang="en-US" altLang="zh-CN" dirty="0"/>
              <a:t>CPU</a:t>
            </a:r>
            <a:r>
              <a:rPr lang="zh-CN" altLang="en-US" dirty="0"/>
              <a:t>也是不行的，</a:t>
            </a:r>
            <a:r>
              <a:rPr lang="en-US" altLang="zh-CN" dirty="0"/>
              <a:t>CPU</a:t>
            </a:r>
            <a:r>
              <a:rPr lang="zh-CN" altLang="en-US" dirty="0"/>
              <a:t>处理事务是靠中断的方式，进入中断返回和中断之前的点得花</a:t>
            </a:r>
            <a:r>
              <a:rPr lang="en-US" altLang="zh-CN" dirty="0"/>
              <a:t>10</a:t>
            </a:r>
            <a:r>
              <a:rPr lang="zh-CN" altLang="en-US" dirty="0"/>
              <a:t>个指令周期，进入中断的频率是</a:t>
            </a:r>
            <a:r>
              <a:rPr lang="en-US" altLang="zh-CN" dirty="0"/>
              <a:t>1MHz</a:t>
            </a:r>
            <a:r>
              <a:rPr lang="zh-CN" altLang="en-US" dirty="0"/>
              <a:t>，那么</a:t>
            </a:r>
            <a:r>
              <a:rPr lang="en-US" altLang="zh-CN" dirty="0"/>
              <a:t>CPU</a:t>
            </a:r>
            <a:r>
              <a:rPr lang="zh-CN" altLang="en-US" dirty="0"/>
              <a:t>频率小于</a:t>
            </a:r>
            <a:r>
              <a:rPr lang="en-US" altLang="zh-CN" dirty="0"/>
              <a:t>10MHz</a:t>
            </a:r>
            <a:r>
              <a:rPr lang="zh-CN" altLang="en-US" dirty="0"/>
              <a:t>的话，这个</a:t>
            </a:r>
            <a:r>
              <a:rPr lang="en-US" altLang="zh-CN" dirty="0"/>
              <a:t>CPU</a:t>
            </a:r>
            <a:r>
              <a:rPr lang="zh-CN" altLang="en-US" dirty="0"/>
              <a:t>除了进出中断外，无法再进行其他操作，这个例子想说明单靠</a:t>
            </a:r>
            <a:r>
              <a:rPr lang="en-US" altLang="zh-CN" dirty="0"/>
              <a:t>CPU</a:t>
            </a:r>
            <a:r>
              <a:rPr lang="zh-CN" altLang="en-US" dirty="0"/>
              <a:t>是不行的，需要外部硬件电路的配合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可行的方式是</a:t>
            </a:r>
            <a:r>
              <a:rPr lang="en-US" altLang="zh-CN" dirty="0"/>
              <a:t>FPGA+CPU</a:t>
            </a:r>
            <a:r>
              <a:rPr lang="zh-CN" altLang="en-US" dirty="0"/>
              <a:t>，</a:t>
            </a:r>
            <a:r>
              <a:rPr lang="en-US" altLang="zh-CN" dirty="0"/>
              <a:t>CPU</a:t>
            </a:r>
            <a:r>
              <a:rPr lang="zh-CN" altLang="en-US" dirty="0"/>
              <a:t>处理信号命令的发送，</a:t>
            </a:r>
            <a:r>
              <a:rPr lang="en-US" altLang="zh-CN" dirty="0"/>
              <a:t>FPGA</a:t>
            </a:r>
            <a:r>
              <a:rPr lang="zh-CN" altLang="en-US" dirty="0"/>
              <a:t>搭建电路处理滤波等事务。也可以在</a:t>
            </a:r>
            <a:r>
              <a:rPr lang="en-US" altLang="zh-CN" dirty="0"/>
              <a:t>FPGA</a:t>
            </a:r>
            <a:r>
              <a:rPr lang="zh-CN" altLang="en-US" dirty="0"/>
              <a:t>里搭建一个</a:t>
            </a:r>
            <a:r>
              <a:rPr lang="en-US" altLang="zh-CN" dirty="0"/>
              <a:t>CPU</a:t>
            </a:r>
            <a:r>
              <a:rPr lang="zh-CN" altLang="en-US" dirty="0"/>
              <a:t>内核，同时搭建滤波电路就可以相互配合完成功能。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我们用的这块芯片内部就是</a:t>
            </a:r>
            <a:r>
              <a:rPr lang="en-US" altLang="zh-CN" dirty="0"/>
              <a:t>Arm Cortex-M3 CPU</a:t>
            </a:r>
            <a:r>
              <a:rPr lang="zh-CN" altLang="en-US" dirty="0"/>
              <a:t>配合一些搭建好了的逻辑电路，方法原理和上述的</a:t>
            </a:r>
            <a:r>
              <a:rPr lang="en-US" altLang="zh-CN" dirty="0"/>
              <a:t>FPGA</a:t>
            </a:r>
            <a:r>
              <a:rPr lang="zh-CN" altLang="en-US" dirty="0"/>
              <a:t>里搭建一个</a:t>
            </a:r>
            <a:r>
              <a:rPr lang="en-US" altLang="zh-CN" dirty="0"/>
              <a:t>CPU</a:t>
            </a:r>
            <a:r>
              <a:rPr lang="zh-CN" altLang="en-US" dirty="0"/>
              <a:t>内核，同时搭建模块电路相同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02   SCSI2SD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812" y="942043"/>
            <a:ext cx="332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SCSI2SD</a:t>
            </a:r>
            <a:r>
              <a:rPr lang="zh-CN" altLang="en-US" sz="2400" dirty="0"/>
              <a:t>芯片的选用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6935" y="903016"/>
            <a:ext cx="1017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是专用于服务器的高性能硬盘，速度快，稳定性高，</a:t>
            </a:r>
            <a:r>
              <a:rPr lang="en-US" altLang="zh-CN" sz="2400" dirty="0"/>
              <a:t>CPU</a:t>
            </a:r>
            <a:r>
              <a:rPr lang="zh-CN" altLang="en-US" sz="2400" dirty="0"/>
              <a:t>占用率极低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6935" y="2053880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90</a:t>
            </a:r>
            <a:r>
              <a:rPr lang="zh-CN" altLang="en-US" sz="2400" dirty="0"/>
              <a:t>年代设备所用</a:t>
            </a:r>
            <a:r>
              <a:rPr lang="en-US" altLang="zh-CN" sz="2400" dirty="0"/>
              <a:t>SCSI</a:t>
            </a:r>
            <a:r>
              <a:rPr lang="zh-CN" altLang="en-US" sz="2400" dirty="0"/>
              <a:t>硬盘很难购买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935" y="1478448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SCSI</a:t>
            </a:r>
            <a:r>
              <a:rPr lang="zh-CN" altLang="en-US" sz="2400" dirty="0"/>
              <a:t>硬盘及接口标准经过很多代演变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6935" y="3593530"/>
            <a:ext cx="798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需要有模拟装置，将现有常见存储设备，模拟成</a:t>
            </a:r>
            <a:r>
              <a:rPr lang="en-US" altLang="zh-CN" sz="2400" dirty="0"/>
              <a:t>SCSI</a:t>
            </a:r>
            <a:r>
              <a:rPr lang="zh-CN" altLang="en-US" sz="2400" dirty="0"/>
              <a:t>设备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1499" y="2760978"/>
            <a:ext cx="807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</a:t>
            </a:r>
            <a:r>
              <a:rPr lang="zh-CN" altLang="en-US" sz="2400" dirty="0" smtClean="0"/>
              <a:t>与现阶段</a:t>
            </a:r>
            <a:r>
              <a:rPr lang="zh-CN" altLang="en-US" sz="2400" dirty="0"/>
              <a:t>常见存储设备相比，速度低，容量小，价格极高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1499" y="4300628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●延长老设备的使用寿命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41499" y="4957552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●减小采购难度及成本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41499" y="5614476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●提高使用方便程度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6935" y="903016"/>
            <a:ext cx="1013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市场上可见的很多</a:t>
            </a:r>
            <a:r>
              <a:rPr lang="en-US" altLang="zh-CN" sz="2400" dirty="0"/>
              <a:t>SCSI</a:t>
            </a:r>
            <a:r>
              <a:rPr lang="zh-CN" altLang="en-US" sz="2400" dirty="0"/>
              <a:t>模拟设备，在对操作系统支持等很多细节存在问题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935" y="1478447"/>
            <a:ext cx="10685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经实验，</a:t>
            </a:r>
            <a:r>
              <a:rPr lang="en-US" altLang="zh-CN" sz="2400" dirty="0"/>
              <a:t>SCSI2SD</a:t>
            </a:r>
            <a:r>
              <a:rPr lang="zh-CN" altLang="en-US" sz="2400" dirty="0"/>
              <a:t>板卡可以有效将</a:t>
            </a:r>
            <a:r>
              <a:rPr lang="en-US" altLang="zh-CN" sz="2400" dirty="0" smtClean="0"/>
              <a:t>MicroSD</a:t>
            </a:r>
            <a:r>
              <a:rPr lang="zh-CN" altLang="en-US" sz="2400" dirty="0" smtClean="0"/>
              <a:t>卡</a:t>
            </a:r>
            <a:r>
              <a:rPr lang="zh-CN" altLang="en-US" sz="2400" dirty="0"/>
              <a:t>模拟成</a:t>
            </a:r>
            <a:r>
              <a:rPr lang="en-US" altLang="zh-CN" sz="2400" dirty="0"/>
              <a:t>SCSI</a:t>
            </a:r>
            <a:r>
              <a:rPr lang="zh-CN" altLang="en-US" sz="2400" dirty="0"/>
              <a:t>硬盘，并在多种设备</a:t>
            </a:r>
            <a:endParaRPr lang="en-US" altLang="zh-CN" sz="2400" dirty="0"/>
          </a:p>
          <a:p>
            <a:r>
              <a:rPr lang="zh-CN" altLang="en-US" sz="2400" dirty="0"/>
              <a:t>上成功无故障运行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3" y="2752404"/>
            <a:ext cx="2796248" cy="37283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84" y="2752405"/>
            <a:ext cx="2816031" cy="37547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9" y="2752405"/>
            <a:ext cx="2816031" cy="3754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0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92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96715"/>
            <a:ext cx="7025054" cy="4960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/>
              <a:t>01   </a:t>
            </a:r>
            <a:r>
              <a:rPr lang="zh-CN" altLang="en-US" dirty="0"/>
              <a:t>背景介绍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6935" y="903016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据应用方反应，</a:t>
            </a:r>
            <a:r>
              <a:rPr lang="en-US" altLang="zh-CN" sz="2400" dirty="0"/>
              <a:t>SCSI2SD</a:t>
            </a:r>
            <a:r>
              <a:rPr lang="zh-CN" altLang="en-US" sz="2400" dirty="0"/>
              <a:t>板卡存在一些不足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9090" y="1518810"/>
            <a:ext cx="520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只有一个</a:t>
            </a:r>
            <a:r>
              <a:rPr lang="en-US" altLang="zh-CN" sz="2400" dirty="0"/>
              <a:t>SD</a:t>
            </a:r>
            <a:r>
              <a:rPr lang="zh-CN" altLang="en-US" sz="2400" dirty="0"/>
              <a:t>卡槽，不支持多卡备份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9089" y="2134605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不支持</a:t>
            </a:r>
            <a:r>
              <a:rPr lang="en-US" altLang="zh-CN" sz="2400" dirty="0"/>
              <a:t>U</a:t>
            </a:r>
            <a:r>
              <a:rPr lang="zh-CN" altLang="en-US" sz="2400" dirty="0"/>
              <a:t>盘存储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9089" y="2755869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不支持热插拔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9090" y="3377133"/>
            <a:ext cx="75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只支持特定</a:t>
            </a:r>
            <a:r>
              <a:rPr lang="en-US" altLang="zh-CN" sz="2400" dirty="0"/>
              <a:t>SCSI</a:t>
            </a:r>
            <a:r>
              <a:rPr lang="zh-CN" altLang="en-US" sz="2400" dirty="0"/>
              <a:t>接口，而</a:t>
            </a:r>
            <a:r>
              <a:rPr lang="en-US" altLang="zh-CN" sz="2400" dirty="0"/>
              <a:t>SCSI</a:t>
            </a:r>
            <a:r>
              <a:rPr lang="zh-CN" altLang="en-US" sz="2400" dirty="0"/>
              <a:t>设备有多种</a:t>
            </a:r>
            <a:r>
              <a:rPr lang="en-US" altLang="zh-CN" sz="2400" dirty="0"/>
              <a:t>SCSI</a:t>
            </a:r>
            <a:r>
              <a:rPr lang="zh-CN" altLang="en-US" sz="2400" dirty="0"/>
              <a:t>接口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6936" y="4157996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研究</a:t>
            </a:r>
            <a:r>
              <a:rPr lang="en-US" altLang="zh-CN" sz="2400" dirty="0"/>
              <a:t>SCSI2SD</a:t>
            </a:r>
            <a:r>
              <a:rPr lang="zh-CN" altLang="en-US" sz="2400" dirty="0"/>
              <a:t>卡软硬件结构的意义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9089" y="4927921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了解</a:t>
            </a:r>
            <a:r>
              <a:rPr lang="en-US" altLang="zh-CN" sz="2400" dirty="0"/>
              <a:t>PSoC</a:t>
            </a:r>
            <a:r>
              <a:rPr lang="zh-CN" altLang="en-US" sz="2400" dirty="0"/>
              <a:t>这种相对先进的电子系统设计形式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9088" y="5560124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有望后期持续改进</a:t>
            </a:r>
            <a:r>
              <a:rPr lang="en-US" altLang="zh-CN" sz="2400" dirty="0"/>
              <a:t>SCSI</a:t>
            </a:r>
            <a:r>
              <a:rPr lang="zh-CN" altLang="en-US" sz="2400" dirty="0"/>
              <a:t>模拟板卡的结构和功能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9088" y="6192325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● 了解</a:t>
            </a:r>
            <a:r>
              <a:rPr lang="en-US" altLang="zh-CN" sz="2400" dirty="0"/>
              <a:t>SCSI</a:t>
            </a:r>
            <a:r>
              <a:rPr lang="zh-CN" altLang="en-US" sz="2400" dirty="0"/>
              <a:t>、</a:t>
            </a:r>
            <a:r>
              <a:rPr lang="en-US" altLang="zh-CN" sz="2400" dirty="0"/>
              <a:t>SD</a:t>
            </a:r>
            <a:r>
              <a:rPr lang="zh-CN" altLang="en-US" sz="2400" dirty="0"/>
              <a:t>卡、</a:t>
            </a:r>
            <a:r>
              <a:rPr lang="en-US" altLang="zh-CN" sz="2400" dirty="0"/>
              <a:t>USB</a:t>
            </a:r>
            <a:r>
              <a:rPr lang="zh-CN" altLang="en-US" sz="2400" dirty="0"/>
              <a:t>、上位机等多方通信的机制和设计技巧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6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SCSI</a:t>
            </a:r>
            <a:r>
              <a:rPr lang="zh-CN" altLang="en-US" dirty="0" smtClean="0"/>
              <a:t>标准介绍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02.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4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"/>
    </mc:Choice>
    <mc:Fallback xmlns="">
      <p:transition spd="slow" advTm="45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89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2*i*2"/>
  <p:tag name="KSO_WM_TEMPLATE_CATEGORY" val="custom"/>
  <p:tag name="KSO_WM_TEMPLATE_INDEX" val="20188978"/>
  <p:tag name="KSO_WM_UNIT_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8978_2*l_h_i*1_3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8978_2*l_h_i*1_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8978_2*l_h_i*1_1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f"/>
  <p:tag name="KSO_WM_UNIT_INDEX" val="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8978_2*l_h_f*1_1_1"/>
  <p:tag name="KSO_WM_UNIT_PRESET_TEXT" val="阶段工作回顾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5"/>
  <p:tag name="KSO_WM_TEMPLATE_CATEGORY" val="custom"/>
  <p:tag name="KSO_WM_TEMPLATE_INDEX" val="20188978"/>
  <p:tag name="KSO_WM_SLIDE_ID" val="custom20188978_5"/>
  <p:tag name="KSO_WM_SLIDE_INDEX" val="5"/>
  <p:tag name="KSO_WM_TEMPLATE_SUBCATEGORY" val="combin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5*a*1"/>
  <p:tag name="KSO_WM_UNIT_PRESET_TEXT" val="取得的成绩与经验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e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8978_5*e*1"/>
  <p:tag name="KSO_WM_UNIT_PRESET_TEXT" val="02.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f"/>
  <p:tag name="KSO_WM_UNIT_INDEX" val="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8978_2*l_h_f*1_2_1"/>
  <p:tag name="KSO_WM_UNIT_PRESET_TEXT" val="取得的成绩与经验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f"/>
  <p:tag name="KSO_WM_UNIT_INDEX" val="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8978_2*l_h_f*1_3_1"/>
  <p:tag name="KSO_WM_UNIT_PRESET_TEXT" val="不足之处与原因分析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8978_2*a*1"/>
  <p:tag name="KSO_WM_UNIT_PRESET_TEXT" val="CONTENT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3"/>
  <p:tag name="KSO_WM_TEMPLATE_CATEGORY" val="custom"/>
  <p:tag name="KSO_WM_TEMPLATE_INDEX" val="20188978"/>
  <p:tag name="KSO_WM_SLIDE_ID" val="custom20188978_3"/>
  <p:tag name="KSO_WM_SLIDE_INDEX" val="3"/>
  <p:tag name="KSO_WM_TEMPLATE_SUBCATEGORY" val="combin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3*a*1"/>
  <p:tag name="KSO_WM_UNIT_PRESET_TEXT" val="阶段工作回顾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89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e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8978_3*e*1"/>
  <p:tag name="KSO_WM_UNIT_PRESET_TEXT" val="01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AG_VERSION" val="1.0"/>
  <p:tag name="KSO_WM_BEAUTIFY_FLAG" val="#wm#"/>
  <p:tag name="KSO_WM_COMBINE_RELATE_SLIDE_ID" val="background20185106_1"/>
  <p:tag name="KSO_WM_TEMPLATE_CATEGORY" val="custom"/>
  <p:tag name="KSO_WM_TEMPLATE_INDEX" val="20188978"/>
  <p:tag name="KSO_WM_TEMPLATE_SUBCATEGORY" val="combine"/>
  <p:tag name="KSO_WM_TEMPLATE_THUMBS_INDEX" val="1、2、3、4、6、8、10、12、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3"/>
  <p:tag name="KSO_WM_TEMPLATE_CATEGORY" val="custom"/>
  <p:tag name="KSO_WM_TEMPLATE_INDEX" val="20188978"/>
  <p:tag name="KSO_WM_SLIDE_ID" val="custom20188978_3"/>
  <p:tag name="KSO_WM_SLIDE_INDEX" val="3"/>
  <p:tag name="KSO_WM_TEMPLATE_SUBCATEGORY" val="comb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3*a*1"/>
  <p:tag name="KSO_WM_UNIT_PRESET_TEXT" val="阶段工作回顾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e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8978_3*e*1"/>
  <p:tag name="KSO_WM_UNIT_PRESET_TEXT" val="01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3"/>
  <p:tag name="KSO_WM_SLIDE_LAYOUT" val="a_b_f"/>
  <p:tag name="KSO_WM_SLIDE_LAYOUT_CNT" val="1_1_1"/>
  <p:tag name="KSO_WM_SLIDE_TYPE" val="title"/>
  <p:tag name="KSO_WM_SLIDE_SUBTYPE" val="pureTxt"/>
  <p:tag name="KSO_WM_BEAUTIFY_FLAG" val="#wm#"/>
  <p:tag name="KSO_WM_COMBINE_RELATE_SLIDE_ID" val="background20185106_1"/>
  <p:tag name="KSO_WM_TEMPLATE_CATEGORY" val="custom"/>
  <p:tag name="KSO_WM_TEMPLATE_INDEX" val="20188978"/>
  <p:tag name="KSO_WM_SLIDE_ID" val="custom20188978_1"/>
  <p:tag name="KSO_WM_SLIDE_INDEX" val="1"/>
  <p:tag name="KSO_WM_TEMPLATE_SUBCATEGORY" val="combine"/>
  <p:tag name="KSO_WM_TEMPLATE_THUMBS_INDEX" val="1、2、3、4、6、8、10、12、13、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f"/>
  <p:tag name="KSO_WM_UNIT_INDEX" val="1"/>
  <p:tag name="KSO_WM_UNIT_LAYERLEVEL" val="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1*f*1"/>
  <p:tag name="KSO_WM_UNIT_PRESET_TEXT" val="Your nam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1*a*1"/>
  <p:tag name="KSO_WM_UNIT_PRESET_TEXT" val="工作总结模板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06_2"/>
  <p:tag name="KSO_WM_TEMPLATE_CATEGORY" val="custom"/>
  <p:tag name="KSO_WM_TEMPLATE_INDEX" val="20188978"/>
  <p:tag name="KSO_WM_SLIDE_ID" val="custom20188978_2"/>
  <p:tag name="KSO_WM_SLIDE_INDEX" val="2"/>
  <p:tag name="KSO_WM_DIAGRAM_GROUP_CODE" val="l1-1"/>
  <p:tag name="KSO_WM_TEMPLATE_SUBCATEGORY" val="combin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3"/>
  <p:tag name="KSO_WM_TEMPLATE_CATEGORY" val="custom"/>
  <p:tag name="KSO_WM_TEMPLATE_INDEX" val="20188978"/>
  <p:tag name="KSO_WM_SLIDE_ID" val="custom20188978_3"/>
  <p:tag name="KSO_WM_SLIDE_INDEX" val="3"/>
  <p:tag name="KSO_WM_TEMPLATE_SUBCATEGORY" val="comb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3*a*1"/>
  <p:tag name="KSO_WM_UNIT_PRESET_TEXT" val="阶段工作回顾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e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8978_3*e*1"/>
  <p:tag name="KSO_WM_UNIT_PRESET_TEXT" val="01.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2*i*0"/>
  <p:tag name="KSO_WM_TEMPLATE_CATEGORY" val="custom"/>
  <p:tag name="KSO_WM_TEMPLATE_INDEX" val="20188978"/>
  <p:tag name="KSO_WM_UNIT_INDEX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2"/>
  <p:tag name="KSO_WM_UNIT_ID" val="custom20188978_4*l_h_i*1_3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2*i*1"/>
  <p:tag name="KSO_WM_TEMPLATE_CATEGORY" val="custom"/>
  <p:tag name="KSO_WM_TEMPLATE_INDEX" val="20188978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b_f_l"/>
  <p:tag name="KSO_WM_SLIDE_LAYOUT_CNT" val="1_1_1_1"/>
  <p:tag name="KSO_WM_SLIDE_TYPE" val="text"/>
  <p:tag name="KSO_WM_SLIDE_SUBTYPE" val="diag"/>
  <p:tag name="KSO_WM_BEAUTIFY_FLAG" val="#wm#"/>
  <p:tag name="KSO_WM_SLIDE_POSITION" val="139*94"/>
  <p:tag name="KSO_WM_SLIDE_SIZE" val="748*384"/>
  <p:tag name="KSO_WM_COMBINE_RELATE_SLIDE_ID" val="background20185106_6"/>
  <p:tag name="KSO_WM_TEMPLATE_CATEGORY" val="custom"/>
  <p:tag name="KSO_WM_TEMPLATE_INDEX" val="20188978"/>
  <p:tag name="KSO_WM_SLIDE_ID" val="custom20188978_6"/>
  <p:tag name="KSO_WM_SLIDE_INDEX" val="6"/>
  <p:tag name="KSO_WM_DIAGRAM_GROUP_CODE" val="l1-3"/>
  <p:tag name="KSO_WM_TEMPLATE_SUBCATEGORY" val="comb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0"/>
  <p:tag name="KSO_WM_TEMPLATE_CATEGORY" val="custom"/>
  <p:tag name="KSO_WM_TEMPLATE_INDEX" val="20188978"/>
  <p:tag name="KSO_WM_UNIT_INDEX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8978_4*i*9"/>
  <p:tag name="KSO_WM_TEMPLATE_CATEGORY" val="custom"/>
  <p:tag name="KSO_WM_TEMPLATE_INDEX" val="20188978"/>
  <p:tag name="KSO_WM_UNIT_INDEX" val="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5"/>
  <p:tag name="KSO_WM_TEMPLATE_CATEGORY" val="custom"/>
  <p:tag name="KSO_WM_TEMPLATE_INDEX" val="20188978"/>
  <p:tag name="KSO_WM_SLIDE_ID" val="custom20188978_5"/>
  <p:tag name="KSO_WM_SLIDE_INDEX" val="5"/>
  <p:tag name="KSO_WM_TEMPLATE_SUBCATEGORY" val="comb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5*a*1"/>
  <p:tag name="KSO_WM_UNIT_PRESET_TEXT" val="取得的成绩与经验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e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8978_5*e*1"/>
  <p:tag name="KSO_WM_UNIT_PRESET_TEXT" val="02.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06_13"/>
  <p:tag name="KSO_WM_TEMPLATE_CATEGORY" val="custom"/>
  <p:tag name="KSO_WM_TEMPLATE_INDEX" val="20188978"/>
  <p:tag name="KSO_WM_SLIDE_ID" val="custom20188978_13"/>
  <p:tag name="KSO_WM_SLIDE_INDEX" val="13"/>
  <p:tag name="KSO_WM_TEMPLATE_SUBCATEGORY" val="comb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8978_13*a*1"/>
  <p:tag name="KSO_WM_UNIT_PRESET_TEXT" val="THANK YOU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97*123"/>
  <p:tag name="KSO_WM_SLIDE_SIZE" val="753*328"/>
  <p:tag name="KSO_WM_COMBINE_RELATE_SLIDE_ID" val="background20185106_4"/>
  <p:tag name="KSO_WM_TEMPLATE_CATEGORY" val="custom"/>
  <p:tag name="KSO_WM_TEMPLATE_INDEX" val="20188978"/>
  <p:tag name="KSO_WM_SLIDE_ID" val="custom20188978_4"/>
  <p:tag name="KSO_WM_SLIDE_INDEX" val="4"/>
  <p:tag name="KSO_WM_DIAGRAM_GROUP_CODE" val="l1-2"/>
  <p:tag name="KSO_WM_TEMPLATE_SUBCATEGORY" val="combine"/>
</p:tagLst>
</file>

<file path=ppt/theme/theme1.xml><?xml version="1.0" encoding="utf-8"?>
<a:theme xmlns:a="http://schemas.openxmlformats.org/drawingml/2006/main" name="1_Office 主题​​">
  <a:themeElements>
    <a:clrScheme name="自定义 312">
      <a:dk1>
        <a:srgbClr val="000000"/>
      </a:dk1>
      <a:lt1>
        <a:srgbClr val="FFFFFF"/>
      </a:lt1>
      <a:dk2>
        <a:srgbClr val="455171"/>
      </a:dk2>
      <a:lt2>
        <a:srgbClr val="F2D4AA"/>
      </a:lt2>
      <a:accent1>
        <a:srgbClr val="455171"/>
      </a:accent1>
      <a:accent2>
        <a:srgbClr val="F2D4AA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5464</Words>
  <Application>Microsoft Office PowerPoint</Application>
  <PresentationFormat>宽屏</PresentationFormat>
  <Paragraphs>787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等线</vt:lpstr>
      <vt:lpstr>微软雅黑</vt:lpstr>
      <vt:lpstr>Arial</vt:lpstr>
      <vt:lpstr>Impact</vt:lpstr>
      <vt:lpstr>1_Office 主题​​</vt:lpstr>
      <vt:lpstr>SCSI2SD</vt:lpstr>
      <vt:lpstr>PowerPoint 演示文稿</vt:lpstr>
      <vt:lpstr>研究背景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SCSI标准介绍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SCSI2SD设计分析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PSoC软件的使用</vt:lpstr>
      <vt:lpstr>THANK YOU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SCSI2SD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</cp:revision>
  <dcterms:created xsi:type="dcterms:W3CDTF">2018-04-26T02:54:00Z</dcterms:created>
  <dcterms:modified xsi:type="dcterms:W3CDTF">2018-10-21T13:53:13Z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