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Shape 9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0" name="Shape 9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“在此键入引文。”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650239" y="1625599"/>
            <a:ext cx="11704322" cy="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8" name="Shape 118"/>
          <p:cNvSpPr/>
          <p:nvPr>
            <p:ph type="title"/>
          </p:nvPr>
        </p:nvSpPr>
        <p:spPr>
          <a:xfrm>
            <a:off x="650239" y="390595"/>
            <a:ext cx="11704322" cy="1885245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6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06235" indent="-449035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indent="-419100" defTabSz="914400">
              <a:spcBef>
                <a:spcPts val="700"/>
              </a:spcBef>
              <a:buSzPct val="100000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650239" y="1625599"/>
            <a:ext cx="11704322" cy="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8" name="Shape 128"/>
          <p:cNvSpPr/>
          <p:nvPr>
            <p:ph type="title"/>
          </p:nvPr>
        </p:nvSpPr>
        <p:spPr>
          <a:xfrm>
            <a:off x="650239" y="390595"/>
            <a:ext cx="11704322" cy="1885245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6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06235" indent="-449035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indent="-419100" defTabSz="914400">
              <a:spcBef>
                <a:spcPts val="700"/>
              </a:spcBef>
              <a:buSzPct val="100000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650239" y="1625599"/>
            <a:ext cx="11704322" cy="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8" name="Shape 138"/>
          <p:cNvSpPr/>
          <p:nvPr>
            <p:ph type="title"/>
          </p:nvPr>
        </p:nvSpPr>
        <p:spPr>
          <a:xfrm>
            <a:off x="650239" y="390595"/>
            <a:ext cx="11704322" cy="1885245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6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06235" indent="-449035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indent="-419100" defTabSz="914400">
              <a:spcBef>
                <a:spcPts val="700"/>
              </a:spcBef>
              <a:buSzPct val="100000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40" name="Shape 14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8" name="Shape 148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9" name="Shape 149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0" name="Shape 150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" name="Shape 151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" name="Shape 152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153" name="Shape 153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3" name="Shape 163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4" name="Shape 164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5" name="Shape 165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6" name="Shape 166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7" name="Shape 167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168" name="Shape 168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69" name="Shape 169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70" name="Shape 17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78" name="Shape 178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79" name="Shape 179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93" name="Group 193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180" name="Shape 180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2" name="Shape 182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5" name="Shape 185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6" name="Shape 186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7" name="Shape 187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8" name="Shape 188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1" name="Shape 191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2" name="Shape 192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194" name="Shape 194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95" name="Shape 195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96" name="Shape 196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97" name="Shape 197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198" name="Shape 198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199" name="Shape 199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07" name="Shape 207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08" name="Shape 208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9" name="Shape 209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0" name="Shape 210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1" name="Shape 211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212" name="Shape 212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213" name="Shape 213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14" name="Shape 214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2" name="Shape 222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23" name="Shape 223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37" name="Group 237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224" name="Shape 224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6" name="Shape 226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7" name="Shape 227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8" name="Shape 228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9" name="Shape 229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0" name="Shape 230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4" name="Shape 234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6" name="Shape 236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238" name="Shape 238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39" name="Shape 239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40" name="Shape 240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41" name="Shape 241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242" name="Shape 242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243" name="Shape 243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51" name="Shape 251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52" name="Shape 252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3" name="Shape 253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4" name="Shape 254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256" name="Shape 256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257" name="Shape 257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58" name="Shape 258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6" name="Shape 266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67" name="Shape 267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81" name="Group 281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268" name="Shape 268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0" name="Shape 270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3" name="Shape 273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4" name="Shape 274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5" name="Shape 275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6" name="Shape 276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8" name="Shape 278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79" name="Shape 279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282" name="Shape 282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83" name="Shape 283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84" name="Shape 284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85" name="Shape 285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286" name="Shape 286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287" name="Shape 287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95" name="Shape 295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96" name="Shape 296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7" name="Shape 297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8" name="Shape 298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9" name="Shape 299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300" name="Shape 300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301" name="Shape 301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02" name="Shape 302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10" name="Shape 310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11" name="Shape 311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25" name="Group 325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312" name="Shape 312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3" name="Shape 313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4" name="Shape 314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5" name="Shape 315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7" name="Shape 317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19" name="Shape 319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20" name="Shape 320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21" name="Shape 321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22" name="Shape 322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23" name="Shape 323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24" name="Shape 324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326" name="Shape 326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27" name="Shape 327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28" name="Shape 328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29" name="Shape 329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330" name="Shape 330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331" name="Shape 331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9" name="Shape 339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40" name="Shape 340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1" name="Shape 341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2" name="Shape 342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3" name="Shape 343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344" name="Shape 344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345" name="Shape 345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46" name="Shape 346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4" name="Shape 354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5" name="Shape 355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69" name="Group 369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356" name="Shape 356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58" name="Shape 358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59" name="Shape 359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1" name="Shape 361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2" name="Shape 362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3" name="Shape 363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4" name="Shape 364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5" name="Shape 365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7" name="Shape 367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68" name="Shape 368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370" name="Shape 370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1" name="Shape 371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2" name="Shape 372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73" name="Shape 373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374" name="Shape 374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375" name="Shape 375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83" name="Shape 383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84" name="Shape 384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5" name="Shape 385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6" name="Shape 386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7" name="Shape 387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388" name="Shape 388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389" name="Shape 389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90" name="Shape 39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8" name="Shape 398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9" name="Shape 399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0" name="Shape 400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1" name="Shape 401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2" name="Shape 402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403" name="Shape 403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404" name="Shape 404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05" name="Shape 405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13" name="Shape 413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4" name="Shape 414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28" name="Group 428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415" name="Shape 415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16" name="Shape 416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17" name="Shape 417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18" name="Shape 418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19" name="Shape 419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0" name="Shape 420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1" name="Shape 421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2" name="Shape 422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3" name="Shape 423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5" name="Shape 425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6" name="Shape 426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27" name="Shape 427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429" name="Shape 429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30" name="Shape 430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31" name="Shape 431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32" name="Shape 432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433" name="Shape 433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434" name="Shape 434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42" name="Shape 442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43" name="Shape 443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4" name="Shape 444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5" name="Shape 445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6" name="Shape 446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447" name="Shape 447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448" name="Shape 448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49" name="Shape 449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57" name="Shape 457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58" name="Shape 458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9" name="Shape 459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0" name="Shape 460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1" name="Shape 461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462" name="Shape 462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463" name="Shape 463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64" name="Shape 464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2" name="Shape 472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73" name="Shape 473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87" name="Group 487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474" name="Shape 474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75" name="Shape 475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76" name="Shape 476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78" name="Shape 478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79" name="Shape 479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0" name="Shape 480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1" name="Shape 481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2" name="Shape 482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4" name="Shape 484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5" name="Shape 485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86" name="Shape 486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488" name="Shape 488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89" name="Shape 489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90" name="Shape 490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1" name="Shape 491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492" name="Shape 492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493" name="Shape 493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01" name="Shape 501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02" name="Shape 502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3" name="Shape 503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4" name="Shape 504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5" name="Shape 505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506" name="Shape 506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507" name="Shape 507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08" name="Shape 508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6" name="Shape 516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7" name="Shape 517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31" name="Group 531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518" name="Shape 518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19" name="Shape 519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0" name="Shape 520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1" name="Shape 521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2" name="Shape 522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3" name="Shape 523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4" name="Shape 524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5" name="Shape 525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6" name="Shape 526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7" name="Shape 527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8" name="Shape 528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29" name="Shape 529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532" name="Shape 532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3" name="Shape 533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4" name="Shape 534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35" name="Shape 535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536" name="Shape 536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537" name="Shape 537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5" name="Shape 545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6" name="Shape 546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47" name="Shape 547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48" name="Shape 548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49" name="Shape 549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550" name="Shape 550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551" name="Shape 551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52" name="Shape 552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0" name="Shape 560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61" name="Shape 561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75" name="Group 575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562" name="Shape 562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3" name="Shape 563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4" name="Shape 564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6" name="Shape 566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7" name="Shape 567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8" name="Shape 568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69" name="Shape 569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0" name="Shape 570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1" name="Shape 571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2" name="Shape 572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3" name="Shape 573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4" name="Shape 574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576" name="Shape 576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7" name="Shape 577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8" name="Shape 578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79" name="Shape 579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580" name="Shape 580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581" name="Shape 581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89" name="Shape 589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90" name="Shape 590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91" name="Shape 591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92" name="Shape 592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93" name="Shape 593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594" name="Shape 594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595" name="Shape 595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96" name="Shape 596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04" name="Shape 604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05" name="Shape 605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619" name="Group 619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606" name="Shape 606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07" name="Shape 607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08" name="Shape 608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09" name="Shape 609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0" name="Shape 610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1" name="Shape 611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2" name="Shape 612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3" name="Shape 613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4" name="Shape 614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5" name="Shape 615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6" name="Shape 616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7" name="Shape 617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18" name="Shape 618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620" name="Shape 620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1" name="Shape 621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2" name="Shape 622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23" name="Shape 623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624" name="Shape 624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625" name="Shape 625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3" name="Shape 633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4" name="Shape 634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35" name="Shape 635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36" name="Shape 636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37" name="Shape 637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638" name="Shape 638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639" name="Shape 639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40" name="Shape 640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标题文本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Shape 647"/>
          <p:cNvSpPr/>
          <p:nvPr/>
        </p:nvSpPr>
        <p:spPr>
          <a:xfrm>
            <a:off x="22577" y="661528"/>
            <a:ext cx="12982223" cy="273417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2931"/>
              </a:gs>
            </a:gsLst>
          </a:gradFill>
          <a:ln w="12700">
            <a:miter lim="400000"/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8" name="Shape 648"/>
          <p:cNvSpPr/>
          <p:nvPr/>
        </p:nvSpPr>
        <p:spPr>
          <a:xfrm>
            <a:off x="6502400" y="8087359"/>
            <a:ext cx="6547556" cy="975361"/>
          </a:xfrm>
          <a:prstGeom prst="rect">
            <a:avLst/>
          </a:prstGeom>
          <a:solidFill>
            <a:srgbClr val="005364">
              <a:alpha val="50000"/>
            </a:srgb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9" name="Shape 649"/>
          <p:cNvSpPr/>
          <p:nvPr/>
        </p:nvSpPr>
        <p:spPr>
          <a:xfrm flipH="1">
            <a:off x="772159" y="3698239"/>
            <a:ext cx="1" cy="6066650"/>
          </a:xfrm>
          <a:prstGeom prst="line">
            <a:avLst/>
          </a:prstGeom>
          <a:ln w="381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663" name="Group 663"/>
          <p:cNvGrpSpPr/>
          <p:nvPr/>
        </p:nvGrpSpPr>
        <p:grpSpPr>
          <a:xfrm>
            <a:off x="9724249" y="-1"/>
            <a:ext cx="469618" cy="9778437"/>
            <a:chOff x="0" y="0"/>
            <a:chExt cx="469617" cy="9778435"/>
          </a:xfrm>
        </p:grpSpPr>
        <p:sp>
          <p:nvSpPr>
            <p:cNvPr id="650" name="Shape 650"/>
            <p:cNvSpPr/>
            <p:nvPr/>
          </p:nvSpPr>
          <p:spPr>
            <a:xfrm>
              <a:off x="40640" y="9572977"/>
              <a:ext cx="108374" cy="20545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1" name="Shape 651"/>
            <p:cNvSpPr/>
            <p:nvPr/>
          </p:nvSpPr>
          <p:spPr>
            <a:xfrm>
              <a:off x="0" y="4348479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2" name="Shape 652"/>
            <p:cNvSpPr/>
            <p:nvPr/>
          </p:nvSpPr>
          <p:spPr>
            <a:xfrm>
              <a:off x="433493" y="47819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3" name="Shape 653"/>
            <p:cNvSpPr/>
            <p:nvPr/>
          </p:nvSpPr>
          <p:spPr>
            <a:xfrm>
              <a:off x="0" y="60824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4" name="Shape 654"/>
            <p:cNvSpPr/>
            <p:nvPr/>
          </p:nvSpPr>
          <p:spPr>
            <a:xfrm>
              <a:off x="0" y="7816426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5" name="Shape 655"/>
            <p:cNvSpPr/>
            <p:nvPr/>
          </p:nvSpPr>
          <p:spPr>
            <a:xfrm>
              <a:off x="433493" y="65159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6" name="Shape 656"/>
            <p:cNvSpPr/>
            <p:nvPr/>
          </p:nvSpPr>
          <p:spPr>
            <a:xfrm>
              <a:off x="433493" y="8249920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7" name="Shape 657"/>
            <p:cNvSpPr/>
            <p:nvPr/>
          </p:nvSpPr>
          <p:spPr>
            <a:xfrm>
              <a:off x="0" y="0"/>
              <a:ext cx="108374" cy="146756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8" name="Shape 658"/>
            <p:cNvSpPr/>
            <p:nvPr/>
          </p:nvSpPr>
          <p:spPr>
            <a:xfrm>
              <a:off x="433493" y="2257"/>
              <a:ext cx="36125" cy="577992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9" name="Shape 659"/>
            <p:cNvSpPr/>
            <p:nvPr/>
          </p:nvSpPr>
          <p:spPr>
            <a:xfrm>
              <a:off x="0" y="690880"/>
              <a:ext cx="108374" cy="118984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60" name="Shape 660"/>
            <p:cNvSpPr/>
            <p:nvPr/>
          </p:nvSpPr>
          <p:spPr>
            <a:xfrm>
              <a:off x="0" y="2424853"/>
              <a:ext cx="108374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61" name="Shape 661"/>
            <p:cNvSpPr/>
            <p:nvPr/>
          </p:nvSpPr>
          <p:spPr>
            <a:xfrm>
              <a:off x="433493" y="1124373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62" name="Shape 662"/>
            <p:cNvSpPr/>
            <p:nvPr/>
          </p:nvSpPr>
          <p:spPr>
            <a:xfrm>
              <a:off x="433493" y="2858346"/>
              <a:ext cx="36125" cy="11898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664" name="Shape 664"/>
          <p:cNvSpPr/>
          <p:nvPr/>
        </p:nvSpPr>
        <p:spPr>
          <a:xfrm>
            <a:off x="58702" y="433493"/>
            <a:ext cx="10652196" cy="7778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21600" y="0"/>
                </a:lnTo>
                <a:lnTo>
                  <a:pt x="0" y="0"/>
                </a:ln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5" name="Shape 665"/>
          <p:cNvSpPr/>
          <p:nvPr/>
        </p:nvSpPr>
        <p:spPr>
          <a:xfrm>
            <a:off x="8148253" y="2268"/>
            <a:ext cx="4693989" cy="9744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0" h="21600" fill="norm" stroke="1" extrusionOk="0">
                <a:moveTo>
                  <a:pt x="21160" y="21600"/>
                </a:moveTo>
                <a:cubicBezTo>
                  <a:pt x="9027" y="21376"/>
                  <a:pt x="-440" y="16358"/>
                  <a:pt x="15" y="10392"/>
                </a:cubicBezTo>
                <a:cubicBezTo>
                  <a:pt x="443" y="4784"/>
                  <a:pt x="9527" y="270"/>
                  <a:pt x="20926" y="0"/>
                </a:cubicBezTo>
              </a:path>
            </a:pathLst>
          </a:custGeom>
          <a:ln w="381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6" name="Shape 666"/>
          <p:cNvSpPr/>
          <p:nvPr>
            <p:ph type="body" sz="half" idx="1"/>
          </p:nvPr>
        </p:nvSpPr>
        <p:spPr>
          <a:xfrm>
            <a:off x="982133" y="3723075"/>
            <a:ext cx="9408161" cy="4930988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0" indent="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0805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716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17700" algn="ctr" defTabSz="914400">
              <a:lnSpc>
                <a:spcPct val="93000"/>
              </a:lnSpc>
              <a:spcBef>
                <a:spcPts val="1400"/>
              </a:spcBef>
              <a:buSzTx/>
              <a:buNone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67" name="Shape 667"/>
          <p:cNvSpPr/>
          <p:nvPr>
            <p:ph type="title"/>
          </p:nvPr>
        </p:nvSpPr>
        <p:spPr>
          <a:xfrm>
            <a:off x="975359" y="313830"/>
            <a:ext cx="11054082" cy="3409246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668" name="Shape 668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669" name="Shape 669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1014"/>
            </a:gs>
            <a:gs pos="100000">
              <a:srgbClr val="005364"/>
            </a:gs>
          </a:gsLst>
          <a:lin ang="2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/>
          <p:nvPr/>
        </p:nvSpPr>
        <p:spPr>
          <a:xfrm>
            <a:off x="9019768" y="-4516"/>
            <a:ext cx="4005383" cy="9760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600" fill="norm" stroke="1" extrusionOk="0">
                <a:moveTo>
                  <a:pt x="20383" y="21600"/>
                </a:moveTo>
                <a:cubicBezTo>
                  <a:pt x="8696" y="21376"/>
                  <a:pt x="-423" y="16361"/>
                  <a:pt x="16" y="10399"/>
                </a:cubicBezTo>
                <a:cubicBezTo>
                  <a:pt x="443" y="4594"/>
                  <a:pt x="9791" y="0"/>
                  <a:pt x="21177" y="0"/>
                </a:cubicBezTo>
              </a:path>
            </a:pathLst>
          </a:custGeom>
          <a:ln w="12700" cap="rnd">
            <a:solidFill>
              <a:srgbClr val="006C82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7" name="Shape 677"/>
          <p:cNvSpPr/>
          <p:nvPr/>
        </p:nvSpPr>
        <p:spPr>
          <a:xfrm>
            <a:off x="9674564" y="-66332"/>
            <a:ext cx="3330237" cy="2540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0679" y="21600"/>
                  <a:pt x="1445" y="12366"/>
                  <a:pt x="0" y="0"/>
                </a:cubicBezTo>
              </a:path>
            </a:pathLst>
          </a:custGeom>
          <a:ln w="12700" cap="rnd">
            <a:solidFill>
              <a:srgbClr val="0085A0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8" name="Shape 678"/>
          <p:cNvSpPr/>
          <p:nvPr/>
        </p:nvSpPr>
        <p:spPr>
          <a:xfrm flipH="1" flipV="1">
            <a:off x="9146258" y="0"/>
            <a:ext cx="3858543" cy="4373316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79" name="Shape 679"/>
          <p:cNvSpPr/>
          <p:nvPr/>
        </p:nvSpPr>
        <p:spPr>
          <a:xfrm>
            <a:off x="10302239" y="2257"/>
            <a:ext cx="2260" cy="9685868"/>
          </a:xfrm>
          <a:prstGeom prst="line">
            <a:avLst/>
          </a:prstGeom>
          <a:ln w="12700">
            <a:solidFill>
              <a:srgbClr val="006C82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80" name="Shape 680"/>
          <p:cNvSpPr/>
          <p:nvPr/>
        </p:nvSpPr>
        <p:spPr>
          <a:xfrm>
            <a:off x="2257" y="1329831"/>
            <a:ext cx="13002544" cy="1"/>
          </a:xfrm>
          <a:prstGeom prst="line">
            <a:avLst/>
          </a:prstGeom>
          <a:ln w="12700">
            <a:solidFill>
              <a:srgbClr val="0085A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81" name="Shape 681"/>
          <p:cNvSpPr/>
          <p:nvPr/>
        </p:nvSpPr>
        <p:spPr>
          <a:xfrm>
            <a:off x="1083733" y="9103359"/>
            <a:ext cx="10512214" cy="38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800"/>
              </a:spcBef>
              <a:defRPr sz="18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3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800">
                <a:latin typeface="Arial"/>
                <a:ea typeface="Arial"/>
                <a:cs typeface="Arial"/>
                <a:sym typeface="Arial"/>
              </a:rPr>
              <a:t>Copyright © 2001 Stephen A. Edwards  All rights reserved</a:t>
            </a:r>
          </a:p>
        </p:txBody>
      </p:sp>
      <p:sp>
        <p:nvSpPr>
          <p:cNvPr id="682" name="Shape 682"/>
          <p:cNvSpPr/>
          <p:nvPr>
            <p:ph type="title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>
            <a:noAutofit/>
          </a:bodyPr>
          <a:lstStyle>
            <a:lvl1pPr algn="l" defTabSz="914400">
              <a:lnSpc>
                <a:spcPct val="87000"/>
              </a:lnSpc>
              <a:defRPr sz="5400">
                <a:solidFill>
                  <a:srgbClr val="2CFFF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683" name="Shape 683"/>
          <p:cNvSpPr/>
          <p:nvPr>
            <p:ph type="body" idx="1"/>
          </p:nvPr>
        </p:nvSpPr>
        <p:spPr>
          <a:xfrm>
            <a:off x="537350" y="1618826"/>
            <a:ext cx="11864624" cy="8134774"/>
          </a:xfrm>
          <a:prstGeom prst="rect">
            <a:avLst/>
          </a:prstGeom>
        </p:spPr>
        <p:txBody>
          <a:bodyPr lIns="63217" tIns="63217" rIns="63217" bIns="63217" anchor="t">
            <a:noAutofit/>
          </a:bodyPr>
          <a:lstStyle>
            <a:lvl1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77887" indent="-377825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69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12862" indent="-40481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352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–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654300" indent="-431800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defRPr sz="34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4" name="Shape 684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914400">
              <a:defRPr sz="16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" name="Group 696"/>
          <p:cNvGrpSpPr/>
          <p:nvPr/>
        </p:nvGrpSpPr>
        <p:grpSpPr>
          <a:xfrm>
            <a:off x="397368" y="216746"/>
            <a:ext cx="12354561" cy="2275841"/>
            <a:chOff x="0" y="0"/>
            <a:chExt cx="12354560" cy="2275839"/>
          </a:xfrm>
        </p:grpSpPr>
        <p:sp>
          <p:nvSpPr>
            <p:cNvPr id="691" name="Shape 691"/>
            <p:cNvSpPr/>
            <p:nvPr/>
          </p:nvSpPr>
          <p:spPr>
            <a:xfrm flipH="1" flipV="1">
              <a:off x="252871" y="2275839"/>
              <a:ext cx="1181269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Shape 692"/>
            <p:cNvSpPr/>
            <p:nvPr/>
          </p:nvSpPr>
          <p:spPr>
            <a:xfrm>
              <a:off x="12029440" y="0"/>
              <a:ext cx="325121" cy="325121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93" name="Shape 693"/>
            <p:cNvSpPr/>
            <p:nvPr/>
          </p:nvSpPr>
          <p:spPr>
            <a:xfrm>
              <a:off x="0" y="0"/>
              <a:ext cx="12024925" cy="325121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94" name="Shape 694"/>
            <p:cNvSpPr/>
            <p:nvPr/>
          </p:nvSpPr>
          <p:spPr>
            <a:xfrm>
              <a:off x="0" y="325120"/>
              <a:ext cx="12024925" cy="198685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95" name="Shape 695"/>
            <p:cNvSpPr/>
            <p:nvPr/>
          </p:nvSpPr>
          <p:spPr>
            <a:xfrm>
              <a:off x="12029440" y="327377"/>
              <a:ext cx="325121" cy="194170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697" name="Shape 697"/>
          <p:cNvSpPr/>
          <p:nvPr>
            <p:ph type="sldNum" sz="quarter" idx="2"/>
          </p:nvPr>
        </p:nvSpPr>
        <p:spPr>
          <a:xfrm>
            <a:off x="9645226" y="8886613"/>
            <a:ext cx="2709335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9" name="Group 709"/>
          <p:cNvGrpSpPr/>
          <p:nvPr/>
        </p:nvGrpSpPr>
        <p:grpSpPr>
          <a:xfrm>
            <a:off x="397368" y="216746"/>
            <a:ext cx="12354561" cy="2275841"/>
            <a:chOff x="0" y="0"/>
            <a:chExt cx="12354560" cy="2275839"/>
          </a:xfrm>
        </p:grpSpPr>
        <p:sp>
          <p:nvSpPr>
            <p:cNvPr id="704" name="Shape 704"/>
            <p:cNvSpPr/>
            <p:nvPr/>
          </p:nvSpPr>
          <p:spPr>
            <a:xfrm flipH="1" flipV="1">
              <a:off x="252871" y="2275839"/>
              <a:ext cx="1181269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Shape 705"/>
            <p:cNvSpPr/>
            <p:nvPr/>
          </p:nvSpPr>
          <p:spPr>
            <a:xfrm>
              <a:off x="12029440" y="0"/>
              <a:ext cx="325121" cy="325121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06" name="Shape 706"/>
            <p:cNvSpPr/>
            <p:nvPr/>
          </p:nvSpPr>
          <p:spPr>
            <a:xfrm>
              <a:off x="0" y="0"/>
              <a:ext cx="12024925" cy="325121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07" name="Shape 707"/>
            <p:cNvSpPr/>
            <p:nvPr/>
          </p:nvSpPr>
          <p:spPr>
            <a:xfrm>
              <a:off x="0" y="325120"/>
              <a:ext cx="12024925" cy="198685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08" name="Shape 708"/>
            <p:cNvSpPr/>
            <p:nvPr/>
          </p:nvSpPr>
          <p:spPr>
            <a:xfrm>
              <a:off x="12029440" y="327377"/>
              <a:ext cx="325121" cy="194170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10" name="Shape 710"/>
          <p:cNvSpPr/>
          <p:nvPr>
            <p:ph type="sldNum" sz="quarter" idx="2"/>
          </p:nvPr>
        </p:nvSpPr>
        <p:spPr>
          <a:xfrm>
            <a:off x="9645226" y="8886613"/>
            <a:ext cx="2709335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Group 722"/>
          <p:cNvGrpSpPr/>
          <p:nvPr/>
        </p:nvGrpSpPr>
        <p:grpSpPr>
          <a:xfrm>
            <a:off x="397368" y="216746"/>
            <a:ext cx="12354561" cy="2275841"/>
            <a:chOff x="0" y="0"/>
            <a:chExt cx="12354560" cy="2275839"/>
          </a:xfrm>
        </p:grpSpPr>
        <p:sp>
          <p:nvSpPr>
            <p:cNvPr id="717" name="Shape 717"/>
            <p:cNvSpPr/>
            <p:nvPr/>
          </p:nvSpPr>
          <p:spPr>
            <a:xfrm flipH="1" flipV="1">
              <a:off x="252871" y="2275839"/>
              <a:ext cx="1181269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Shape 718"/>
            <p:cNvSpPr/>
            <p:nvPr/>
          </p:nvSpPr>
          <p:spPr>
            <a:xfrm>
              <a:off x="12029440" y="0"/>
              <a:ext cx="325121" cy="325121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19" name="Shape 719"/>
            <p:cNvSpPr/>
            <p:nvPr/>
          </p:nvSpPr>
          <p:spPr>
            <a:xfrm>
              <a:off x="0" y="0"/>
              <a:ext cx="12024925" cy="325121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20" name="Shape 720"/>
            <p:cNvSpPr/>
            <p:nvPr/>
          </p:nvSpPr>
          <p:spPr>
            <a:xfrm>
              <a:off x="0" y="325120"/>
              <a:ext cx="12024925" cy="198685"/>
            </a:xfrm>
            <a:prstGeom prst="rect">
              <a:avLst/>
            </a:prstGeom>
            <a:solidFill>
              <a:srgbClr val="00CC9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21" name="Shape 721"/>
            <p:cNvSpPr/>
            <p:nvPr/>
          </p:nvSpPr>
          <p:spPr>
            <a:xfrm>
              <a:off x="12029440" y="327377"/>
              <a:ext cx="325121" cy="194170"/>
            </a:xfrm>
            <a:prstGeom prst="rect">
              <a:avLst/>
            </a:prstGeom>
            <a:solidFill>
              <a:srgbClr val="CC3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23" name="Shape 723"/>
          <p:cNvSpPr/>
          <p:nvPr>
            <p:ph type="sldNum" sz="quarter" idx="2"/>
          </p:nvPr>
        </p:nvSpPr>
        <p:spPr>
          <a:xfrm>
            <a:off x="9645226" y="8886613"/>
            <a:ext cx="2709335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5" name="Group 735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730" name="Shape 730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1" name="Shape 731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2" name="Shape 732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3" name="Shape 733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4" name="Shape 734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36" name="Shape 736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37" name="Shape 737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738" name="Shape 738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22866" indent="-465666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○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1351721" indent="-437321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●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0" name="Group 750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745" name="Shape 745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46" name="Shape 746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47" name="Shape 747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48" name="Shape 748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49" name="Shape 749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51" name="Shape 751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52" name="Shape 752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5" name="Group 765"/>
          <p:cNvGrpSpPr/>
          <p:nvPr/>
        </p:nvGrpSpPr>
        <p:grpSpPr>
          <a:xfrm>
            <a:off x="2359377" y="2275839"/>
            <a:ext cx="9724250" cy="4551682"/>
            <a:chOff x="0" y="0"/>
            <a:chExt cx="9724248" cy="4551680"/>
          </a:xfrm>
        </p:grpSpPr>
        <p:sp>
          <p:nvSpPr>
            <p:cNvPr id="759" name="Shape 759"/>
            <p:cNvSpPr/>
            <p:nvPr/>
          </p:nvSpPr>
          <p:spPr>
            <a:xfrm flipH="1">
              <a:off x="7556782" y="0"/>
              <a:ext cx="2167467" cy="2167467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60" name="Shape 760"/>
            <p:cNvSpPr/>
            <p:nvPr/>
          </p:nvSpPr>
          <p:spPr>
            <a:xfrm flipH="1">
              <a:off x="5010008" y="0"/>
              <a:ext cx="2167468" cy="2167467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61" name="Shape 761"/>
            <p:cNvSpPr/>
            <p:nvPr/>
          </p:nvSpPr>
          <p:spPr>
            <a:xfrm flipH="1">
              <a:off x="2463235" y="0"/>
              <a:ext cx="2167468" cy="2167467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62" name="Shape 762"/>
            <p:cNvSpPr/>
            <p:nvPr/>
          </p:nvSpPr>
          <p:spPr>
            <a:xfrm flipH="1">
              <a:off x="2463235" y="2384213"/>
              <a:ext cx="2167468" cy="2167468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63" name="Shape 763"/>
            <p:cNvSpPr/>
            <p:nvPr/>
          </p:nvSpPr>
          <p:spPr>
            <a:xfrm flipH="1">
              <a:off x="0" y="2384213"/>
              <a:ext cx="2167467" cy="2167468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64" name="Shape 764"/>
            <p:cNvSpPr/>
            <p:nvPr/>
          </p:nvSpPr>
          <p:spPr>
            <a:xfrm flipH="1">
              <a:off x="7556782" y="2384213"/>
              <a:ext cx="2167467" cy="2167468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66" name="Shape 766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67" name="Shape 767"/>
          <p:cNvSpPr/>
          <p:nvPr>
            <p:ph type="title"/>
          </p:nvPr>
        </p:nvSpPr>
        <p:spPr>
          <a:xfrm>
            <a:off x="975359" y="-1"/>
            <a:ext cx="11054082" cy="4483948"/>
          </a:xfrm>
          <a:prstGeom prst="rect">
            <a:avLst/>
          </a:prstGeom>
        </p:spPr>
        <p:txBody>
          <a:bodyPr lIns="65023" tIns="65023" rIns="65023" bIns="65023" anchor="b">
            <a:noAutofit/>
          </a:bodyPr>
          <a:lstStyle>
            <a:lvl1pPr algn="r" defTabSz="914400">
              <a:defRPr sz="6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768" name="Shape 768"/>
          <p:cNvSpPr/>
          <p:nvPr>
            <p:ph type="body" sz="half" idx="1"/>
          </p:nvPr>
        </p:nvSpPr>
        <p:spPr>
          <a:xfrm>
            <a:off x="2926079" y="4985173"/>
            <a:ext cx="9103361" cy="4768427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0" indent="0" algn="r" defTabSz="914400">
              <a:spcBef>
                <a:spcPts val="7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0" indent="457200" algn="r" defTabSz="914400">
              <a:spcBef>
                <a:spcPts val="7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0" indent="914400" algn="r" defTabSz="914400">
              <a:spcBef>
                <a:spcPts val="7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0" indent="1371600" algn="r" defTabSz="914400">
              <a:spcBef>
                <a:spcPts val="7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0" indent="1828800" algn="r" defTabSz="914400">
              <a:spcBef>
                <a:spcPts val="700"/>
              </a:spcBef>
              <a:buSzTx/>
              <a:buNone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roup 780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775" name="Shape 775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76" name="Shape 776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77" name="Shape 777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78" name="Shape 778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79" name="Shape 779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81" name="Shape 781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82" name="Shape 782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783" name="Shape 783"/>
          <p:cNvSpPr/>
          <p:nvPr>
            <p:ph type="body" sz="half" idx="1"/>
          </p:nvPr>
        </p:nvSpPr>
        <p:spPr>
          <a:xfrm>
            <a:off x="650239" y="2275839"/>
            <a:ext cx="5743788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22866" indent="-465666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○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1351721" indent="-437321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●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roup 795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790" name="Shape 790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91" name="Shape 791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92" name="Shape 792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93" name="Shape 793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94" name="Shape 794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796" name="Shape 796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97" name="Shape 797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798" name="Shape 798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22866" indent="-465666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○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1351721" indent="-437321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●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0" name="Group 810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805" name="Shape 805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06" name="Shape 806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07" name="Shape 807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08" name="Shape 808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09" name="Shape 809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811" name="Shape 811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12" name="Shape 812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13" name="Shape 813"/>
          <p:cNvSpPr/>
          <p:nvPr>
            <p:ph type="body" sz="half" idx="1"/>
          </p:nvPr>
        </p:nvSpPr>
        <p:spPr>
          <a:xfrm>
            <a:off x="650239" y="2275839"/>
            <a:ext cx="5743788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22866" indent="-465666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○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1351721" indent="-437321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●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5" name="Group 825"/>
          <p:cNvGrpSpPr/>
          <p:nvPr/>
        </p:nvGrpSpPr>
        <p:grpSpPr>
          <a:xfrm>
            <a:off x="1523999" y="433493"/>
            <a:ext cx="10830561" cy="1573672"/>
            <a:chOff x="0" y="0"/>
            <a:chExt cx="10830560" cy="1573671"/>
          </a:xfrm>
        </p:grpSpPr>
        <p:sp>
          <p:nvSpPr>
            <p:cNvPr id="820" name="Shape 820"/>
            <p:cNvSpPr/>
            <p:nvPr/>
          </p:nvSpPr>
          <p:spPr>
            <a:xfrm flipH="1">
              <a:off x="5400604" y="0"/>
              <a:ext cx="1571414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21" name="Shape 821"/>
            <p:cNvSpPr/>
            <p:nvPr/>
          </p:nvSpPr>
          <p:spPr>
            <a:xfrm flipH="1">
              <a:off x="9261404" y="0"/>
              <a:ext cx="1569157" cy="1571414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22" name="Shape 822"/>
            <p:cNvSpPr/>
            <p:nvPr/>
          </p:nvSpPr>
          <p:spPr>
            <a:xfrm flipH="1">
              <a:off x="0" y="2257"/>
              <a:ext cx="1569156" cy="1571415"/>
            </a:xfrm>
            <a:prstGeom prst="ellipse">
              <a:avLst/>
            </a:prstGeom>
            <a:solidFill>
              <a:srgbClr val="D9D8EC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23" name="Shape 823"/>
            <p:cNvSpPr/>
            <p:nvPr/>
          </p:nvSpPr>
          <p:spPr>
            <a:xfrm flipH="1">
              <a:off x="7470986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24" name="Shape 824"/>
            <p:cNvSpPr/>
            <p:nvPr/>
          </p:nvSpPr>
          <p:spPr>
            <a:xfrm flipH="1">
              <a:off x="1831057" y="0"/>
              <a:ext cx="1569157" cy="1571414"/>
            </a:xfrm>
            <a:prstGeom prst="ellipse">
              <a:avLst/>
            </a:prstGeom>
            <a:noFill/>
            <a:ln w="38100" cap="flat">
              <a:solidFill>
                <a:srgbClr val="D9D8EC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826" name="Shape 826"/>
          <p:cNvSpPr/>
          <p:nvPr>
            <p:ph type="sldNum" sz="quarter" idx="2"/>
          </p:nvPr>
        </p:nvSpPr>
        <p:spPr>
          <a:xfrm>
            <a:off x="9320107" y="8886613"/>
            <a:ext cx="3034454" cy="327432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27" name="Shape 827"/>
          <p:cNvSpPr/>
          <p:nvPr>
            <p:ph type="title"/>
          </p:nvPr>
        </p:nvSpPr>
        <p:spPr>
          <a:xfrm>
            <a:off x="650239" y="130950"/>
            <a:ext cx="11704322" cy="214489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algn="l" defTabSz="914400">
              <a:defRPr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28" name="Shape 828"/>
          <p:cNvSpPr/>
          <p:nvPr>
            <p:ph type="body" idx="1"/>
          </p:nvPr>
        </p:nvSpPr>
        <p:spPr>
          <a:xfrm>
            <a:off x="650239" y="2275839"/>
            <a:ext cx="11704322" cy="5550633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22866" indent="-465666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○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marL="1351721" indent="-437321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buChar char="●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914400">
              <a:spcBef>
                <a:spcPts val="700"/>
              </a:spcBef>
              <a:buClr>
                <a:srgbClr val="CCCCFF"/>
              </a:buClr>
              <a:buSzPct val="100000"/>
              <a:buFont typeface="Wingdings-Regular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Shape 835"/>
          <p:cNvSpPr/>
          <p:nvPr/>
        </p:nvSpPr>
        <p:spPr>
          <a:xfrm>
            <a:off x="593795" y="1562382"/>
            <a:ext cx="623148" cy="675076"/>
          </a:xfrm>
          <a:prstGeom prst="rect">
            <a:avLst/>
          </a:prstGeom>
          <a:solidFill>
            <a:srgbClr val="FFCF0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36" name="Shape 836"/>
          <p:cNvSpPr/>
          <p:nvPr/>
        </p:nvSpPr>
        <p:spPr>
          <a:xfrm>
            <a:off x="1137919" y="1562382"/>
            <a:ext cx="467361" cy="675076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37" name="Shape 837"/>
          <p:cNvSpPr/>
          <p:nvPr/>
        </p:nvSpPr>
        <p:spPr>
          <a:xfrm>
            <a:off x="769902" y="2162951"/>
            <a:ext cx="600569" cy="675076"/>
          </a:xfrm>
          <a:prstGeom prst="rect">
            <a:avLst/>
          </a:prstGeom>
          <a:solidFill>
            <a:srgbClr val="3333CC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38" name="Shape 838"/>
          <p:cNvSpPr/>
          <p:nvPr/>
        </p:nvSpPr>
        <p:spPr>
          <a:xfrm>
            <a:off x="1295964" y="2162951"/>
            <a:ext cx="523805" cy="675076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39" name="Shape 839"/>
          <p:cNvSpPr/>
          <p:nvPr/>
        </p:nvSpPr>
        <p:spPr>
          <a:xfrm>
            <a:off x="180622" y="2059093"/>
            <a:ext cx="796996" cy="60057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18900000"/>
          </a:gra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40" name="Shape 840"/>
          <p:cNvSpPr/>
          <p:nvPr/>
        </p:nvSpPr>
        <p:spPr>
          <a:xfrm>
            <a:off x="1083733" y="1408853"/>
            <a:ext cx="45156" cy="1496907"/>
          </a:xfrm>
          <a:prstGeom prst="rect">
            <a:avLst/>
          </a:prstGeom>
          <a:solidFill>
            <a:srgbClr val="1C1C1C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41" name="Shape 841"/>
          <p:cNvSpPr/>
          <p:nvPr/>
        </p:nvSpPr>
        <p:spPr>
          <a:xfrm>
            <a:off x="629919" y="2533226"/>
            <a:ext cx="11699806" cy="45157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914400">
              <a:defRPr sz="34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842" name="Shape 842"/>
          <p:cNvSpPr/>
          <p:nvPr>
            <p:ph type="sldNum" sz="quarter" idx="2"/>
          </p:nvPr>
        </p:nvSpPr>
        <p:spPr>
          <a:xfrm>
            <a:off x="9645226" y="9235778"/>
            <a:ext cx="2709335" cy="409449"/>
          </a:xfrm>
          <a:prstGeom prst="rect">
            <a:avLst/>
          </a:prstGeom>
        </p:spPr>
        <p:txBody>
          <a:bodyPr wrap="square" lIns="65023" tIns="65023" rIns="65023" bIns="65023" anchor="b"/>
          <a:lstStyle>
            <a:lvl1pPr algn="r" defTabSz="914400"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43" name="Shape 843"/>
          <p:cNvSpPr/>
          <p:nvPr>
            <p:ph type="title"/>
          </p:nvPr>
        </p:nvSpPr>
        <p:spPr>
          <a:xfrm>
            <a:off x="1636888" y="-1"/>
            <a:ext cx="11083433" cy="2503877"/>
          </a:xfrm>
          <a:prstGeom prst="rect">
            <a:avLst/>
          </a:prstGeom>
        </p:spPr>
        <p:txBody>
          <a:bodyPr lIns="65023" tIns="65023" rIns="65023" bIns="65023" anchor="b">
            <a:noAutofit/>
          </a:bodyPr>
          <a:lstStyle>
            <a:lvl1pPr algn="l" defTabSz="914400">
              <a:defRPr sz="6200">
                <a:solidFill>
                  <a:srgbClr val="333399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44" name="Shape 844"/>
          <p:cNvSpPr/>
          <p:nvPr>
            <p:ph type="body" idx="1"/>
          </p:nvPr>
        </p:nvSpPr>
        <p:spPr>
          <a:xfrm>
            <a:off x="1682044" y="2869635"/>
            <a:ext cx="11054081" cy="6883965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71487" indent="-471487" defTabSz="914400">
              <a:spcBef>
                <a:spcPts val="7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4400">
                <a:latin typeface="Tahoma"/>
                <a:ea typeface="Tahoma"/>
                <a:cs typeface="Tahoma"/>
                <a:sym typeface="Tahoma"/>
              </a:defRPr>
            </a:lvl1pPr>
            <a:lvl2pPr marL="906235" indent="-449035" defTabSz="914400">
              <a:spcBef>
                <a:spcPts val="700"/>
              </a:spcBef>
              <a:buClr>
                <a:srgbClr val="3333CC"/>
              </a:buClr>
              <a:buSzPct val="55000"/>
              <a:buFont typeface="Wingdings-Regular"/>
              <a:buChar char="■"/>
              <a:defRPr sz="4400">
                <a:latin typeface="Tahoma"/>
                <a:ea typeface="Tahoma"/>
                <a:cs typeface="Tahoma"/>
                <a:sym typeface="Tahoma"/>
              </a:defRPr>
            </a:lvl2pPr>
            <a:lvl3pPr indent="-419100" defTabSz="914400">
              <a:spcBef>
                <a:spcPts val="700"/>
              </a:spcBef>
              <a:buClr>
                <a:srgbClr val="3333CC"/>
              </a:buClr>
              <a:buSzPct val="50000"/>
              <a:buFont typeface="Wingdings-Regular"/>
              <a:buChar char="■"/>
              <a:defRPr sz="4400">
                <a:latin typeface="Tahoma"/>
                <a:ea typeface="Tahoma"/>
                <a:cs typeface="Tahoma"/>
                <a:sym typeface="Tahoma"/>
              </a:defRPr>
            </a:lvl3pPr>
            <a:lvl4pPr marL="1874520" indent="-502920" defTabSz="914400">
              <a:spcBef>
                <a:spcPts val="700"/>
              </a:spcBef>
              <a:buClr>
                <a:srgbClr val="3333CC"/>
              </a:buClr>
              <a:buSzPct val="55000"/>
              <a:buFont typeface="Wingdings-Regular"/>
              <a:buChar char="■"/>
              <a:defRPr sz="4400">
                <a:latin typeface="Tahoma"/>
                <a:ea typeface="Tahoma"/>
                <a:cs typeface="Tahoma"/>
                <a:sym typeface="Tahoma"/>
              </a:defRPr>
            </a:lvl4pPr>
            <a:lvl5pPr marL="2387600" indent="-558800" defTabSz="914400">
              <a:spcBef>
                <a:spcPts val="700"/>
              </a:spcBef>
              <a:buClr>
                <a:srgbClr val="3333CC"/>
              </a:buClr>
              <a:buSzPct val="50000"/>
              <a:buFont typeface="Wingdings-Regular"/>
              <a:buChar char="■"/>
              <a:defRPr sz="44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/>
          <p:nvPr>
            <p:ph type="sldNum" sz="quarter" idx="2"/>
          </p:nvPr>
        </p:nvSpPr>
        <p:spPr>
          <a:xfrm>
            <a:off x="9320107" y="8882098"/>
            <a:ext cx="3034454" cy="475677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Shape 858"/>
          <p:cNvSpPr/>
          <p:nvPr>
            <p:ph type="sldNum" sz="quarter" idx="2"/>
          </p:nvPr>
        </p:nvSpPr>
        <p:spPr>
          <a:xfrm>
            <a:off x="9320107" y="8882098"/>
            <a:ext cx="3034454" cy="475677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Shape 865"/>
          <p:cNvSpPr/>
          <p:nvPr>
            <p:ph type="sldNum" sz="quarter" idx="2"/>
          </p:nvPr>
        </p:nvSpPr>
        <p:spPr>
          <a:xfrm>
            <a:off x="9320107" y="8882098"/>
            <a:ext cx="3034454" cy="475677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91440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Shape 872"/>
          <p:cNvSpPr/>
          <p:nvPr/>
        </p:nvSpPr>
        <p:spPr>
          <a:xfrm>
            <a:off x="541866" y="325119"/>
            <a:ext cx="11704321" cy="866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25400">
            <a:solidFill>
              <a:srgbClr val="CC9900"/>
            </a:solidFill>
            <a:miter/>
          </a:ln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73" name="Shape 873"/>
          <p:cNvSpPr/>
          <p:nvPr/>
        </p:nvSpPr>
        <p:spPr>
          <a:xfrm>
            <a:off x="650239" y="8778240"/>
            <a:ext cx="11704322" cy="1"/>
          </a:xfrm>
          <a:prstGeom prst="line">
            <a:avLst/>
          </a:prstGeom>
          <a:ln w="25400">
            <a:solidFill>
              <a:srgbClr val="CC99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74" name="Shape 874"/>
          <p:cNvSpPr/>
          <p:nvPr>
            <p:ph type="sldNum" sz="quarter" idx="2"/>
          </p:nvPr>
        </p:nvSpPr>
        <p:spPr>
          <a:xfrm>
            <a:off x="9320107" y="9171432"/>
            <a:ext cx="3034454" cy="358649"/>
          </a:xfrm>
          <a:prstGeom prst="rect">
            <a:avLst/>
          </a:prstGeom>
        </p:spPr>
        <p:txBody>
          <a:bodyPr wrap="square" lIns="65023" tIns="65023" rIns="65023" bIns="65023" anchor="b"/>
          <a:lstStyle>
            <a:lvl1pPr algn="r" defTabSz="914400">
              <a:defRPr sz="16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75" name="Shape 875"/>
          <p:cNvSpPr/>
          <p:nvPr>
            <p:ph type="title"/>
          </p:nvPr>
        </p:nvSpPr>
        <p:spPr>
          <a:xfrm>
            <a:off x="650239" y="395111"/>
            <a:ext cx="11704322" cy="1880730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algn="l" defTabSz="914400">
              <a:defRPr sz="5800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76" name="Shape 876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80059" indent="-480059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1pPr>
            <a:lvl2pPr marL="870194" indent="-525706" defTabSz="914400">
              <a:spcBef>
                <a:spcPts val="700"/>
              </a:spcBef>
              <a:buClr>
                <a:srgbClr val="CC9900"/>
              </a:buClr>
              <a:buSzPct val="6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2pPr>
            <a:lvl3pPr marL="1341293" indent="-66978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4200">
                <a:latin typeface="Arial"/>
                <a:ea typeface="Arial"/>
                <a:cs typeface="Arial"/>
                <a:sym typeface="Arial"/>
              </a:defRPr>
            </a:lvl3pPr>
            <a:lvl4pPr marL="1687353" indent="-663416" defTabSz="914400">
              <a:spcBef>
                <a:spcPts val="700"/>
              </a:spcBef>
              <a:buClr>
                <a:srgbClr val="CC9900"/>
              </a:buClr>
              <a:buSzPct val="7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4pPr>
            <a:lvl5pPr marL="2134129" indent="-792691" defTabSz="914400">
              <a:spcBef>
                <a:spcPts val="700"/>
              </a:spcBef>
              <a:buClr>
                <a:srgbClr val="CC9900"/>
              </a:buClr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/>
          <p:nvPr/>
        </p:nvSpPr>
        <p:spPr>
          <a:xfrm>
            <a:off x="541866" y="325119"/>
            <a:ext cx="11704321" cy="866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25400">
            <a:solidFill>
              <a:srgbClr val="CC9900"/>
            </a:solidFill>
            <a:miter/>
          </a:ln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84" name="Shape 884"/>
          <p:cNvSpPr/>
          <p:nvPr/>
        </p:nvSpPr>
        <p:spPr>
          <a:xfrm>
            <a:off x="650239" y="8778240"/>
            <a:ext cx="11704322" cy="1"/>
          </a:xfrm>
          <a:prstGeom prst="line">
            <a:avLst/>
          </a:prstGeom>
          <a:ln w="25400">
            <a:solidFill>
              <a:srgbClr val="CC99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85" name="Shape 885"/>
          <p:cNvSpPr/>
          <p:nvPr>
            <p:ph type="sldNum" sz="quarter" idx="2"/>
          </p:nvPr>
        </p:nvSpPr>
        <p:spPr>
          <a:xfrm>
            <a:off x="9320107" y="9171432"/>
            <a:ext cx="3034454" cy="358649"/>
          </a:xfrm>
          <a:prstGeom prst="rect">
            <a:avLst/>
          </a:prstGeom>
        </p:spPr>
        <p:txBody>
          <a:bodyPr wrap="square" lIns="65023" tIns="65023" rIns="65023" bIns="65023" anchor="b"/>
          <a:lstStyle>
            <a:lvl1pPr algn="r" defTabSz="914400">
              <a:defRPr sz="16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86" name="Shape 886"/>
          <p:cNvSpPr/>
          <p:nvPr>
            <p:ph type="title"/>
          </p:nvPr>
        </p:nvSpPr>
        <p:spPr>
          <a:xfrm>
            <a:off x="650239" y="395111"/>
            <a:ext cx="11704322" cy="1880730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algn="l" defTabSz="914400">
              <a:defRPr sz="5800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87" name="Shape 887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80059" indent="-480059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1pPr>
            <a:lvl2pPr marL="870194" indent="-525706" defTabSz="914400">
              <a:spcBef>
                <a:spcPts val="700"/>
              </a:spcBef>
              <a:buClr>
                <a:srgbClr val="CC9900"/>
              </a:buClr>
              <a:buSzPct val="6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2pPr>
            <a:lvl3pPr marL="1341293" indent="-66978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4200">
                <a:latin typeface="Arial"/>
                <a:ea typeface="Arial"/>
                <a:cs typeface="Arial"/>
                <a:sym typeface="Arial"/>
              </a:defRPr>
            </a:lvl3pPr>
            <a:lvl4pPr marL="1687353" indent="-663416" defTabSz="914400">
              <a:spcBef>
                <a:spcPts val="700"/>
              </a:spcBef>
              <a:buClr>
                <a:srgbClr val="CC9900"/>
              </a:buClr>
              <a:buSzPct val="7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4pPr>
            <a:lvl5pPr marL="2134129" indent="-792691" defTabSz="914400">
              <a:spcBef>
                <a:spcPts val="700"/>
              </a:spcBef>
              <a:buClr>
                <a:srgbClr val="CC9900"/>
              </a:buClr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/>
          <p:nvPr/>
        </p:nvSpPr>
        <p:spPr>
          <a:xfrm>
            <a:off x="541866" y="325119"/>
            <a:ext cx="11704321" cy="866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25400">
            <a:solidFill>
              <a:srgbClr val="CC9900"/>
            </a:solidFill>
            <a:miter/>
          </a:ln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95" name="Shape 895"/>
          <p:cNvSpPr/>
          <p:nvPr/>
        </p:nvSpPr>
        <p:spPr>
          <a:xfrm>
            <a:off x="650239" y="8778240"/>
            <a:ext cx="11704322" cy="1"/>
          </a:xfrm>
          <a:prstGeom prst="line">
            <a:avLst/>
          </a:prstGeom>
          <a:ln w="25400">
            <a:solidFill>
              <a:srgbClr val="CC9900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96" name="Shape 896"/>
          <p:cNvSpPr/>
          <p:nvPr>
            <p:ph type="sldNum" sz="quarter" idx="2"/>
          </p:nvPr>
        </p:nvSpPr>
        <p:spPr>
          <a:xfrm>
            <a:off x="9320107" y="9171432"/>
            <a:ext cx="3034454" cy="358649"/>
          </a:xfrm>
          <a:prstGeom prst="rect">
            <a:avLst/>
          </a:prstGeom>
        </p:spPr>
        <p:txBody>
          <a:bodyPr wrap="square" lIns="65023" tIns="65023" rIns="65023" bIns="65023" anchor="b"/>
          <a:lstStyle>
            <a:lvl1pPr algn="r" defTabSz="914400">
              <a:defRPr sz="16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97" name="Shape 897"/>
          <p:cNvSpPr/>
          <p:nvPr>
            <p:ph type="title"/>
          </p:nvPr>
        </p:nvSpPr>
        <p:spPr>
          <a:xfrm>
            <a:off x="650239" y="395111"/>
            <a:ext cx="11704322" cy="1880730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algn="l" defTabSz="914400">
              <a:defRPr sz="5800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898" name="Shape 898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480059" indent="-480059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1pPr>
            <a:lvl2pPr marL="870194" indent="-525706" defTabSz="914400">
              <a:spcBef>
                <a:spcPts val="700"/>
              </a:spcBef>
              <a:buClr>
                <a:srgbClr val="CC9900"/>
              </a:buClr>
              <a:buSzPct val="6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2pPr>
            <a:lvl3pPr marL="1341293" indent="-66978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4200">
                <a:latin typeface="Arial"/>
                <a:ea typeface="Arial"/>
                <a:cs typeface="Arial"/>
                <a:sym typeface="Arial"/>
              </a:defRPr>
            </a:lvl3pPr>
            <a:lvl4pPr marL="1687353" indent="-663416" defTabSz="914400">
              <a:spcBef>
                <a:spcPts val="700"/>
              </a:spcBef>
              <a:buClr>
                <a:srgbClr val="CC9900"/>
              </a:buClr>
              <a:buSzPct val="70000"/>
              <a:buFont typeface="Wingdings-Regular"/>
              <a:buChar char="❑"/>
              <a:defRPr sz="4200">
                <a:latin typeface="Arial"/>
                <a:ea typeface="Arial"/>
                <a:cs typeface="Arial"/>
                <a:sym typeface="Arial"/>
              </a:defRPr>
            </a:lvl4pPr>
            <a:lvl5pPr marL="2134129" indent="-792691" defTabSz="914400">
              <a:spcBef>
                <a:spcPts val="700"/>
              </a:spcBef>
              <a:buClr>
                <a:srgbClr val="CC9900"/>
              </a:buClr>
              <a:buFont typeface="Wingdings-Regular"/>
              <a:buChar char="▪"/>
              <a:defRPr sz="4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/>
          <p:nvPr>
            <p:ph type="sldNum" sz="quarter" idx="2"/>
          </p:nvPr>
        </p:nvSpPr>
        <p:spPr>
          <a:xfrm>
            <a:off x="9573224" y="9117212"/>
            <a:ext cx="2710077" cy="389208"/>
          </a:xfrm>
          <a:prstGeom prst="rect">
            <a:avLst/>
          </a:prstGeom>
        </p:spPr>
        <p:txBody>
          <a:bodyPr wrap="square" lIns="64993" tIns="64993" rIns="64993" bIns="64993" anchor="b"/>
          <a:lstStyle>
            <a:lvl1pPr algn="r" defTabSz="927100">
              <a:spcBef>
                <a:spcPts val="800"/>
              </a:spcBef>
              <a:defRPr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906" name="Shape 906"/>
          <p:cNvSpPr/>
          <p:nvPr>
            <p:ph type="title"/>
          </p:nvPr>
        </p:nvSpPr>
        <p:spPr>
          <a:xfrm>
            <a:off x="578980" y="4453"/>
            <a:ext cx="11054081" cy="1923999"/>
          </a:xfrm>
          <a:prstGeom prst="rect">
            <a:avLst/>
          </a:prstGeom>
        </p:spPr>
        <p:txBody>
          <a:bodyPr lIns="64993" tIns="64993" rIns="64993" bIns="64993" anchor="b">
            <a:noAutofit/>
          </a:bodyPr>
          <a:lstStyle>
            <a:lvl1pPr algn="l" defTabSz="927100">
              <a:defRPr b="1" sz="4400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标题文本</a:t>
            </a:r>
          </a:p>
        </p:txBody>
      </p:sp>
      <p:sp>
        <p:nvSpPr>
          <p:cNvPr id="907" name="Shape 907"/>
          <p:cNvSpPr/>
          <p:nvPr>
            <p:ph type="body" idx="1"/>
          </p:nvPr>
        </p:nvSpPr>
        <p:spPr>
          <a:xfrm>
            <a:off x="578980" y="2278066"/>
            <a:ext cx="11633062" cy="7471081"/>
          </a:xfrm>
          <a:prstGeom prst="rect">
            <a:avLst/>
          </a:prstGeom>
        </p:spPr>
        <p:txBody>
          <a:bodyPr lIns="64993" tIns="64993" rIns="64993" bIns="64993" anchor="t">
            <a:noAutofit/>
          </a:bodyPr>
          <a:lstStyle>
            <a:lvl1pPr marL="463550" indent="-463550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–"/>
              <a:defRPr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25830" indent="-462280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defRPr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39144" indent="-412044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defRPr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02694" indent="-412044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defRPr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64656" indent="-412044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–"/>
              <a:defRPr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Shape 914"/>
          <p:cNvSpPr/>
          <p:nvPr>
            <p:ph type="sldNum" sz="quarter" idx="2"/>
          </p:nvPr>
        </p:nvSpPr>
        <p:spPr>
          <a:xfrm>
            <a:off x="9573224" y="9117212"/>
            <a:ext cx="2710077" cy="389208"/>
          </a:xfrm>
          <a:prstGeom prst="rect">
            <a:avLst/>
          </a:prstGeom>
        </p:spPr>
        <p:txBody>
          <a:bodyPr wrap="square" lIns="64993" tIns="64993" rIns="64993" bIns="64993" anchor="b"/>
          <a:lstStyle>
            <a:lvl1pPr algn="r" defTabSz="927100">
              <a:spcBef>
                <a:spcPts val="800"/>
              </a:spcBef>
              <a:defRPr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915" name="Shape 915"/>
          <p:cNvSpPr/>
          <p:nvPr>
            <p:ph type="title"/>
          </p:nvPr>
        </p:nvSpPr>
        <p:spPr>
          <a:xfrm>
            <a:off x="578980" y="4453"/>
            <a:ext cx="11054081" cy="1923999"/>
          </a:xfrm>
          <a:prstGeom prst="rect">
            <a:avLst/>
          </a:prstGeom>
        </p:spPr>
        <p:txBody>
          <a:bodyPr lIns="64993" tIns="64993" rIns="64993" bIns="64993" anchor="b">
            <a:noAutofit/>
          </a:bodyPr>
          <a:lstStyle>
            <a:lvl1pPr algn="l" defTabSz="927100">
              <a:defRPr b="1" sz="4400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标题文本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" name="与非ppt模板图片-2.jpg" descr="与非ppt模板图片-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1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923" name="Shape 923"/>
          <p:cNvSpPr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</p:spPr>
        <p:txBody>
          <a:bodyPr wrap="square" lIns="65023" tIns="65023" rIns="65023" bIns="65023" anchor="ctr"/>
          <a:lstStyle>
            <a:lvl1pPr algn="r" defTabSz="1300480">
              <a:defRPr sz="16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1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1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9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2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20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21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2" name="与非ppt模板图片-1.jpg" descr="与非ppt模板图片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1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933" name="Shape 933"/>
          <p:cNvSpPr/>
          <p:nvPr/>
        </p:nvSpPr>
        <p:spPr>
          <a:xfrm>
            <a:off x="379306" y="8972408"/>
            <a:ext cx="2334543" cy="371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650240">
              <a:defRPr sz="1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sz="1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www.eefocus.com</a:t>
            </a:r>
          </a:p>
        </p:txBody>
      </p:sp>
      <p:sp>
        <p:nvSpPr>
          <p:cNvPr id="934" name="Shape 934"/>
          <p:cNvSpPr/>
          <p:nvPr/>
        </p:nvSpPr>
        <p:spPr>
          <a:xfrm>
            <a:off x="5971777" y="5925894"/>
            <a:ext cx="4479797" cy="1477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1300480">
              <a:defRPr sz="64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Verilog基础</a:t>
            </a:r>
          </a:p>
          <a:p>
            <a:pPr defTabSz="1300480">
              <a:defRPr sz="27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硬核实战营培训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Shape 1045"/>
          <p:cNvSpPr/>
          <p:nvPr>
            <p:ph type="title" idx="4294967295"/>
          </p:nvPr>
        </p:nvSpPr>
        <p:spPr>
          <a:xfrm>
            <a:off x="650239" y="18062"/>
            <a:ext cx="11704322" cy="1033357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变量的多种形式</a:t>
            </a:r>
          </a:p>
        </p:txBody>
      </p:sp>
      <p:pic>
        <p:nvPicPr>
          <p:cNvPr id="104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2362" y="1681876"/>
            <a:ext cx="5891901" cy="5669786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hape 1047"/>
          <p:cNvSpPr/>
          <p:nvPr/>
        </p:nvSpPr>
        <p:spPr>
          <a:xfrm>
            <a:off x="524284" y="1900233"/>
            <a:ext cx="5891901" cy="4327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Wires和registers可以是位、向量以及数组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wire a;		                 //一个简单的wire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tri [15:0] dbus;		// 16-bit 三态总线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try #(5,4,8) b;		// 带延迟的Wire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reg [-1:4] vec;		// 6-bit的register（寄存器）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triage (small) q;		// Wire stores a small charge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integer imem[0:1023];	// 1024整数的数组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reg [31:0] dcache[0:63];	// 一个32-bit 的存储器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title" idx="4294967295"/>
          </p:nvPr>
        </p:nvSpPr>
        <p:spPr>
          <a:xfrm>
            <a:off x="650239" y="1128"/>
            <a:ext cx="11704322" cy="1325586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数据值</a:t>
            </a:r>
          </a:p>
        </p:txBody>
      </p:sp>
      <p:sp>
        <p:nvSpPr>
          <p:cNvPr id="1050" name="Shape 1050"/>
          <p:cNvSpPr/>
          <p:nvPr>
            <p:ph type="body" sz="quarter" idx="4294967295"/>
          </p:nvPr>
        </p:nvSpPr>
        <p:spPr>
          <a:xfrm>
            <a:off x="757671" y="1932846"/>
            <a:ext cx="4561833" cy="1895811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10438" indent="-310438" defTabSz="886968">
              <a:spcBef>
                <a:spcPts val="6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716">
                <a:latin typeface="Arial"/>
                <a:ea typeface="Arial"/>
                <a:cs typeface="Arial"/>
                <a:sym typeface="Arial"/>
              </a:defRPr>
            </a:pPr>
            <a:r>
              <a:t>四种数据的值</a:t>
            </a:r>
          </a:p>
          <a:p>
            <a:pPr marL="310438" indent="-310438" defTabSz="886968">
              <a:spcBef>
                <a:spcPts val="6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716">
                <a:latin typeface="Arial"/>
                <a:ea typeface="Arial"/>
                <a:cs typeface="Arial"/>
                <a:sym typeface="Arial"/>
              </a:defRPr>
            </a:pPr>
            <a:r>
              <a:t>数据表示类型：</a:t>
            </a:r>
          </a:p>
          <a:p>
            <a:pPr lvl="1" marL="674109" indent="-339957" defTabSz="886968">
              <a:spcBef>
                <a:spcPts val="600"/>
              </a:spcBef>
              <a:buClr>
                <a:srgbClr val="3B812F"/>
              </a:buClr>
              <a:buSzPct val="60000"/>
              <a:buFont typeface="Wingdings-Regular"/>
              <a:buChar char="❑"/>
              <a:defRPr sz="2716">
                <a:latin typeface="Arial"/>
                <a:ea typeface="Arial"/>
                <a:cs typeface="Arial"/>
                <a:sym typeface="Arial"/>
              </a:defRPr>
            </a:pPr>
            <a:r>
              <a:t>二进制： 6’b100101</a:t>
            </a:r>
          </a:p>
          <a:p>
            <a:pPr lvl="1" marL="674109" indent="-339957" defTabSz="886968">
              <a:spcBef>
                <a:spcPts val="600"/>
              </a:spcBef>
              <a:buClr>
                <a:srgbClr val="3B812F"/>
              </a:buClr>
              <a:buSzPct val="60000"/>
              <a:buFont typeface="Wingdings-Regular"/>
              <a:buChar char="❑"/>
              <a:defRPr sz="2716">
                <a:latin typeface="Arial"/>
                <a:ea typeface="Arial"/>
                <a:cs typeface="Arial"/>
                <a:sym typeface="Arial"/>
              </a:defRPr>
            </a:pPr>
            <a:r>
              <a:t>十六进制： 6’h25</a:t>
            </a:r>
          </a:p>
        </p:txBody>
      </p:sp>
      <p:sp>
        <p:nvSpPr>
          <p:cNvPr id="1051" name="Shape 1051"/>
          <p:cNvSpPr/>
          <p:nvPr/>
        </p:nvSpPr>
        <p:spPr>
          <a:xfrm>
            <a:off x="7602297" y="1844616"/>
            <a:ext cx="4638482" cy="1771297"/>
          </a:xfrm>
          <a:prstGeom prst="rect">
            <a:avLst/>
          </a:prstGeom>
          <a:solidFill>
            <a:srgbClr val="DCDEE0"/>
          </a:solidFill>
          <a:ln w="12700">
            <a:solidFill>
              <a:srgbClr val="A6AAA9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algn="l">
              <a:defRPr sz="2400"/>
            </a:pPr>
            <a:r>
              <a:rPr b="1">
                <a:solidFill>
                  <a:srgbClr val="1F43C9"/>
                </a:solidFill>
                <a:latin typeface="Helvetica"/>
                <a:ea typeface="Helvetica"/>
                <a:cs typeface="Helvetica"/>
                <a:sym typeface="Helvetica"/>
              </a:rPr>
              <a:t>0</a:t>
            </a:r>
            <a:r>
              <a:t>: 零, 逻辑低电平，错误, 接地</a:t>
            </a:r>
          </a:p>
          <a:p>
            <a:pPr algn="l">
              <a:defRPr sz="2400"/>
            </a:pPr>
            <a:r>
              <a:rPr b="1">
                <a:solidFill>
                  <a:srgbClr val="1F43C9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t>: 一, 逻辑高电平, 电源</a:t>
            </a:r>
          </a:p>
          <a:p>
            <a:pPr algn="l">
              <a:defRPr sz="2400"/>
            </a:pPr>
            <a:r>
              <a:rPr b="1">
                <a:solidFill>
                  <a:srgbClr val="274EFA"/>
                </a:solidFill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t>: 状态未知</a:t>
            </a:r>
          </a:p>
          <a:p>
            <a:pPr algn="l">
              <a:defRPr sz="2400"/>
            </a:pPr>
            <a:r>
              <a:rPr b="1">
                <a:solidFill>
                  <a:srgbClr val="1F43C9"/>
                </a:solidFill>
                <a:latin typeface="Helvetica"/>
                <a:ea typeface="Helvetica"/>
                <a:cs typeface="Helvetica"/>
                <a:sym typeface="Helvetica"/>
              </a:rPr>
              <a:t>Z</a:t>
            </a:r>
            <a:r>
              <a:t>: 高阻、三态、未连接,无驱动</a:t>
            </a:r>
          </a:p>
        </p:txBody>
      </p:sp>
      <p:sp>
        <p:nvSpPr>
          <p:cNvPr id="1052" name="Shape 1052"/>
          <p:cNvSpPr/>
          <p:nvPr/>
        </p:nvSpPr>
        <p:spPr>
          <a:xfrm>
            <a:off x="3729321" y="2175954"/>
            <a:ext cx="3291330" cy="1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053" name="Shape 1053"/>
          <p:cNvSpPr/>
          <p:nvPr/>
        </p:nvSpPr>
        <p:spPr>
          <a:xfrm>
            <a:off x="632856" y="5029961"/>
            <a:ext cx="9171667" cy="3172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93" tIns="64993" rIns="64993" bIns="64993">
            <a:normAutofit fontScale="100000" lnSpcReduction="0"/>
          </a:bodyPr>
          <a:lstStyle/>
          <a:p>
            <a:pPr marL="231775" indent="-231775" algn="l" defTabSz="927100">
              <a:spcBef>
                <a:spcPts val="9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多位数的向量</a:t>
            </a:r>
          </a:p>
          <a:p>
            <a:pPr lvl="1" marL="694690" indent="-231140" algn="l" defTabSz="927100">
              <a:lnSpc>
                <a:spcPct val="95000"/>
              </a:lnSpc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b="1"/>
              <a:t>A[3:0] - 4 bits</a:t>
            </a:r>
            <a:r>
              <a:t>的向量</a:t>
            </a:r>
            <a:r>
              <a:rPr b="1"/>
              <a:t>: A[3], A[2], A[1], A[0]</a:t>
            </a:r>
            <a:endParaRPr b="1"/>
          </a:p>
          <a:p>
            <a:pPr lvl="1" marL="694690" indent="-231140" algn="l" defTabSz="927100">
              <a:lnSpc>
                <a:spcPct val="95000"/>
              </a:lnSpc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被当成无符号的整数值</a:t>
            </a:r>
          </a:p>
          <a:p>
            <a:pPr lvl="1" marL="694690" indent="-231140" algn="l" defTabSz="927100">
              <a:lnSpc>
                <a:spcPct val="95000"/>
              </a:lnSpc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截断bits/vectors得到一个vector</a:t>
            </a:r>
          </a:p>
          <a:p>
            <a:pPr lvl="2" marL="1133122" indent="-206022" algn="l" defTabSz="927100">
              <a:lnSpc>
                <a:spcPct val="95000"/>
              </a:lnSpc>
              <a:spcBef>
                <a:spcPts val="3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b="1"/>
              <a:t>B[7:0] = {A[3], A[3], A[3], A[3], A[3:0]};</a:t>
            </a:r>
          </a:p>
          <a:p>
            <a:pPr lvl="2" marL="1133122" indent="-206022" algn="l" defTabSz="927100">
              <a:lnSpc>
                <a:spcPct val="95000"/>
              </a:lnSpc>
              <a:spcBef>
                <a:spcPts val="3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b="1"/>
              <a:t>B[7:0] = {4{A[3]}, A[3:0]};</a:t>
            </a:r>
            <a:endParaRPr b="1"/>
          </a:p>
          <a:p>
            <a:pPr lvl="1" marL="694690" indent="-231140" algn="l" defTabSz="927100">
              <a:lnSpc>
                <a:spcPct val="95000"/>
              </a:lnSpc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建议的写法:  </a:t>
            </a:r>
            <a:r>
              <a:rPr b="1"/>
              <a:t>a[7:0] = b[7:0] + c;</a:t>
            </a:r>
            <a:br>
              <a:rPr b="1"/>
            </a:br>
            <a:r>
              <a:t>不建议的写法: </a:t>
            </a:r>
            <a:r>
              <a:rPr b="1"/>
              <a:t>a = b + c;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/>
          <p:nvPr>
            <p:ph type="title" idx="4294967295"/>
          </p:nvPr>
        </p:nvSpPr>
        <p:spPr>
          <a:xfrm>
            <a:off x="650239" y="18062"/>
            <a:ext cx="11704322" cy="1346289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端口定义</a:t>
            </a:r>
          </a:p>
        </p:txBody>
      </p:sp>
      <p:pic>
        <p:nvPicPr>
          <p:cNvPr id="105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4310" y="1830952"/>
            <a:ext cx="5376386" cy="5045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7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40438" y="1818338"/>
            <a:ext cx="4990052" cy="5070460"/>
          </a:xfrm>
          <a:prstGeom prst="rect">
            <a:avLst/>
          </a:prstGeom>
          <a:ln w="12700">
            <a:miter lim="400000"/>
          </a:ln>
        </p:spPr>
      </p:pic>
      <p:sp>
        <p:nvSpPr>
          <p:cNvPr id="1058" name="Shape 1058"/>
          <p:cNvSpPr/>
          <p:nvPr/>
        </p:nvSpPr>
        <p:spPr>
          <a:xfrm>
            <a:off x="6677086" y="7749664"/>
            <a:ext cx="4014129" cy="56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>
            <a:lvl1pPr defTabSz="777240">
              <a:defRPr sz="2380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r>
              <a:t>寄存输出</a:t>
            </a:r>
          </a:p>
        </p:txBody>
      </p:sp>
      <p:sp>
        <p:nvSpPr>
          <p:cNvPr id="1059" name="Shape 1059"/>
          <p:cNvSpPr/>
          <p:nvPr/>
        </p:nvSpPr>
        <p:spPr>
          <a:xfrm flipV="1">
            <a:off x="8684150" y="5913442"/>
            <a:ext cx="1" cy="1844084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Shape 1061"/>
          <p:cNvSpPr/>
          <p:nvPr/>
        </p:nvSpPr>
        <p:spPr>
          <a:xfrm>
            <a:off x="4210050" y="308300"/>
            <a:ext cx="4584700" cy="505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时延声明和事件控制</a:t>
            </a:r>
          </a:p>
        </p:txBody>
      </p:sp>
      <p:sp>
        <p:nvSpPr>
          <p:cNvPr id="1062" name="Shape 1062"/>
          <p:cNvSpPr/>
          <p:nvPr>
            <p:ph type="body" sz="quarter" idx="4294967295"/>
          </p:nvPr>
        </p:nvSpPr>
        <p:spPr>
          <a:xfrm>
            <a:off x="688984" y="6230007"/>
            <a:ext cx="7872733" cy="2456220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293687" indent="-293687" defTabSz="914400">
              <a:spcBef>
                <a:spcPts val="700"/>
              </a:spcBef>
              <a:buClr>
                <a:srgbClr val="660000"/>
              </a:buClr>
              <a:buSzPct val="70000"/>
              <a:buFont typeface="Wingdings-Regular"/>
              <a:buChar char="□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传输延迟</a:t>
            </a:r>
          </a:p>
          <a:p>
            <a:pPr lvl="1" marL="783317" indent="-311830" defTabSz="914400">
              <a:spcBef>
                <a:spcPts val="600"/>
              </a:spcBef>
              <a:buClr>
                <a:srgbClr val="999966"/>
              </a:buClr>
              <a:buFont typeface="Wingdings-Regular"/>
              <a:buChar char="■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单个延时:  and #3 G1 (y,a,b,c);</a:t>
            </a:r>
          </a:p>
          <a:p>
            <a:pPr lvl="1" marL="783317" indent="-311830" defTabSz="914400">
              <a:spcBef>
                <a:spcPts val="600"/>
              </a:spcBef>
              <a:buClr>
                <a:srgbClr val="999966"/>
              </a:buClr>
              <a:buFont typeface="Wingdings-Regular"/>
              <a:buChar char="■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上升/下降延时   and #(3,5)  G2 (y,a,b)</a:t>
            </a:r>
          </a:p>
          <a:p>
            <a:pPr lvl="1" marL="783317" indent="-311830" defTabSz="914400">
              <a:spcBef>
                <a:spcPts val="600"/>
              </a:spcBef>
              <a:buClr>
                <a:srgbClr val="999966"/>
              </a:buClr>
              <a:buFont typeface="Wingdings-Regular"/>
              <a:buChar char="■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Rise/Fall/Turnoff   buff0 #(3,6.5) (y,x_in,en)</a:t>
            </a:r>
          </a:p>
          <a:p>
            <a:pPr lvl="1" marL="783317" indent="-311830" defTabSz="914400">
              <a:spcBef>
                <a:spcPts val="600"/>
              </a:spcBef>
              <a:buClr>
                <a:srgbClr val="999966"/>
              </a:buClr>
              <a:buFont typeface="Wingdings-Regular"/>
              <a:buChar char="■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Rise/Fall/Turnoff  with Min:typ:Max  </a:t>
            </a:r>
          </a:p>
          <a:p>
            <a:pPr lvl="1" marL="783317" indent="-311830" defTabSz="914400">
              <a:spcBef>
                <a:spcPts val="600"/>
              </a:spcBef>
              <a:buClr>
                <a:srgbClr val="999966"/>
              </a:buClr>
              <a:buFont typeface="Wingdings-Regular"/>
              <a:buChar char="■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buff1 #(3:4:5,4:5:6,7:8:9) (y,x_in,en);</a:t>
            </a:r>
          </a:p>
        </p:txBody>
      </p:sp>
      <p:sp>
        <p:nvSpPr>
          <p:cNvPr id="1063" name="Shape 1063"/>
          <p:cNvSpPr/>
          <p:nvPr/>
        </p:nvSpPr>
        <p:spPr>
          <a:xfrm>
            <a:off x="460795" y="1456490"/>
            <a:ext cx="7537249" cy="1623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延时声明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以一个</a:t>
            </a:r>
            <a:r>
              <a:rPr>
                <a:solidFill>
                  <a:srgbClr val="CC0000"/>
                </a:solidFill>
              </a:rPr>
              <a:t>#</a:t>
            </a:r>
            <a:r>
              <a:t>符号标明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Delays the execution of the statement immediately after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Inertial delay model (ignores glitches)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Additive with blocking statements</a:t>
            </a:r>
          </a:p>
        </p:txBody>
      </p:sp>
      <p:sp>
        <p:nvSpPr>
          <p:cNvPr id="1064" name="Shape 1064"/>
          <p:cNvSpPr/>
          <p:nvPr/>
        </p:nvSpPr>
        <p:spPr>
          <a:xfrm>
            <a:off x="327824" y="3328780"/>
            <a:ext cx="6775001" cy="25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事件控制声明：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Edge sensitive, represented with a </a:t>
            </a:r>
            <a:r>
              <a:rPr>
                <a:solidFill>
                  <a:srgbClr val="CC0000"/>
                </a:solidFill>
              </a:rPr>
              <a:t>@ </a:t>
            </a:r>
            <a:r>
              <a:t>sign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Delays the execution until expression transitions 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Ex. always @(clock)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      always @(posedge clock)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      always @(a or b)</a:t>
            </a:r>
            <a:br/>
            <a:r>
              <a:t>	- Level sensitive, represented with </a:t>
            </a:r>
            <a:r>
              <a:rPr>
                <a:solidFill>
                  <a:srgbClr val="CC0000"/>
                </a:solidFill>
              </a:rPr>
              <a:t>wait</a:t>
            </a:r>
            <a:r>
              <a:t> statement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Ex. always wait (enable) #20 cnt = cnt + 1;</a:t>
            </a:r>
          </a:p>
        </p:txBody>
      </p:sp>
      <p:pic>
        <p:nvPicPr>
          <p:cNvPr id="1065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8711" y="3178219"/>
            <a:ext cx="5147086" cy="5410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Shape 1067"/>
          <p:cNvSpPr/>
          <p:nvPr>
            <p:ph type="title" idx="4294967295"/>
          </p:nvPr>
        </p:nvSpPr>
        <p:spPr>
          <a:xfrm>
            <a:off x="868471" y="-24913"/>
            <a:ext cx="11054081" cy="1191365"/>
          </a:xfrm>
          <a:prstGeom prst="rect">
            <a:avLst/>
          </a:prstGeom>
        </p:spPr>
        <p:txBody>
          <a:bodyPr lIns="64993" tIns="64993" rIns="64993" bIns="64993"/>
          <a:lstStyle>
            <a:lvl1pPr defTabSz="927100">
              <a:defRPr sz="40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Verilog中的运算操作</a:t>
            </a:r>
          </a:p>
        </p:txBody>
      </p:sp>
      <p:sp>
        <p:nvSpPr>
          <p:cNvPr id="1068" name="Shape 1068"/>
          <p:cNvSpPr/>
          <p:nvPr/>
        </p:nvSpPr>
        <p:spPr>
          <a:xfrm>
            <a:off x="778969" y="2876954"/>
            <a:ext cx="2989683" cy="237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44500" indent="-444500" algn="l">
              <a:buSzPct val="75000"/>
              <a:buChar char="•"/>
              <a:defRPr sz="2800"/>
            </a:pPr>
            <a:r>
              <a:t>位操作</a:t>
            </a:r>
          </a:p>
          <a:p>
            <a:pPr marL="444500" indent="-444500" algn="l">
              <a:buSzPct val="75000"/>
              <a:buChar char="•"/>
              <a:defRPr sz="2800"/>
            </a:pPr>
            <a:r>
              <a:t>逻辑运算</a:t>
            </a:r>
          </a:p>
          <a:p>
            <a:pPr marL="444500" indent="-444500" algn="l">
              <a:buSzPct val="75000"/>
              <a:buChar char="•"/>
              <a:defRPr sz="2800"/>
            </a:pPr>
            <a:r>
              <a:t>Reduction运算</a:t>
            </a:r>
          </a:p>
          <a:p>
            <a:pPr marL="444500" indent="-444500" algn="l">
              <a:buSzPct val="75000"/>
              <a:buChar char="•"/>
              <a:defRPr sz="2800"/>
            </a:pPr>
            <a:r>
              <a:t>算数运算</a:t>
            </a:r>
          </a:p>
          <a:p>
            <a:pPr marL="444500" indent="-444500" algn="l">
              <a:buSzPct val="75000"/>
              <a:buChar char="•"/>
              <a:defRPr sz="2800"/>
            </a:pPr>
            <a:r>
              <a:t>关系运算</a:t>
            </a:r>
          </a:p>
          <a:p>
            <a:pPr marL="444500" indent="-444500" algn="l">
              <a:buSzPct val="75000"/>
              <a:buChar char="•"/>
              <a:defRPr sz="2800"/>
            </a:pPr>
            <a:r>
              <a:t>移位运算</a:t>
            </a:r>
          </a:p>
        </p:txBody>
      </p:sp>
      <p:pic>
        <p:nvPicPr>
          <p:cNvPr id="106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6599" y="1839319"/>
            <a:ext cx="5382296" cy="6520216"/>
          </a:xfrm>
          <a:prstGeom prst="rect">
            <a:avLst/>
          </a:prstGeom>
          <a:ln w="25400">
            <a:miter lim="400000"/>
          </a:ln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</p:pic>
      <p:pic>
        <p:nvPicPr>
          <p:cNvPr id="1070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30816" y="2943938"/>
            <a:ext cx="5344439" cy="4885708"/>
          </a:xfrm>
          <a:prstGeom prst="rect">
            <a:avLst/>
          </a:prstGeom>
          <a:ln w="25400">
            <a:miter lim="400000"/>
          </a:ln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Shape 1072"/>
          <p:cNvSpPr/>
          <p:nvPr>
            <p:ph type="title" idx="4294967295"/>
          </p:nvPr>
        </p:nvSpPr>
        <p:spPr>
          <a:xfrm>
            <a:off x="650239" y="-15805"/>
            <a:ext cx="11704322" cy="1194021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位操作 - 操作符</a:t>
            </a:r>
          </a:p>
        </p:txBody>
      </p:sp>
      <p:sp>
        <p:nvSpPr>
          <p:cNvPr id="1073" name="Shape 1073"/>
          <p:cNvSpPr/>
          <p:nvPr>
            <p:ph type="body" sz="quarter" idx="4294967295"/>
          </p:nvPr>
        </p:nvSpPr>
        <p:spPr>
          <a:xfrm>
            <a:off x="4380846" y="2558445"/>
            <a:ext cx="4021744" cy="2266957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214312" indent="-214312" defTabSz="914400">
              <a:spcBef>
                <a:spcPts val="700"/>
              </a:spcBef>
              <a:buSzPct val="100000"/>
              <a:buFont typeface="Courier New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&amp; 	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t>位</a:t>
            </a:r>
            <a:r>
              <a:t>AND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14312" indent="-214312" defTabSz="914400">
              <a:spcBef>
                <a:spcPts val="700"/>
              </a:spcBef>
              <a:buSzPct val="100000"/>
              <a:buFont typeface="Courier New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|	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t>位</a:t>
            </a:r>
            <a:r>
              <a:t>OR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14312" indent="-214312" defTabSz="914400">
              <a:spcBef>
                <a:spcPts val="700"/>
              </a:spcBef>
              <a:buSzPct val="100000"/>
              <a:buFont typeface="Courier New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~ 	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t>位</a:t>
            </a:r>
            <a:r>
              <a:t>NOT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14312" indent="-214312" defTabSz="914400">
              <a:spcBef>
                <a:spcPts val="700"/>
              </a:spcBef>
              <a:buSzPct val="100000"/>
              <a:buFont typeface="Courier New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^ 	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t>位</a:t>
            </a:r>
            <a:r>
              <a:t>XOR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14312" indent="-214312" defTabSz="914400">
              <a:spcBef>
                <a:spcPts val="700"/>
              </a:spcBef>
              <a:buSzPct val="100000"/>
              <a:buFont typeface="Courier New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~^</a:t>
            </a:r>
            <a:r>
              <a:t> or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^~ 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t>位</a:t>
            </a:r>
            <a:r>
              <a:t>XNOR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/>
        </p:nvSpPr>
        <p:spPr>
          <a:xfrm>
            <a:off x="612875" y="2844777"/>
            <a:ext cx="2834263" cy="1055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293914" indent="-293914" algn="l" defTabSz="914400">
              <a:spcBef>
                <a:spcPts val="400"/>
              </a:spcBef>
              <a:buSzPct val="100000"/>
              <a:buFont typeface="Courier New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 = 4’b1010;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93914" indent="-293914" algn="l" defTabSz="914400">
              <a:spcBef>
                <a:spcPts val="400"/>
              </a:spcBef>
              <a:buSzPct val="100000"/>
              <a:buFont typeface="Courier New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b = 4’b1100;</a:t>
            </a:r>
          </a:p>
        </p:txBody>
      </p:sp>
      <p:pic>
        <p:nvPicPr>
          <p:cNvPr id="107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9310" y="2041462"/>
            <a:ext cx="3579492" cy="2662449"/>
          </a:xfrm>
          <a:prstGeom prst="rect">
            <a:avLst/>
          </a:prstGeom>
          <a:ln w="12700">
            <a:miter lim="400000"/>
          </a:ln>
        </p:spPr>
      </p:pic>
      <p:sp>
        <p:nvSpPr>
          <p:cNvPr id="1077" name="Shape 1077"/>
          <p:cNvSpPr/>
          <p:nvPr/>
        </p:nvSpPr>
        <p:spPr>
          <a:xfrm>
            <a:off x="5977588" y="1139037"/>
            <a:ext cx="1971847" cy="392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/>
          <a:lstStyle>
            <a:lvl1pPr defTabSz="914400">
              <a:defRPr b="1"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c = ~a;</a:t>
            </a:r>
          </a:p>
        </p:txBody>
      </p:sp>
      <p:pic>
        <p:nvPicPr>
          <p:cNvPr id="1078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94299" y="1980974"/>
            <a:ext cx="3067449" cy="2783425"/>
          </a:xfrm>
          <a:prstGeom prst="rect">
            <a:avLst/>
          </a:prstGeom>
          <a:ln w="12700">
            <a:miter lim="400000"/>
          </a:ln>
        </p:spPr>
      </p:pic>
      <p:sp>
        <p:nvSpPr>
          <p:cNvPr id="1079" name="Shape 1079"/>
          <p:cNvSpPr/>
          <p:nvPr/>
        </p:nvSpPr>
        <p:spPr>
          <a:xfrm>
            <a:off x="9510235" y="1149260"/>
            <a:ext cx="2235577" cy="371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/>
          <a:lstStyle>
            <a:lvl1pPr defTabSz="914400">
              <a:defRPr b="1"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c = a &amp; b;</a:t>
            </a:r>
          </a:p>
        </p:txBody>
      </p:sp>
      <p:sp>
        <p:nvSpPr>
          <p:cNvPr id="1080" name="Shape 1080"/>
          <p:cNvSpPr/>
          <p:nvPr/>
        </p:nvSpPr>
        <p:spPr>
          <a:xfrm>
            <a:off x="3529446" y="3055135"/>
            <a:ext cx="1017560" cy="541868"/>
          </a:xfrm>
          <a:prstGeom prst="rightArrow">
            <a:avLst>
              <a:gd name="adj1" fmla="val 50000"/>
              <a:gd name="adj2" fmla="val 21094"/>
            </a:avLst>
          </a:prstGeom>
          <a:solidFill>
            <a:srgbClr val="99CC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88900" dist="152400" dir="2700000">
              <a:srgbClr val="808080"/>
            </a:outerShdw>
          </a:effectLst>
        </p:spPr>
        <p:txBody>
          <a:bodyPr lIns="65023" tIns="65023" rIns="65023" bIns="65023" anchor="ctr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81" name="Shape 1081"/>
          <p:cNvSpPr/>
          <p:nvPr>
            <p:ph type="title" idx="4294967295"/>
          </p:nvPr>
        </p:nvSpPr>
        <p:spPr>
          <a:xfrm>
            <a:off x="534533" y="-13376"/>
            <a:ext cx="11704321" cy="1194021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位操作 - 举例</a:t>
            </a:r>
          </a:p>
        </p:txBody>
      </p:sp>
      <p:sp>
        <p:nvSpPr>
          <p:cNvPr id="1082" name="Shape 1082"/>
          <p:cNvSpPr/>
          <p:nvPr/>
        </p:nvSpPr>
        <p:spPr>
          <a:xfrm>
            <a:off x="5703133" y="5303747"/>
            <a:ext cx="1971846" cy="472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 anchor="ctr">
            <a:spAutoFit/>
          </a:bodyPr>
          <a:lstStyle>
            <a:lvl1pPr algn="l" defTabSz="914400">
              <a:defRPr b="1"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 = a ^ b;</a:t>
            </a:r>
          </a:p>
        </p:txBody>
      </p:sp>
      <p:pic>
        <p:nvPicPr>
          <p:cNvPr id="1083" name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21803" y="5911539"/>
            <a:ext cx="3929781" cy="2923637"/>
          </a:xfrm>
          <a:prstGeom prst="rect">
            <a:avLst/>
          </a:prstGeom>
          <a:ln w="12700">
            <a:miter lim="400000"/>
          </a:ln>
        </p:spPr>
      </p:pic>
      <p:sp>
        <p:nvSpPr>
          <p:cNvPr id="1084" name="Shape 1084"/>
          <p:cNvSpPr/>
          <p:nvPr/>
        </p:nvSpPr>
        <p:spPr>
          <a:xfrm>
            <a:off x="769737" y="6427980"/>
            <a:ext cx="2520540" cy="775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marL="246944" indent="-246944" algn="l" defTabSz="914400">
              <a:spcBef>
                <a:spcPts val="400"/>
              </a:spcBef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 = 4’b1010;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246944" indent="-246944" algn="l" defTabSz="914400">
              <a:spcBef>
                <a:spcPts val="400"/>
              </a:spcBef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b = 2’b11;</a:t>
            </a:r>
          </a:p>
        </p:txBody>
      </p:sp>
      <p:sp>
        <p:nvSpPr>
          <p:cNvPr id="1085" name="Shape 1085"/>
          <p:cNvSpPr/>
          <p:nvPr/>
        </p:nvSpPr>
        <p:spPr>
          <a:xfrm rot="10800000">
            <a:off x="3529446" y="6544651"/>
            <a:ext cx="1017560" cy="541868"/>
          </a:xfrm>
          <a:prstGeom prst="leftArrow">
            <a:avLst>
              <a:gd name="adj1" fmla="val 50000"/>
              <a:gd name="adj2" fmla="val 21094"/>
            </a:avLst>
          </a:prstGeom>
          <a:solidFill>
            <a:srgbClr val="99CC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88900" dist="152400" dir="2700000">
              <a:srgbClr val="808080"/>
            </a:outerShdw>
          </a:effectLst>
        </p:spPr>
        <p:txBody>
          <a:bodyPr lIns="65023" tIns="65023" rIns="65023" bIns="65023" anchor="ctr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Shape 1087"/>
          <p:cNvSpPr/>
          <p:nvPr>
            <p:ph type="title" idx="4294967295"/>
          </p:nvPr>
        </p:nvSpPr>
        <p:spPr>
          <a:xfrm>
            <a:off x="650239" y="-15805"/>
            <a:ext cx="11704322" cy="1180858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逻辑运算</a:t>
            </a:r>
          </a:p>
        </p:txBody>
      </p:sp>
      <p:sp>
        <p:nvSpPr>
          <p:cNvPr id="1088" name="Shape 1088"/>
          <p:cNvSpPr/>
          <p:nvPr>
            <p:ph type="body" idx="4294967295"/>
          </p:nvPr>
        </p:nvSpPr>
        <p:spPr>
          <a:xfrm>
            <a:off x="1698882" y="1980316"/>
            <a:ext cx="9607036" cy="6436926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00037" indent="-300037" defTabSz="914400">
              <a:spcBef>
                <a:spcPts val="700"/>
              </a:spcBef>
              <a:buSzPct val="100000"/>
              <a:buFont typeface="Courier New"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&amp;&amp; → 逻辑与 AND</a:t>
            </a:r>
          </a:p>
          <a:p>
            <a:pPr marL="300037" indent="-300037" defTabSz="914400">
              <a:spcBef>
                <a:spcPts val="700"/>
              </a:spcBef>
              <a:buSzPct val="100000"/>
              <a:buFont typeface="Courier New"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||    → 逻辑或 OR</a:t>
            </a:r>
          </a:p>
          <a:p>
            <a:pPr marL="300037" indent="-300037" defTabSz="914400">
              <a:spcBef>
                <a:spcPts val="700"/>
              </a:spcBef>
              <a:buSzPct val="100000"/>
              <a:buFont typeface="Courier New"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!     → 逻辑非 NOT</a:t>
            </a:r>
          </a:p>
          <a:p>
            <a:pPr marL="300037" indent="-300037" defTabSz="914400">
              <a:spcBef>
                <a:spcPts val="700"/>
              </a:spcBef>
              <a:buSzPct val="100000"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Operands evaluated to ONE bit value: </a:t>
            </a:r>
            <a:r>
              <a:rPr i="1"/>
              <a:t>0</a:t>
            </a:r>
            <a:r>
              <a:t>,</a:t>
            </a:r>
            <a:r>
              <a:rPr i="1"/>
              <a:t> 1 </a:t>
            </a:r>
            <a:r>
              <a:t>or</a:t>
            </a:r>
            <a:r>
              <a:rPr i="1"/>
              <a:t> x</a:t>
            </a:r>
            <a:endParaRPr i="1"/>
          </a:p>
          <a:p>
            <a:pPr marL="300037" indent="-300037" defTabSz="914400">
              <a:spcBef>
                <a:spcPts val="700"/>
              </a:spcBef>
              <a:buSzPct val="100000"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Result is ONE bit value: </a:t>
            </a:r>
            <a:r>
              <a:rPr i="1"/>
              <a:t>0</a:t>
            </a:r>
            <a:r>
              <a:t>,</a:t>
            </a:r>
            <a:r>
              <a:rPr i="1"/>
              <a:t> 1 </a:t>
            </a:r>
            <a:r>
              <a:t>or</a:t>
            </a:r>
            <a:r>
              <a:rPr i="1"/>
              <a:t> x</a:t>
            </a:r>
            <a:endParaRPr i="1"/>
          </a:p>
          <a:p>
            <a:pPr lvl="1" marL="285750" indent="171450" defTabSz="914400">
              <a:spcBef>
                <a:spcPts val="600"/>
              </a:spcBef>
              <a:buSzTx/>
              <a:buNone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	</a:t>
            </a:r>
            <a:r>
              <a:t>A = </a:t>
            </a:r>
            <a:r>
              <a:t>1</a:t>
            </a:r>
            <a:r>
              <a:t>;		A &amp;&amp; B → 1 &amp;&amp; 0 → 0</a:t>
            </a:r>
          </a:p>
          <a:p>
            <a:pPr lvl="1" marL="285750" indent="171450" defTabSz="914400">
              <a:spcBef>
                <a:spcPts val="400"/>
              </a:spcBef>
              <a:buSzTx/>
              <a:buNone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	B = 0;		A || !B → 1 || 1 → 1</a:t>
            </a:r>
          </a:p>
          <a:p>
            <a:pPr lvl="1" marL="285750" indent="171450" defTabSz="914400">
              <a:spcBef>
                <a:spcPts val="400"/>
              </a:spcBef>
              <a:buSzTx/>
              <a:buNone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t>	C = x;		C || B → x || 0 → x</a:t>
            </a:r>
          </a:p>
          <a:p>
            <a:pPr lvl="1" marL="285750" indent="171450" defTabSz="914400">
              <a:spcBef>
                <a:spcPts val="600"/>
              </a:spcBef>
              <a:buSzTx/>
              <a:buNone/>
              <a:defRPr sz="2800"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	</a:t>
            </a:r>
          </a:p>
        </p:txBody>
      </p:sp>
      <p:sp>
        <p:nvSpPr>
          <p:cNvPr id="1089" name="Shape 1089"/>
          <p:cNvSpPr/>
          <p:nvPr/>
        </p:nvSpPr>
        <p:spPr>
          <a:xfrm>
            <a:off x="4079656" y="5227458"/>
            <a:ext cx="975361" cy="758615"/>
          </a:xfrm>
          <a:prstGeom prst="rightArrow">
            <a:avLst>
              <a:gd name="adj1" fmla="val 50000"/>
              <a:gd name="adj2" fmla="val 22600"/>
            </a:avLst>
          </a:prstGeom>
          <a:solidFill>
            <a:srgbClr val="99CC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88900" dist="152400" dir="2700000">
              <a:srgbClr val="808080"/>
            </a:outerShdw>
          </a:effectLst>
        </p:spPr>
        <p:txBody>
          <a:bodyPr lIns="65023" tIns="65023" rIns="65023" bIns="65023" anchor="ctr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092" name="Group 1092"/>
          <p:cNvGrpSpPr/>
          <p:nvPr/>
        </p:nvGrpSpPr>
        <p:grpSpPr>
          <a:xfrm>
            <a:off x="5349656" y="6756645"/>
            <a:ext cx="2059095" cy="541868"/>
            <a:chOff x="0" y="0"/>
            <a:chExt cx="2059093" cy="541866"/>
          </a:xfrm>
        </p:grpSpPr>
        <p:sp>
          <p:nvSpPr>
            <p:cNvPr id="1090" name="Shape 1090"/>
            <p:cNvSpPr/>
            <p:nvPr/>
          </p:nvSpPr>
          <p:spPr>
            <a:xfrm>
              <a:off x="0" y="0"/>
              <a:ext cx="2059094" cy="541867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152400" dir="2700000">
                <a:srgbClr val="808080"/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91" name="Shape 1091"/>
            <p:cNvSpPr/>
            <p:nvPr/>
          </p:nvSpPr>
          <p:spPr>
            <a:xfrm>
              <a:off x="0" y="33095"/>
              <a:ext cx="1828674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C&amp;&amp;B=0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/>
          <p:nvPr>
            <p:ph type="title" idx="4294967295"/>
          </p:nvPr>
        </p:nvSpPr>
        <p:spPr>
          <a:xfrm>
            <a:off x="650239" y="-15805"/>
            <a:ext cx="11704322" cy="1323469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/>
          <a:p>
            <a: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移位及</a:t>
            </a:r>
            <a:r>
              <a:t>条件执行</a:t>
            </a:r>
            <a:r>
              <a:t>语句</a:t>
            </a:r>
          </a:p>
        </p:txBody>
      </p:sp>
      <p:sp>
        <p:nvSpPr>
          <p:cNvPr id="1095" name="Shape 1095"/>
          <p:cNvSpPr/>
          <p:nvPr>
            <p:ph type="body" sz="half" idx="4294967295"/>
          </p:nvPr>
        </p:nvSpPr>
        <p:spPr>
          <a:xfrm>
            <a:off x="541866" y="1842346"/>
            <a:ext cx="11704322" cy="3814326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00037" indent="-300037" defTabSz="914400">
              <a:spcBef>
                <a:spcPts val="500"/>
              </a:spcBef>
              <a:buSzPct val="100000"/>
              <a:buFont typeface="Courier New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&gt;&gt;	</a:t>
            </a:r>
            <a:r>
              <a:rPr sz="3400">
                <a:latin typeface="Symbol"/>
                <a:ea typeface="Symbol"/>
                <a:cs typeface="Symbol"/>
                <a:sym typeface="Symbol"/>
              </a:rPr>
              <a:t>→ 右移</a:t>
            </a:r>
            <a:endParaRPr sz="2800">
              <a:latin typeface="Courier New"/>
              <a:ea typeface="Courier New"/>
              <a:cs typeface="Courier New"/>
              <a:sym typeface="Courier New"/>
            </a:endParaRPr>
          </a:p>
          <a:p>
            <a:pPr marL="300037" indent="-300037" defTabSz="914400">
              <a:spcBef>
                <a:spcPts val="500"/>
              </a:spcBef>
              <a:buSzPct val="100000"/>
              <a:buFont typeface="Courier New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&lt;&lt;	</a:t>
            </a:r>
            <a:r>
              <a:rPr sz="3400">
                <a:latin typeface="Symbol"/>
                <a:ea typeface="Symbol"/>
                <a:cs typeface="Symbol"/>
                <a:sym typeface="Symbol"/>
              </a:rPr>
              <a:t>→ </a:t>
            </a:r>
            <a:r>
              <a:rPr sz="3400"/>
              <a:t>左移</a:t>
            </a:r>
            <a:endParaRPr sz="3400">
              <a:latin typeface="Courier New"/>
              <a:ea typeface="Courier New"/>
              <a:cs typeface="Courier New"/>
              <a:sym typeface="Courier New"/>
            </a:endParaRPr>
          </a:p>
          <a:p>
            <a:pPr marL="364331" indent="-364331" defTabSz="914400">
              <a:spcBef>
                <a:spcPts val="500"/>
              </a:spcBef>
              <a:buSzPct val="100000"/>
              <a:buFont typeface="Courier New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 = 4’b1010;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21531" indent="-364331" defTabSz="914400">
              <a:spcBef>
                <a:spcPts val="500"/>
              </a:spcBef>
              <a:buSzPct val="100000"/>
              <a:buFont typeface="Courier New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 = a &gt;&gt; 2;// d = 0010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21531" indent="-364331" defTabSz="914400">
              <a:spcBef>
                <a:spcPts val="500"/>
              </a:spcBef>
              <a:buSzPct val="100000"/>
              <a:buFont typeface="Courier New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 = a &lt;&lt; 1;// c = 0100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364331" indent="-364331" defTabSz="914400">
              <a:spcBef>
                <a:spcPts val="500"/>
              </a:spcBef>
              <a:buSzPct val="100000"/>
              <a:buFont typeface="Courier New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cond_expr ? true_expr : false_expr</a:t>
            </a:r>
          </a:p>
        </p:txBody>
      </p:sp>
      <p:grpSp>
        <p:nvGrpSpPr>
          <p:cNvPr id="1107" name="Group 1107"/>
          <p:cNvGrpSpPr/>
          <p:nvPr/>
        </p:nvGrpSpPr>
        <p:grpSpPr>
          <a:xfrm>
            <a:off x="2632062" y="6022021"/>
            <a:ext cx="7523930" cy="2166753"/>
            <a:chOff x="0" y="0"/>
            <a:chExt cx="7523929" cy="2166751"/>
          </a:xfrm>
        </p:grpSpPr>
        <p:sp>
          <p:nvSpPr>
            <p:cNvPr id="1096" name="Shape 1096"/>
            <p:cNvSpPr/>
            <p:nvPr/>
          </p:nvSpPr>
          <p:spPr>
            <a:xfrm rot="16200000">
              <a:off x="641208" y="725518"/>
              <a:ext cx="1517228" cy="54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5963" y="21600"/>
                  </a:lnTo>
                  <a:lnTo>
                    <a:pt x="1563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CC0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sx="100000" sy="100000" kx="0" ky="0" algn="b" rotWithShape="0" blurRad="88900" dist="152400" dir="2700000">
                <a:srgbClr val="808080"/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97" name="Shape 1097"/>
            <p:cNvSpPr/>
            <p:nvPr/>
          </p:nvSpPr>
          <p:spPr>
            <a:xfrm flipH="1" flipV="1">
              <a:off x="153529" y="454585"/>
              <a:ext cx="9753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Shape 1098"/>
            <p:cNvSpPr/>
            <p:nvPr/>
          </p:nvSpPr>
          <p:spPr>
            <a:xfrm flipH="1" flipV="1">
              <a:off x="153529" y="1429944"/>
              <a:ext cx="9753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Shape 1099"/>
            <p:cNvSpPr/>
            <p:nvPr/>
          </p:nvSpPr>
          <p:spPr>
            <a:xfrm flipH="1" flipV="1">
              <a:off x="1670755" y="996451"/>
              <a:ext cx="121303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Shape 1100"/>
            <p:cNvSpPr/>
            <p:nvPr/>
          </p:nvSpPr>
          <p:spPr>
            <a:xfrm flipH="1">
              <a:off x="1454008" y="1538318"/>
              <a:ext cx="1" cy="54186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Shape 1101"/>
            <p:cNvSpPr/>
            <p:nvPr/>
          </p:nvSpPr>
          <p:spPr>
            <a:xfrm>
              <a:off x="0" y="0"/>
              <a:ext cx="346048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1102" name="Shape 1102"/>
            <p:cNvSpPr/>
            <p:nvPr/>
          </p:nvSpPr>
          <p:spPr>
            <a:xfrm>
              <a:off x="0" y="975360"/>
              <a:ext cx="346048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  <p:sp>
          <p:nvSpPr>
            <p:cNvPr id="1103" name="Shape 1103"/>
            <p:cNvSpPr/>
            <p:nvPr/>
          </p:nvSpPr>
          <p:spPr>
            <a:xfrm>
              <a:off x="2104248" y="584764"/>
              <a:ext cx="346049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</a:t>
              </a:r>
            </a:p>
          </p:txBody>
        </p:sp>
        <p:sp>
          <p:nvSpPr>
            <p:cNvPr id="1104" name="Shape 1104"/>
            <p:cNvSpPr/>
            <p:nvPr/>
          </p:nvSpPr>
          <p:spPr>
            <a:xfrm>
              <a:off x="1476586" y="1691075"/>
              <a:ext cx="532381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sel</a:t>
              </a:r>
            </a:p>
          </p:txBody>
        </p:sp>
        <p:sp>
          <p:nvSpPr>
            <p:cNvPr id="1105" name="Shape 1105"/>
            <p:cNvSpPr/>
            <p:nvPr/>
          </p:nvSpPr>
          <p:spPr>
            <a:xfrm>
              <a:off x="3079609" y="779705"/>
              <a:ext cx="758614" cy="541867"/>
            </a:xfrm>
            <a:prstGeom prst="leftRightArrow">
              <a:avLst>
                <a:gd name="adj1" fmla="val 50000"/>
                <a:gd name="adj2" fmla="val 19688"/>
              </a:avLst>
            </a:prstGeom>
            <a:solidFill>
              <a:srgbClr val="99CC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152400" dir="2700000">
                <a:srgbClr val="808080"/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06" name="Shape 1106"/>
            <p:cNvSpPr/>
            <p:nvPr/>
          </p:nvSpPr>
          <p:spPr>
            <a:xfrm>
              <a:off x="4271715" y="825453"/>
              <a:ext cx="3252215" cy="4729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Y = (sel)? A : B;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/>
          <p:nvPr>
            <p:ph type="title" idx="4294967295"/>
          </p:nvPr>
        </p:nvSpPr>
        <p:spPr>
          <a:xfrm>
            <a:off x="650239" y="-15805"/>
            <a:ext cx="11704322" cy="1351448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举例 - 比较器</a:t>
            </a:r>
          </a:p>
        </p:txBody>
      </p:sp>
      <p:sp>
        <p:nvSpPr>
          <p:cNvPr id="1110" name="Shape 1110"/>
          <p:cNvSpPr/>
          <p:nvPr/>
        </p:nvSpPr>
        <p:spPr>
          <a:xfrm>
            <a:off x="2373096" y="1614104"/>
            <a:ext cx="8258608" cy="2364846"/>
          </a:xfrm>
          <a:prstGeom prst="rect">
            <a:avLst/>
          </a:prstGeom>
          <a:ln w="25400">
            <a:solidFill>
              <a:srgbClr val="A6AAA9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22" tIns="26722" rIns="26722" bIns="26722">
            <a:spAutoFit/>
          </a:bodyPr>
          <a:lstStyle/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Compare1 (A, B, Equal, Alarger, Blarger);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     A, B;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output    Equal, Alarger, Blarger;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Equal = (A &amp; B) | (~A &amp; ~B);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Alarger = (A &amp; ~B);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Blarger = (~A &amp; B);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</p:txBody>
      </p:sp>
      <p:sp>
        <p:nvSpPr>
          <p:cNvPr id="1111" name="Shape 1111"/>
          <p:cNvSpPr/>
          <p:nvPr/>
        </p:nvSpPr>
        <p:spPr>
          <a:xfrm>
            <a:off x="2416292" y="4270111"/>
            <a:ext cx="8172216" cy="4481677"/>
          </a:xfrm>
          <a:prstGeom prst="rect">
            <a:avLst/>
          </a:prstGeom>
          <a:ln w="25400">
            <a:solidFill>
              <a:srgbClr val="A6AAA9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22" tIns="26722" rIns="26722" bIns="26722">
            <a:spAutoFit/>
          </a:bodyPr>
          <a:lstStyle/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</a:t>
            </a:r>
            <a:r>
              <a:t>通过4个1位的比较器构建一个4位的比较器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Compare4(A4, B4, Equal, Alarger, Blarger);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 [3:0] A4, B4;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output Equal, Alarger, Blarger;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wire e0, e1, e2, e3, Al0, Al1, Al2, Al3, B10, Bl1, Bl2, Bl3;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Compare1 cp0(A4[0], B4[0], e0, Al0, Bl0);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Compare1 cp1(A4[1], B4[1], e1, Al1, Bl1);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Compare1 cp2(A4[2], B4[2], e2, Al2, Bl2);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Compare1 cp3(A4[3], B4[3], e3, Al3, Bl3);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Equal = (e0 &amp; e1 &amp; e2 &amp; e3);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Alarger = (Al3 | (Al2 &amp; e3) | 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            (Al1 &amp; e3 &amp; e2) | 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            (Al0 &amp; e3 &amp; e2 &amp; e1));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assign Blarger = (~Alarger &amp; ~Equal);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/>
          <p:nvPr/>
        </p:nvSpPr>
        <p:spPr>
          <a:xfrm>
            <a:off x="1802350" y="1607515"/>
            <a:ext cx="7429958" cy="2237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关于Verilog及设计流程</a:t>
            </a:r>
          </a:p>
          <a:p>
            <a:pPr algn="l"/>
            <a:r>
              <a:t>Veriog代码结构 - 模块、端口、注释</a:t>
            </a:r>
          </a:p>
          <a:p>
            <a:pPr algn="l"/>
            <a:r>
              <a:t>常数、运算符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Shape 1113"/>
          <p:cNvSpPr/>
          <p:nvPr>
            <p:ph type="title" idx="4294967295"/>
          </p:nvPr>
        </p:nvSpPr>
        <p:spPr>
          <a:xfrm>
            <a:off x="975359" y="-7980"/>
            <a:ext cx="11054082" cy="1191365"/>
          </a:xfrm>
          <a:prstGeom prst="rect">
            <a:avLst/>
          </a:prstGeom>
        </p:spPr>
        <p:txBody>
          <a:bodyPr lIns="64993" tIns="64993" rIns="64993" bIns="64993"/>
          <a:lstStyle>
            <a:lvl1pPr defTabSz="927100">
              <a:defRPr sz="44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Verilog持续赋值</a:t>
            </a:r>
          </a:p>
        </p:txBody>
      </p:sp>
      <p:sp>
        <p:nvSpPr>
          <p:cNvPr id="1114" name="Shape 1114"/>
          <p:cNvSpPr/>
          <p:nvPr/>
        </p:nvSpPr>
        <p:spPr>
          <a:xfrm>
            <a:off x="984755" y="2969359"/>
            <a:ext cx="9028724" cy="2688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sz="2400" u="sng"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r>
              <a:rPr b="1" sz="2400">
                <a:latin typeface="Courier New"/>
                <a:ea typeface="Courier New"/>
                <a:cs typeface="Courier New"/>
                <a:sym typeface="Courier New"/>
              </a:rPr>
              <a:t> A = X | (Y &amp; ~Z);</a:t>
            </a: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sz="2400" u="sng"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r>
              <a:rPr b="1" sz="2400">
                <a:latin typeface="Courier New"/>
                <a:ea typeface="Courier New"/>
                <a:cs typeface="Courier New"/>
                <a:sym typeface="Courier New"/>
              </a:rPr>
              <a:t> B[3:0] = 4'b01XX;</a:t>
            </a: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sz="2400" u="sng"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r>
              <a:rPr b="1" sz="2400">
                <a:latin typeface="Courier New"/>
                <a:ea typeface="Courier New"/>
                <a:cs typeface="Courier New"/>
                <a:sym typeface="Courier New"/>
              </a:rPr>
              <a:t> C[15:0] = 16'h00ff;</a:t>
            </a: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2400" u="sng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sz="2400" u="sng"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r>
              <a:rPr b="1" sz="2400">
                <a:latin typeface="Courier New"/>
                <a:ea typeface="Courier New"/>
                <a:cs typeface="Courier New"/>
                <a:sym typeface="Courier New"/>
              </a:rPr>
              <a:t> #3 {Cout, S[3:0]} = A[3:0] + B[3:0] + Cin;</a:t>
            </a:r>
          </a:p>
        </p:txBody>
      </p:sp>
      <p:sp>
        <p:nvSpPr>
          <p:cNvPr id="1115" name="Shape 1115"/>
          <p:cNvSpPr/>
          <p:nvPr/>
        </p:nvSpPr>
        <p:spPr>
          <a:xfrm>
            <a:off x="2621954" y="5691038"/>
            <a:ext cx="1282666" cy="1638962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16" name="Shape 1116"/>
          <p:cNvSpPr/>
          <p:nvPr/>
        </p:nvSpPr>
        <p:spPr>
          <a:xfrm>
            <a:off x="4439063" y="5833556"/>
            <a:ext cx="1496444" cy="962000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17" name="Shape 1117"/>
          <p:cNvSpPr/>
          <p:nvPr/>
        </p:nvSpPr>
        <p:spPr>
          <a:xfrm>
            <a:off x="7645726" y="5726668"/>
            <a:ext cx="213779" cy="427556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18" name="Shape 1118"/>
          <p:cNvSpPr/>
          <p:nvPr/>
        </p:nvSpPr>
        <p:spPr>
          <a:xfrm>
            <a:off x="7966393" y="6047334"/>
            <a:ext cx="3038057" cy="348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>
            <a:lvl1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b="1"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use of arithmetic operator</a:t>
            </a:r>
          </a:p>
        </p:txBody>
      </p:sp>
      <p:sp>
        <p:nvSpPr>
          <p:cNvPr id="1119" name="Shape 1119"/>
          <p:cNvSpPr/>
          <p:nvPr/>
        </p:nvSpPr>
        <p:spPr>
          <a:xfrm>
            <a:off x="5935506" y="6795555"/>
            <a:ext cx="3958373" cy="348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>
            <a:lvl1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b="1"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multiple assignment (concatenation)</a:t>
            </a:r>
          </a:p>
        </p:txBody>
      </p:sp>
      <p:sp>
        <p:nvSpPr>
          <p:cNvPr id="1120" name="Shape 1120"/>
          <p:cNvSpPr/>
          <p:nvPr/>
        </p:nvSpPr>
        <p:spPr>
          <a:xfrm>
            <a:off x="2408177" y="7436888"/>
            <a:ext cx="8003856" cy="348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>
            <a:lvl1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b="1"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delay of performing computation, only used by simulator, not synthesis</a:t>
            </a:r>
          </a:p>
        </p:txBody>
      </p:sp>
      <p:sp>
        <p:nvSpPr>
          <p:cNvPr id="1121" name="Shape 1121"/>
          <p:cNvSpPr/>
          <p:nvPr/>
        </p:nvSpPr>
        <p:spPr>
          <a:xfrm flipV="1">
            <a:off x="5962228" y="2840670"/>
            <a:ext cx="1576611" cy="454279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22" name="Shape 1122"/>
          <p:cNvSpPr/>
          <p:nvPr/>
        </p:nvSpPr>
        <p:spPr>
          <a:xfrm flipV="1">
            <a:off x="5962228" y="3758132"/>
            <a:ext cx="1745850" cy="178149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23" name="Shape 1123"/>
          <p:cNvSpPr/>
          <p:nvPr/>
        </p:nvSpPr>
        <p:spPr>
          <a:xfrm>
            <a:off x="7716986" y="2502189"/>
            <a:ext cx="4303059" cy="633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use of Boolean operators</a:t>
            </a:r>
            <a:br>
              <a:rPr b="1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(~ for bit-wise, ! for logical negation)</a:t>
            </a:r>
          </a:p>
        </p:txBody>
      </p:sp>
      <p:sp>
        <p:nvSpPr>
          <p:cNvPr id="1124" name="Shape 1124"/>
          <p:cNvSpPr/>
          <p:nvPr/>
        </p:nvSpPr>
        <p:spPr>
          <a:xfrm>
            <a:off x="7716986" y="3624521"/>
            <a:ext cx="3194326" cy="633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bits can take on four values</a:t>
            </a:r>
            <a:br>
              <a:rPr b="1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(0, 1, X, Z)</a:t>
            </a:r>
          </a:p>
        </p:txBody>
      </p:sp>
      <p:sp>
        <p:nvSpPr>
          <p:cNvPr id="1125" name="Shape 1125"/>
          <p:cNvSpPr/>
          <p:nvPr/>
        </p:nvSpPr>
        <p:spPr>
          <a:xfrm>
            <a:off x="6282894" y="4737946"/>
            <a:ext cx="1790388" cy="133612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26" name="Shape 1126"/>
          <p:cNvSpPr/>
          <p:nvPr/>
        </p:nvSpPr>
        <p:spPr>
          <a:xfrm>
            <a:off x="8180170" y="4550891"/>
            <a:ext cx="3227031" cy="63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2200"/>
              </a:lnSpc>
              <a:tabLst>
                <a:tab pos="635000" algn="l"/>
                <a:tab pos="1270000" algn="l"/>
                <a:tab pos="1917700" algn="l"/>
              </a:tabLst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variables can be n-bits wide</a:t>
            </a:r>
            <a:br>
              <a:rPr b="1"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(MSB:LSB)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Shape 1128"/>
          <p:cNvSpPr/>
          <p:nvPr>
            <p:ph type="title" idx="4294967295"/>
          </p:nvPr>
        </p:nvSpPr>
        <p:spPr>
          <a:xfrm>
            <a:off x="650239" y="18062"/>
            <a:ext cx="11704322" cy="1179403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27100">
              <a:defRPr sz="40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always block</a:t>
            </a:r>
          </a:p>
        </p:txBody>
      </p:sp>
      <p:sp>
        <p:nvSpPr>
          <p:cNvPr id="1129" name="Shape 1129"/>
          <p:cNvSpPr/>
          <p:nvPr>
            <p:ph type="body" sz="quarter" idx="4294967295"/>
          </p:nvPr>
        </p:nvSpPr>
        <p:spPr>
          <a:xfrm>
            <a:off x="334946" y="1434385"/>
            <a:ext cx="5892067" cy="1071850"/>
          </a:xfrm>
          <a:prstGeom prst="rect">
            <a:avLst/>
          </a:prstGeom>
        </p:spPr>
        <p:txBody>
          <a:bodyPr lIns="64993" tIns="64993" rIns="64993" bIns="64993" anchor="t"/>
          <a:lstStyle/>
          <a:p>
            <a:pPr marL="254952" indent="-254952" defTabSz="509905">
              <a:spcBef>
                <a:spcPts val="600"/>
              </a:spcBef>
              <a:buClr>
                <a:srgbClr val="CC0000"/>
              </a:buClr>
              <a:buSzPct val="100000"/>
              <a:buFont typeface="Helvetica"/>
              <a:defRPr sz="176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always</a:t>
            </a:r>
            <a:r>
              <a:t> block</a:t>
            </a:r>
          </a:p>
          <a:p>
            <a:pPr lvl="1" marL="477424" indent="-222472" defTabSz="509905">
              <a:spcBef>
                <a:spcPts val="200"/>
              </a:spcBef>
              <a:buClr>
                <a:srgbClr val="CC0000"/>
              </a:buClr>
              <a:buSzPct val="100000"/>
              <a:buFont typeface="Helvetica"/>
              <a:defRPr sz="154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Always waiting for a change to a trigger signal</a:t>
            </a:r>
          </a:p>
          <a:p>
            <a:pPr lvl="1" marL="477424" indent="-222472" defTabSz="509905">
              <a:spcBef>
                <a:spcPts val="200"/>
              </a:spcBef>
              <a:buClr>
                <a:srgbClr val="CC0000"/>
              </a:buClr>
              <a:buSzPct val="100000"/>
              <a:buFont typeface="Helvetica"/>
              <a:defRPr sz="154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Then executes the body</a:t>
            </a:r>
          </a:p>
        </p:txBody>
      </p:sp>
      <p:sp>
        <p:nvSpPr>
          <p:cNvPr id="1130" name="Shape 1130"/>
          <p:cNvSpPr/>
          <p:nvPr/>
        </p:nvSpPr>
        <p:spPr>
          <a:xfrm>
            <a:off x="635268" y="5268347"/>
            <a:ext cx="4943739" cy="2974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and_gate (out, in1, in2);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	in1, in2;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output	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reg		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@(in1 or in2)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out = in1 &amp; in2;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tabLst>
                <a:tab pos="635000" algn="l"/>
                <a:tab pos="1270000" algn="l"/>
                <a:tab pos="19177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</a:p>
        </p:txBody>
      </p:sp>
      <p:sp>
        <p:nvSpPr>
          <p:cNvPr id="1131" name="Shape 1131"/>
          <p:cNvSpPr/>
          <p:nvPr/>
        </p:nvSpPr>
        <p:spPr>
          <a:xfrm flipV="1">
            <a:off x="4688392" y="5895149"/>
            <a:ext cx="4312659" cy="215744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32" name="Shape 1132"/>
          <p:cNvSpPr/>
          <p:nvPr/>
        </p:nvSpPr>
        <p:spPr>
          <a:xfrm>
            <a:off x="9004957" y="5381064"/>
            <a:ext cx="3376225" cy="1243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/>
          <a:lstStyle/>
          <a:p>
            <a:pPr algn="l" defTabSz="914400">
              <a:lnSpc>
                <a:spcPct val="90000"/>
              </a:lnSpc>
              <a:defRPr sz="1900">
                <a:latin typeface="Helvetica"/>
                <a:ea typeface="Helvetica"/>
                <a:cs typeface="Helvetica"/>
                <a:sym typeface="Helvetica"/>
              </a:defRPr>
            </a:pPr>
            <a:r>
              <a:t>Not a real register!!</a:t>
            </a:r>
          </a:p>
          <a:p>
            <a:pPr algn="l" defTabSz="914400">
              <a:lnSpc>
                <a:spcPct val="90000"/>
              </a:lnSpc>
              <a:defRPr sz="1900">
                <a:latin typeface="Helvetica"/>
                <a:ea typeface="Helvetica"/>
                <a:cs typeface="Helvetica"/>
                <a:sym typeface="Helvetica"/>
              </a:defRPr>
            </a:pPr>
            <a:r>
              <a:t>A Verilog register</a:t>
            </a:r>
          </a:p>
          <a:p>
            <a:pPr algn="l" defTabSz="914400">
              <a:lnSpc>
                <a:spcPct val="90000"/>
              </a:lnSpc>
              <a:defRPr sz="1900">
                <a:latin typeface="Helvetica"/>
                <a:ea typeface="Helvetica"/>
                <a:cs typeface="Helvetica"/>
                <a:sym typeface="Helvetica"/>
              </a:defRPr>
            </a:pPr>
            <a:r>
              <a:t>Needed because of </a:t>
            </a:r>
          </a:p>
          <a:p>
            <a:pPr algn="l" defTabSz="914400">
              <a:lnSpc>
                <a:spcPct val="90000"/>
              </a:lnSpc>
              <a:defRPr sz="1900">
                <a:latin typeface="Helvetica"/>
                <a:ea typeface="Helvetica"/>
                <a:cs typeface="Helvetica"/>
                <a:sym typeface="Helvetica"/>
              </a:defRPr>
            </a:pPr>
            <a:r>
              <a:t>assignment in always block</a:t>
            </a:r>
          </a:p>
        </p:txBody>
      </p:sp>
      <p:grpSp>
        <p:nvGrpSpPr>
          <p:cNvPr id="1136" name="Group 1136"/>
          <p:cNvGrpSpPr/>
          <p:nvPr/>
        </p:nvGrpSpPr>
        <p:grpSpPr>
          <a:xfrm>
            <a:off x="5247522" y="7132080"/>
            <a:ext cx="6965547" cy="1615921"/>
            <a:chOff x="0" y="0"/>
            <a:chExt cx="6965546" cy="1615920"/>
          </a:xfrm>
        </p:grpSpPr>
        <p:sp>
          <p:nvSpPr>
            <p:cNvPr id="1133" name="Shape 1133"/>
            <p:cNvSpPr/>
            <p:nvPr/>
          </p:nvSpPr>
          <p:spPr>
            <a:xfrm>
              <a:off x="1206913" y="994978"/>
              <a:ext cx="3314523" cy="62094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914400">
                <a:lnSpc>
                  <a:spcPct val="90000"/>
                </a:lnSpc>
                <a:defRPr sz="2400"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1134" name="Shape 1134"/>
            <p:cNvSpPr/>
            <p:nvPr/>
          </p:nvSpPr>
          <p:spPr>
            <a:xfrm>
              <a:off x="-1" y="0"/>
              <a:ext cx="1100007" cy="11420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Shape 1135"/>
            <p:cNvSpPr/>
            <p:nvPr/>
          </p:nvSpPr>
          <p:spPr>
            <a:xfrm>
              <a:off x="1206913" y="994978"/>
              <a:ext cx="5758634" cy="5867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4133" tIns="64133" rIns="64133" bIns="64133" numCol="1" anchor="t">
              <a:spAutoFit/>
            </a:bodyPr>
            <a:lstStyle/>
            <a:p>
              <a:pPr algn="l" defTabSz="914400">
                <a:lnSpc>
                  <a:spcPct val="90000"/>
                </a:lnSpc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Specifies when block is executed </a:t>
              </a:r>
              <a:br/>
              <a:r>
                <a:t>I.e., triggered by which signals</a:t>
              </a:r>
            </a:p>
          </p:txBody>
        </p:sp>
      </p:grpSp>
      <p:sp>
        <p:nvSpPr>
          <p:cNvPr id="1137" name="Shape 1137"/>
          <p:cNvSpPr/>
          <p:nvPr/>
        </p:nvSpPr>
        <p:spPr>
          <a:xfrm>
            <a:off x="5940502" y="1441398"/>
            <a:ext cx="6980876" cy="2975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93" tIns="64993" rIns="64993" bIns="64993">
            <a:normAutofit fontScale="100000" lnSpcReduction="0"/>
          </a:bodyPr>
          <a:lstStyle/>
          <a:p>
            <a:pPr marL="215550" indent="-215550" algn="l" defTabSz="862202">
              <a:spcBef>
                <a:spcPts val="10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Procedure that describes the function of a circuit</a:t>
            </a:r>
          </a:p>
          <a:p>
            <a:pPr lvl="1" marL="646061" indent="-21496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Can contain many statements including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t>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t>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t>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case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646061" indent="-21496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Statements in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always</a:t>
            </a:r>
            <a:r>
              <a:t> block are executed sequentially</a:t>
            </a:r>
          </a:p>
          <a:p>
            <a:pPr lvl="2" marL="1053803" indent="-19160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(Continuous assignments &lt;= are executed in parallel)</a:t>
            </a:r>
          </a:p>
          <a:p>
            <a:pPr lvl="1" marL="646061" indent="-21496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Entire block is executed at once</a:t>
            </a:r>
          </a:p>
          <a:p>
            <a:pPr lvl="1" marL="646061" indent="-21496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Final result describes the function of the circuit for current set of inputs</a:t>
            </a:r>
          </a:p>
          <a:p>
            <a:pPr lvl="2" marL="1053803" indent="-191600" algn="l" defTabSz="862202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intermediate assignments don’t matter, only the final result</a:t>
            </a:r>
          </a:p>
          <a:p>
            <a:pPr marL="215550" indent="-215550" algn="l" defTabSz="862202">
              <a:spcBef>
                <a:spcPts val="1000"/>
              </a:spcBef>
              <a:buClr>
                <a:srgbClr val="CC0000"/>
              </a:buClr>
              <a:buSzPct val="100000"/>
              <a:buFont typeface="Helvetica"/>
              <a:buChar char="•"/>
              <a:defRPr sz="148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begin</a:t>
            </a:r>
            <a:r>
              <a:t>/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end</a:t>
            </a:r>
            <a:r>
              <a:t>  used to group statements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/>
          <p:nvPr>
            <p:ph type="title" idx="4294967295"/>
          </p:nvPr>
        </p:nvSpPr>
        <p:spPr>
          <a:xfrm>
            <a:off x="975359" y="-58780"/>
            <a:ext cx="11054082" cy="1191365"/>
          </a:xfrm>
          <a:prstGeom prst="rect">
            <a:avLst/>
          </a:prstGeom>
        </p:spPr>
        <p:txBody>
          <a:bodyPr lIns="64993" tIns="64993" rIns="64993" bIns="64993"/>
          <a:lstStyle>
            <a:lvl1pPr defTabSz="927100">
              <a:defRPr sz="40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未完成触发</a:t>
            </a:r>
          </a:p>
        </p:txBody>
      </p:sp>
      <p:sp>
        <p:nvSpPr>
          <p:cNvPr id="1140" name="Shape 1140"/>
          <p:cNvSpPr/>
          <p:nvPr>
            <p:ph type="body" sz="quarter" idx="4294967295"/>
          </p:nvPr>
        </p:nvSpPr>
        <p:spPr>
          <a:xfrm>
            <a:off x="529711" y="1482200"/>
            <a:ext cx="11633062" cy="1431886"/>
          </a:xfrm>
          <a:prstGeom prst="rect">
            <a:avLst/>
          </a:prstGeom>
        </p:spPr>
        <p:txBody>
          <a:bodyPr lIns="64993" tIns="64993" rIns="64993" bIns="64993" anchor="t"/>
          <a:lstStyle/>
          <a:p>
            <a:pPr marL="463549" indent="-463549" defTabSz="927100">
              <a:lnSpc>
                <a:spcPct val="90000"/>
              </a:lnSpc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defRPr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省去一个输入触发信号一般会导致一个时序电路</a:t>
            </a:r>
          </a:p>
          <a:p>
            <a:pPr marL="463549" indent="-463549" defTabSz="927100">
              <a:lnSpc>
                <a:spcPct val="90000"/>
              </a:lnSpc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defRPr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例如:  这个”与”门的输出取决于输入的历史</a:t>
            </a:r>
          </a:p>
        </p:txBody>
      </p:sp>
      <p:sp>
        <p:nvSpPr>
          <p:cNvPr id="1141" name="Shape 1141"/>
          <p:cNvSpPr/>
          <p:nvPr/>
        </p:nvSpPr>
        <p:spPr>
          <a:xfrm>
            <a:off x="2654974" y="3527514"/>
            <a:ext cx="7382536" cy="4532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3500"/>
              </a:lnSpc>
              <a:tabLst>
                <a:tab pos="635000" algn="l"/>
                <a:tab pos="1270000" algn="l"/>
                <a:tab pos="19177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and_gate (out, in1, in2);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		in1, in2;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output		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reg			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@(in1)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3500"/>
              </a:lnSpc>
              <a:tabLst>
                <a:tab pos="635000" algn="l"/>
                <a:tab pos="1270000" algn="l"/>
                <a:tab pos="19177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out = in1 &amp; in2;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3500"/>
              </a:lnSpc>
              <a:tabLst>
                <a:tab pos="635000" algn="l"/>
                <a:tab pos="1270000" algn="l"/>
                <a:tab pos="19177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3500"/>
              </a:lnSpc>
              <a:tabLst>
                <a:tab pos="635000" algn="l"/>
                <a:tab pos="1270000" algn="l"/>
                <a:tab pos="19177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lnSpc>
                <a:spcPts val="3500"/>
              </a:lnSpc>
              <a:tabLst>
                <a:tab pos="635000" algn="l"/>
                <a:tab pos="1270000" algn="l"/>
                <a:tab pos="19177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/>
          <p:nvPr>
            <p:ph type="title" idx="4294967295"/>
          </p:nvPr>
        </p:nvSpPr>
        <p:spPr>
          <a:xfrm>
            <a:off x="650239" y="-13981"/>
            <a:ext cx="11704322" cy="1226499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If</a:t>
            </a:r>
          </a:p>
        </p:txBody>
      </p:sp>
      <p:sp>
        <p:nvSpPr>
          <p:cNvPr id="1144" name="Shape 1144"/>
          <p:cNvSpPr/>
          <p:nvPr/>
        </p:nvSpPr>
        <p:spPr>
          <a:xfrm>
            <a:off x="563706" y="1378536"/>
            <a:ext cx="6038169" cy="4509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4:1 mux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mux4 (sel, A, B, C, D,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[1:0] sel;// 2-bit control signal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A, B, C,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Y;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Y;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@(sel or A or B or C or D)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if (sel == 2’b00) Y = A;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else if (sel == 2’b01) Y = B;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else if (sel == 2’b10) Y = C;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else if (sel == 2’b11) Y =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45" name="Shape 1145"/>
          <p:cNvSpPr/>
          <p:nvPr/>
        </p:nvSpPr>
        <p:spPr>
          <a:xfrm>
            <a:off x="6728154" y="3855636"/>
            <a:ext cx="6007713" cy="4801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4:1 mux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mux4 (sel, A, B, C, D,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[1:0] sel;	// 2-bit control signal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A, B, C,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Y;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Y;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@(sel or A or B or C or D)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if (sel[0] == 0)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if (sel[1] == 0) Y = A;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else             Y = B;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else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if (sel[1] == 0) Y = C;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else             Y =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46" name="Shape 1146"/>
          <p:cNvSpPr/>
          <p:nvPr/>
        </p:nvSpPr>
        <p:spPr>
          <a:xfrm>
            <a:off x="8303260" y="2955374"/>
            <a:ext cx="2857501" cy="557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另外一种方式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Shape 1148"/>
          <p:cNvSpPr/>
          <p:nvPr>
            <p:ph type="title" idx="4294967295"/>
          </p:nvPr>
        </p:nvSpPr>
        <p:spPr>
          <a:xfrm>
            <a:off x="650239" y="-30914"/>
            <a:ext cx="11704322" cy="114342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Case - 1</a:t>
            </a:r>
          </a:p>
        </p:txBody>
      </p:sp>
      <p:sp>
        <p:nvSpPr>
          <p:cNvPr id="1149" name="Shape 1149"/>
          <p:cNvSpPr/>
          <p:nvPr/>
        </p:nvSpPr>
        <p:spPr>
          <a:xfrm>
            <a:off x="1379241" y="3304294"/>
            <a:ext cx="8269305" cy="5271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4-1 mux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mux4 (sel, A, B, C, D,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[1:0] sel;	// 2-bit control signal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A, B, C,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Y;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Y;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@(sel or A or B or C or D)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case (sel)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2’b00: Y = A;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2’b01: Y = B;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2’b10: Y = C;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2’b11: Y = 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50" name="Shape 1150"/>
          <p:cNvSpPr/>
          <p:nvPr>
            <p:ph type="body" sz="quarter" idx="4294967295"/>
          </p:nvPr>
        </p:nvSpPr>
        <p:spPr>
          <a:xfrm>
            <a:off x="1117317" y="1268906"/>
            <a:ext cx="10147819" cy="1533972"/>
          </a:xfrm>
          <a:prstGeom prst="rect">
            <a:avLst/>
          </a:prstGeom>
        </p:spPr>
        <p:txBody>
          <a:bodyPr lIns="64993" tIns="64993" rIns="64993" bIns="64993" anchor="t"/>
          <a:lstStyle/>
          <a:p>
            <a:pPr marL="375475" indent="-375475" defTabSz="750951">
              <a:spcBef>
                <a:spcPts val="900"/>
              </a:spcBef>
              <a:buClr>
                <a:srgbClr val="CC0000"/>
              </a:buClr>
              <a:buSzPct val="100000"/>
              <a:buFont typeface="Helvetica"/>
              <a:defRPr sz="2592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顺序执行</a:t>
            </a:r>
          </a:p>
          <a:p>
            <a:pPr lvl="1" marL="703116" indent="-327641" defTabSz="750951">
              <a:spcBef>
                <a:spcPts val="300"/>
              </a:spcBef>
              <a:buClr>
                <a:srgbClr val="CC0000"/>
              </a:buClr>
              <a:buSzPct val="100000"/>
              <a:buFont typeface="Helvetica"/>
              <a:defRPr sz="226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只有第一个匹配的『case』被执行</a:t>
            </a:r>
            <a:r>
              <a:t>(implicit break)</a:t>
            </a:r>
          </a:p>
          <a:p>
            <a:pPr lvl="1" marL="703116" indent="-327641" defTabSz="750951">
              <a:spcBef>
                <a:spcPts val="300"/>
              </a:spcBef>
              <a:buClr>
                <a:srgbClr val="CC0000"/>
              </a:buClr>
              <a:buSzPct val="100000"/>
              <a:buFont typeface="Helvetica"/>
              <a:defRPr sz="2268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缺省的</a:t>
            </a:r>
            <a:r>
              <a:t>case</a:t>
            </a:r>
            <a:r>
              <a:t>可以用到</a:t>
            </a:r>
            <a:r>
              <a:t> </a:t>
            </a:r>
          </a:p>
        </p:txBody>
      </p:sp>
      <p:sp>
        <p:nvSpPr>
          <p:cNvPr id="1151" name="Shape 1151"/>
          <p:cNvSpPr/>
          <p:nvPr/>
        </p:nvSpPr>
        <p:spPr>
          <a:xfrm>
            <a:off x="10124001" y="3903397"/>
            <a:ext cx="2531519" cy="8394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4133" tIns="64133" rIns="64133" bIns="64133">
            <a:spAutoFit/>
          </a:bodyPr>
          <a:lstStyle/>
          <a:p>
            <a:pPr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Conditions tested in</a:t>
            </a:r>
            <a:br>
              <a:rPr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top to bottom order</a:t>
            </a:r>
          </a:p>
        </p:txBody>
      </p:sp>
      <p:sp>
        <p:nvSpPr>
          <p:cNvPr id="1152" name="Shape 1152"/>
          <p:cNvSpPr/>
          <p:nvPr/>
        </p:nvSpPr>
        <p:spPr>
          <a:xfrm>
            <a:off x="11389760" y="4970248"/>
            <a:ext cx="1" cy="1635061"/>
          </a:xfrm>
          <a:prstGeom prst="line">
            <a:avLst/>
          </a:prstGeom>
          <a:ln w="38100">
            <a:solidFill>
              <a:srgbClr val="000000"/>
            </a:solidFill>
            <a:tailEnd type="stealth"/>
          </a:ln>
        </p:spPr>
        <p:txBody>
          <a:bodyPr lIns="64133" tIns="64133" rIns="64133" bIns="6413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/>
          <p:nvPr>
            <p:ph type="title" idx="4294967295"/>
          </p:nvPr>
        </p:nvSpPr>
        <p:spPr>
          <a:xfrm>
            <a:off x="650239" y="-30914"/>
            <a:ext cx="11704322" cy="114342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Case - 2</a:t>
            </a:r>
          </a:p>
        </p:txBody>
      </p:sp>
      <p:sp>
        <p:nvSpPr>
          <p:cNvPr id="1155" name="Shape 1155"/>
          <p:cNvSpPr/>
          <p:nvPr/>
        </p:nvSpPr>
        <p:spPr>
          <a:xfrm>
            <a:off x="279333" y="1818303"/>
            <a:ext cx="6241882" cy="6846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binary encoder (input is 1-hot)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encode (A,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 [7:0] A;	 // 8-bit input vector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[2:0] Y;	// 3-bit encoded output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[2:0] Y;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@(A)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case (A)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8’b00000001: Y = 0;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8’b00000010: Y =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8’b00000100: Y = 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8’b00001000: Y = 3;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8’b00010000: Y = 4;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8’b00100000: Y = 5;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8’b01000000: Y = 6;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8’b10000000: Y = 7;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default:     Y = 3’bXXX;	// Don’t care when input is not 1-hot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56" name="Shape 1156"/>
          <p:cNvSpPr/>
          <p:nvPr/>
        </p:nvSpPr>
        <p:spPr>
          <a:xfrm>
            <a:off x="7083381" y="1818303"/>
            <a:ext cx="5483010" cy="6846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Priority encoder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encode (A,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 [7:0] A;	 	// 8-bit input vector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[2:0] Y;		// 3-bit encoded output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[2:0] Y;	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@(A)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case (1’b1)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A[0]:    Y = 0;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A[1]:    Y =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A[2]:    Y = 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A[3]:    Y = 3;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A[4]:    Y = 4;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A[5]:    Y = 5;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A[6]:    Y = 6;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A[7]:    Y = 7;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default: Y = 3’bXXX;// Don’t care when input is all 0’s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/>
          <p:nvPr>
            <p:ph type="title" idx="4294967295"/>
          </p:nvPr>
        </p:nvSpPr>
        <p:spPr>
          <a:xfrm>
            <a:off x="650239" y="-30914"/>
            <a:ext cx="11704322" cy="1143420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Case - 3</a:t>
            </a:r>
          </a:p>
        </p:txBody>
      </p:sp>
      <p:sp>
        <p:nvSpPr>
          <p:cNvPr id="1159" name="Shape 1159"/>
          <p:cNvSpPr/>
          <p:nvPr/>
        </p:nvSpPr>
        <p:spPr>
          <a:xfrm>
            <a:off x="602105" y="2554390"/>
            <a:ext cx="6763239" cy="4928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encoder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encode (A,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 [7:0] A;	 	// 8-bit input vector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[2:0] Y;		// 3-bit encoded output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[2:0] Y;	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@(A)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case (1’b1)		// synthesis parallel-case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A[0]:    Y = 0;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A[1]:    Y =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A[2]:    Y = 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A[3]:    Y = 3;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A[4]:    Y = 4;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A[5]:    Y = 5;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A[6]:    Y = 6;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A[7]:    Y = 7;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default: Y = 3’bX;	// Don’t care when input is all 0’s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60" name="Shape 1160"/>
          <p:cNvSpPr/>
          <p:nvPr/>
        </p:nvSpPr>
        <p:spPr>
          <a:xfrm>
            <a:off x="12172" y="7499929"/>
            <a:ext cx="7943105" cy="1508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93" tIns="64993" rIns="64993" bIns="64993">
            <a:normAutofit fontScale="100000" lnSpcReduction="0"/>
          </a:bodyPr>
          <a:lstStyle/>
          <a:p>
            <a:pPr marL="463550" indent="-463550" algn="l" defTabSz="927100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•"/>
              <a:defRPr sz="2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Like case, but cases can include ‘X’</a:t>
            </a:r>
          </a:p>
          <a:p>
            <a:pPr lvl="1" marL="868044" indent="-404494" algn="l" defTabSz="927100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X bits not used when evaluating the cases</a:t>
            </a:r>
          </a:p>
          <a:p>
            <a:pPr lvl="1" marL="868044" indent="-404494" algn="l" defTabSz="927100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 other words, you don’t care about those bits!</a:t>
            </a:r>
          </a:p>
        </p:txBody>
      </p:sp>
      <p:sp>
        <p:nvSpPr>
          <p:cNvPr id="1161" name="Shape 1161"/>
          <p:cNvSpPr/>
          <p:nvPr/>
        </p:nvSpPr>
        <p:spPr>
          <a:xfrm>
            <a:off x="7572408" y="1620120"/>
            <a:ext cx="5088148" cy="7214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Priority encoder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encode (A, valid,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 [7:0] A;	 	// 8-bit input vector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[2:0] Y;		// 3-bit encoded output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valid;		// Asserted when an input is not all 0’s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[2:0] Y;	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valid;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@(A)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valid =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casex (A)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8’bXXXXXXX1: Y = 0;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8’bXXXXXX10: Y =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8’bXXXXX100: Y = 2;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8’bXXXX1000: Y = 3;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8’bXXX10000: Y = 4;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8’bXX100000: Y = 5;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8’bX1000000: Y = 6;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8’b10000000: Y = 7;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default: 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  valid = 0;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  Y = 3’bX;	// Don’t care when input is all 0’s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>
            <p:ph type="title" idx="4294967295"/>
          </p:nvPr>
        </p:nvSpPr>
        <p:spPr>
          <a:xfrm>
            <a:off x="650239" y="-13981"/>
            <a:ext cx="11704322" cy="1256596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For/repeat/forever</a:t>
            </a:r>
          </a:p>
        </p:txBody>
      </p:sp>
      <p:sp>
        <p:nvSpPr>
          <p:cNvPr id="1164" name="Shape 1164"/>
          <p:cNvSpPr/>
          <p:nvPr/>
        </p:nvSpPr>
        <p:spPr>
          <a:xfrm>
            <a:off x="610714" y="1981686"/>
            <a:ext cx="4973937" cy="6846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133" tIns="64133" rIns="64133" bIns="64133" anchor="ctr">
            <a:spAutoFit/>
          </a:bodyPr>
          <a:lstStyle/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// simple encoder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encode (A, Y);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input  [7:0] A;	 	// 8-bit input vector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output [2:0] Y;		// 3-bit encoded output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   [2:0] Y;		// target of assignment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integer i;		// Temporary variables for program only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reg [7:0] test;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@(A)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test = 8b’00000001;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Y = 3’bX;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for (i = 0; i &lt; 8; i = i + 1) begin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if (A == test) Y = i;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   test = test &lt;&lt; 1;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end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165" name="Shape 1165"/>
          <p:cNvSpPr/>
          <p:nvPr/>
        </p:nvSpPr>
        <p:spPr>
          <a:xfrm>
            <a:off x="6845781" y="2098859"/>
            <a:ext cx="5054521" cy="633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4993" tIns="64993" rIns="64993" bIns="64993">
            <a:normAutofit fontScale="100000" lnSpcReduction="0"/>
          </a:bodyPr>
          <a:lstStyle/>
          <a:p>
            <a:pPr marL="454279" indent="-454279" algn="l" defTabSz="908558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•"/>
              <a:defRPr sz="3136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t> (expression) statement</a:t>
            </a:r>
          </a:p>
          <a:p>
            <a:pPr lvl="1" marL="850684" indent="-396405" algn="l" defTabSz="908558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744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Execute statement while expression is true</a:t>
            </a:r>
          </a:p>
          <a:p>
            <a:pPr marL="454279" indent="-454279" algn="l" defTabSz="908558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•"/>
              <a:defRPr sz="3136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repeat</a:t>
            </a:r>
            <a:r>
              <a:t> (expression) statement</a:t>
            </a:r>
          </a:p>
          <a:p>
            <a:pPr lvl="1" marL="850684" indent="-396405" algn="l" defTabSz="908558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744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Execute statement a fixed number of times</a:t>
            </a:r>
          </a:p>
          <a:p>
            <a:pPr marL="454279" indent="-454279" algn="l" defTabSz="908558">
              <a:spcBef>
                <a:spcPts val="1100"/>
              </a:spcBef>
              <a:buClr>
                <a:srgbClr val="CC0000"/>
              </a:buClr>
              <a:buSzPct val="100000"/>
              <a:buFont typeface="Helvetica"/>
              <a:buChar char="•"/>
              <a:defRPr sz="3136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forever</a:t>
            </a:r>
            <a:r>
              <a:t> statement</a:t>
            </a:r>
          </a:p>
          <a:p>
            <a:pPr lvl="1" marL="850684" indent="-396405" algn="l" defTabSz="908558">
              <a:spcBef>
                <a:spcPts val="400"/>
              </a:spcBef>
              <a:buClr>
                <a:srgbClr val="CC0000"/>
              </a:buClr>
              <a:buSzPct val="100000"/>
              <a:buFont typeface="Helvetica"/>
              <a:buChar char="•"/>
              <a:defRPr sz="2744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Execute statement forever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/>
          <p:nvPr/>
        </p:nvSpPr>
        <p:spPr>
          <a:xfrm>
            <a:off x="567243" y="2856107"/>
            <a:ext cx="10857821" cy="643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22" tIns="26722" rIns="26722" bIns="26722">
            <a:spAutoFit/>
          </a:bodyPr>
          <a:lstStyle/>
          <a:p>
            <a:pPr algn="l" defTabSz="914400">
              <a:lnSpc>
                <a:spcPts val="2900"/>
              </a:lnSpc>
              <a:tabLst>
                <a:tab pos="635000" algn="l"/>
                <a:tab pos="1270000" algn="l"/>
                <a:tab pos="1917700" algn="l"/>
              </a:tabLs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module life (neighbors, self, out);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         self;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input [7:0]   neighbors;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output        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reg           out;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integer       count;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integer       i;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always @(neighbors or self) begin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count = 0;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for (i = 0; i&lt;8; i = i+1) count = count + neighbors[i];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out = 0;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out = out | (count == 3);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  out = out | ((self == 1) &amp; (count == 2));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  end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  <a:br>
              <a:rPr b="1">
                <a:latin typeface="Courier New"/>
                <a:ea typeface="Courier New"/>
                <a:cs typeface="Courier New"/>
                <a:sym typeface="Courier New"/>
              </a:rPr>
            </a:br>
          </a:p>
        </p:txBody>
      </p:sp>
      <p:sp>
        <p:nvSpPr>
          <p:cNvPr id="1168" name="Shape 1168"/>
          <p:cNvSpPr/>
          <p:nvPr>
            <p:ph type="title"/>
          </p:nvPr>
        </p:nvSpPr>
        <p:spPr>
          <a:xfrm>
            <a:off x="1135692" y="8953"/>
            <a:ext cx="11054082" cy="1191366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b="0"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另一个Behavioral的例子</a:t>
            </a:r>
          </a:p>
        </p:txBody>
      </p:sp>
      <p:grpSp>
        <p:nvGrpSpPr>
          <p:cNvPr id="1172" name="Group 1172"/>
          <p:cNvGrpSpPr/>
          <p:nvPr/>
        </p:nvGrpSpPr>
        <p:grpSpPr>
          <a:xfrm>
            <a:off x="4830148" y="5135114"/>
            <a:ext cx="7967556" cy="1120112"/>
            <a:chOff x="0" y="0"/>
            <a:chExt cx="7967554" cy="1120110"/>
          </a:xfrm>
        </p:grpSpPr>
        <p:sp>
          <p:nvSpPr>
            <p:cNvPr id="1169" name="Shape 1169"/>
            <p:cNvSpPr/>
            <p:nvPr/>
          </p:nvSpPr>
          <p:spPr>
            <a:xfrm>
              <a:off x="2117621" y="0"/>
              <a:ext cx="5849934" cy="895194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914400">
                <a:lnSpc>
                  <a:spcPts val="2900"/>
                </a:lnSpc>
                <a:defRPr sz="2400">
                  <a:latin typeface="Lucida Casual"/>
                  <a:ea typeface="Lucida Casual"/>
                  <a:cs typeface="Lucida Casual"/>
                  <a:sym typeface="Lucida Casual"/>
                </a:defRPr>
              </a:pPr>
            </a:p>
          </p:txBody>
        </p:sp>
        <p:sp>
          <p:nvSpPr>
            <p:cNvPr id="1170" name="Shape 1170"/>
            <p:cNvSpPr/>
            <p:nvPr/>
          </p:nvSpPr>
          <p:spPr>
            <a:xfrm flipV="1">
              <a:off x="-1" y="53462"/>
              <a:ext cx="2010645" cy="106664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Shape 1171"/>
            <p:cNvSpPr/>
            <p:nvPr/>
          </p:nvSpPr>
          <p:spPr>
            <a:xfrm>
              <a:off x="2117621" y="0"/>
              <a:ext cx="5849934" cy="8488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4133" tIns="64133" rIns="64133" bIns="64133" numCol="1" anchor="t">
              <a:spAutoFit/>
            </a:bodyPr>
            <a:lstStyle/>
            <a:p>
              <a:pPr algn="l" defTabSz="914400">
                <a:lnSpc>
                  <a:spcPts val="2900"/>
                </a:lnSpc>
                <a:defRPr sz="1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Tahoma"/>
                  <a:ea typeface="Tahoma"/>
                  <a:cs typeface="Tahoma"/>
                  <a:sym typeface="Tahoma"/>
                </a:rPr>
                <a:t>always block is executed instantaneously, </a:t>
              </a:r>
              <a:br>
                <a:rPr>
                  <a:latin typeface="Tahoma"/>
                  <a:ea typeface="Tahoma"/>
                  <a:cs typeface="Tahoma"/>
                  <a:sym typeface="Tahoma"/>
                </a:rPr>
              </a:br>
              <a:r>
                <a:rPr>
                  <a:latin typeface="Tahoma"/>
                  <a:ea typeface="Tahoma"/>
                  <a:cs typeface="Tahoma"/>
                  <a:sym typeface="Tahoma"/>
                </a:rPr>
                <a:t>if there are no delays only the final result is used</a:t>
              </a:r>
            </a:p>
          </p:txBody>
        </p:sp>
      </p:grpSp>
      <p:grpSp>
        <p:nvGrpSpPr>
          <p:cNvPr id="1176" name="Group 1176"/>
          <p:cNvGrpSpPr/>
          <p:nvPr/>
        </p:nvGrpSpPr>
        <p:grpSpPr>
          <a:xfrm>
            <a:off x="5195227" y="4320087"/>
            <a:ext cx="7602477" cy="988731"/>
            <a:chOff x="0" y="0"/>
            <a:chExt cx="7602475" cy="988730"/>
          </a:xfrm>
        </p:grpSpPr>
        <p:sp>
          <p:nvSpPr>
            <p:cNvPr id="1173" name="Shape 1173"/>
            <p:cNvSpPr/>
            <p:nvPr/>
          </p:nvSpPr>
          <p:spPr>
            <a:xfrm>
              <a:off x="1752542" y="0"/>
              <a:ext cx="5849934" cy="52108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914400">
                <a:lnSpc>
                  <a:spcPts val="2900"/>
                </a:lnSpc>
                <a:defRPr sz="2400">
                  <a:latin typeface="Lucida Casual"/>
                  <a:ea typeface="Lucida Casual"/>
                  <a:cs typeface="Lucida Casual"/>
                  <a:sym typeface="Lucida Casual"/>
                </a:defRPr>
              </a:pPr>
            </a:p>
          </p:txBody>
        </p:sp>
        <p:sp>
          <p:nvSpPr>
            <p:cNvPr id="1174" name="Shape 1174"/>
            <p:cNvSpPr/>
            <p:nvPr/>
          </p:nvSpPr>
          <p:spPr>
            <a:xfrm flipV="1">
              <a:off x="0" y="53435"/>
              <a:ext cx="1645565" cy="93529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4133" tIns="64133" rIns="64133" bIns="6413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Shape 1175"/>
            <p:cNvSpPr/>
            <p:nvPr/>
          </p:nvSpPr>
          <p:spPr>
            <a:xfrm>
              <a:off x="1752542" y="0"/>
              <a:ext cx="5849934" cy="474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4133" tIns="64133" rIns="64133" bIns="64133" numCol="1" anchor="t">
              <a:spAutoFit/>
            </a:bodyPr>
            <a:lstStyle>
              <a:lvl1pPr algn="l" defTabSz="914400">
                <a:lnSpc>
                  <a:spcPts val="2900"/>
                </a:lnSpc>
                <a:defRPr sz="180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Tahoma"/>
                  <a:ea typeface="Tahoma"/>
                  <a:cs typeface="Tahoma"/>
                  <a:sym typeface="Tahoma"/>
                </a:rPr>
                <a:t>integers are temporary compiler variables</a:t>
              </a:r>
            </a:p>
          </p:txBody>
        </p:sp>
      </p:grpSp>
      <p:sp>
        <p:nvSpPr>
          <p:cNvPr id="1177" name="Shape 1177"/>
          <p:cNvSpPr/>
          <p:nvPr>
            <p:ph type="body" sz="quarter" idx="1"/>
          </p:nvPr>
        </p:nvSpPr>
        <p:spPr>
          <a:xfrm>
            <a:off x="320666" y="1200318"/>
            <a:ext cx="12684135" cy="136792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har char="•"/>
            </a:lvl1pPr>
            <a:lvl2pPr marL="868045" indent="-404495">
              <a:spcBef>
                <a:spcPts val="400"/>
              </a:spcBef>
              <a:defRPr sz="2800"/>
            </a:lvl2pPr>
          </a:lstStyle>
          <a:p>
            <a:pPr/>
            <a:r>
              <a:t>Computing Conway’s Game of Life rule</a:t>
            </a:r>
          </a:p>
          <a:p>
            <a:pPr lvl="1"/>
            <a:r>
              <a:t>Cell with no neighbors or 4 neighbors dies; with 2-3 neighbors lives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/>
          <p:nvPr>
            <p:ph type="title" idx="4294967295"/>
          </p:nvPr>
        </p:nvSpPr>
        <p:spPr>
          <a:xfrm>
            <a:off x="650239" y="1128"/>
            <a:ext cx="11704322" cy="1281533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测试</a:t>
            </a:r>
          </a:p>
        </p:txBody>
      </p:sp>
      <p:grpSp>
        <p:nvGrpSpPr>
          <p:cNvPr id="1203" name="Group 1203"/>
          <p:cNvGrpSpPr/>
          <p:nvPr/>
        </p:nvGrpSpPr>
        <p:grpSpPr>
          <a:xfrm>
            <a:off x="2259605" y="1355110"/>
            <a:ext cx="7906069" cy="4156528"/>
            <a:chOff x="0" y="0"/>
            <a:chExt cx="7906068" cy="4156526"/>
          </a:xfrm>
        </p:grpSpPr>
        <p:grpSp>
          <p:nvGrpSpPr>
            <p:cNvPr id="1182" name="Group 1182"/>
            <p:cNvGrpSpPr/>
            <p:nvPr/>
          </p:nvGrpSpPr>
          <p:grpSpPr>
            <a:xfrm>
              <a:off x="2481206" y="697116"/>
              <a:ext cx="3410403" cy="2169946"/>
              <a:chOff x="0" y="0"/>
              <a:chExt cx="3410401" cy="2169945"/>
            </a:xfrm>
          </p:grpSpPr>
          <p:sp>
            <p:nvSpPr>
              <p:cNvPr id="1180" name="Shape 1180"/>
              <p:cNvSpPr/>
              <p:nvPr/>
            </p:nvSpPr>
            <p:spPr>
              <a:xfrm>
                <a:off x="0" y="0"/>
                <a:ext cx="3410402" cy="2169946"/>
              </a:xfrm>
              <a:prstGeom prst="rect">
                <a:avLst/>
              </a:prstGeom>
              <a:solidFill>
                <a:srgbClr val="6767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81" name="Shape 1181"/>
              <p:cNvSpPr/>
              <p:nvPr/>
            </p:nvSpPr>
            <p:spPr>
              <a:xfrm>
                <a:off x="587184" y="770430"/>
                <a:ext cx="2236033" cy="6290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t>设计的电路</a:t>
                </a:r>
              </a:p>
              <a:p>
                <a:pPr defTabSz="9144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t>(CUD)</a:t>
                </a:r>
              </a:p>
            </p:txBody>
          </p:sp>
        </p:grpSp>
        <p:sp>
          <p:nvSpPr>
            <p:cNvPr id="1183" name="Shape 1183"/>
            <p:cNvSpPr/>
            <p:nvPr/>
          </p:nvSpPr>
          <p:spPr>
            <a:xfrm>
              <a:off x="1860978" y="1472828"/>
              <a:ext cx="62022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Shape 1184"/>
            <p:cNvSpPr/>
            <p:nvPr/>
          </p:nvSpPr>
          <p:spPr>
            <a:xfrm>
              <a:off x="1860978" y="1782088"/>
              <a:ext cx="62022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Shape 1185"/>
            <p:cNvSpPr/>
            <p:nvPr/>
          </p:nvSpPr>
          <p:spPr>
            <a:xfrm>
              <a:off x="1860978" y="2091348"/>
              <a:ext cx="62022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Shape 1186"/>
            <p:cNvSpPr/>
            <p:nvPr/>
          </p:nvSpPr>
          <p:spPr>
            <a:xfrm flipH="1">
              <a:off x="2170238" y="2014460"/>
              <a:ext cx="78597" cy="155485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Shape 1187"/>
            <p:cNvSpPr/>
            <p:nvPr/>
          </p:nvSpPr>
          <p:spPr>
            <a:xfrm>
              <a:off x="2016462" y="2169945"/>
              <a:ext cx="309261" cy="3599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noAutofit/>
            </a:bodyPr>
            <a:lstStyle>
              <a:lvl1pPr algn="l" defTabSz="914400">
                <a:spcBef>
                  <a:spcPts val="1000"/>
                </a:spcBef>
                <a:defRPr sz="16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8</a:t>
              </a:r>
            </a:p>
          </p:txBody>
        </p:sp>
        <p:sp>
          <p:nvSpPr>
            <p:cNvPr id="1188" name="Shape 1188"/>
            <p:cNvSpPr/>
            <p:nvPr/>
          </p:nvSpPr>
          <p:spPr>
            <a:xfrm>
              <a:off x="5891608" y="1394232"/>
              <a:ext cx="62022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Shape 1189"/>
            <p:cNvSpPr/>
            <p:nvPr/>
          </p:nvSpPr>
          <p:spPr>
            <a:xfrm>
              <a:off x="5891608" y="1858976"/>
              <a:ext cx="62022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Shape 1190"/>
            <p:cNvSpPr/>
            <p:nvPr/>
          </p:nvSpPr>
          <p:spPr>
            <a:xfrm flipH="1">
              <a:off x="6199159" y="1782088"/>
              <a:ext cx="78597" cy="155485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Shape 1191"/>
            <p:cNvSpPr/>
            <p:nvPr/>
          </p:nvSpPr>
          <p:spPr>
            <a:xfrm>
              <a:off x="6045384" y="1937572"/>
              <a:ext cx="309260" cy="3599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noAutofit/>
            </a:bodyPr>
            <a:lstStyle>
              <a:lvl1pPr algn="l" defTabSz="914400">
                <a:spcBef>
                  <a:spcPts val="1000"/>
                </a:spcBef>
                <a:defRPr sz="16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4</a:t>
              </a:r>
            </a:p>
          </p:txBody>
        </p:sp>
        <p:grpSp>
          <p:nvGrpSpPr>
            <p:cNvPr id="1194" name="Group 1194"/>
            <p:cNvGrpSpPr/>
            <p:nvPr/>
          </p:nvGrpSpPr>
          <p:grpSpPr>
            <a:xfrm>
              <a:off x="466746" y="1084972"/>
              <a:ext cx="1394233" cy="1237041"/>
              <a:chOff x="0" y="0"/>
              <a:chExt cx="1394232" cy="1237039"/>
            </a:xfrm>
          </p:grpSpPr>
          <p:sp>
            <p:nvSpPr>
              <p:cNvPr id="1192" name="Shape 1192"/>
              <p:cNvSpPr/>
              <p:nvPr/>
            </p:nvSpPr>
            <p:spPr>
              <a:xfrm>
                <a:off x="0" y="0"/>
                <a:ext cx="1394233" cy="1237040"/>
              </a:xfrm>
              <a:prstGeom prst="rect">
                <a:avLst/>
              </a:prstGeom>
              <a:solidFill>
                <a:srgbClr val="CCCC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93" name="Shape 1193"/>
              <p:cNvSpPr/>
              <p:nvPr/>
            </p:nvSpPr>
            <p:spPr>
              <a:xfrm>
                <a:off x="72469" y="169423"/>
                <a:ext cx="1249294" cy="8981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产生输出到设计的电路中</a:t>
                </a:r>
              </a:p>
            </p:txBody>
          </p:sp>
        </p:grpSp>
        <p:grpSp>
          <p:nvGrpSpPr>
            <p:cNvPr id="1197" name="Group 1197"/>
            <p:cNvGrpSpPr/>
            <p:nvPr/>
          </p:nvGrpSpPr>
          <p:grpSpPr>
            <a:xfrm>
              <a:off x="6511836" y="1084972"/>
              <a:ext cx="1394233" cy="1237041"/>
              <a:chOff x="0" y="0"/>
              <a:chExt cx="1394232" cy="1237039"/>
            </a:xfrm>
          </p:grpSpPr>
          <p:sp>
            <p:nvSpPr>
              <p:cNvPr id="1195" name="Shape 1195"/>
              <p:cNvSpPr/>
              <p:nvPr/>
            </p:nvSpPr>
            <p:spPr>
              <a:xfrm>
                <a:off x="0" y="0"/>
                <a:ext cx="1394233" cy="1237040"/>
              </a:xfrm>
              <a:prstGeom prst="rect">
                <a:avLst/>
              </a:prstGeom>
              <a:solidFill>
                <a:srgbClr val="CCCC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96" name="Shape 1196"/>
              <p:cNvSpPr/>
              <p:nvPr/>
            </p:nvSpPr>
            <p:spPr>
              <a:xfrm>
                <a:off x="162290" y="169423"/>
                <a:ext cx="1069652" cy="8981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/>
                <a:r>
                  <a:t>检查设计电路的输出</a:t>
                </a:r>
              </a:p>
            </p:txBody>
          </p:sp>
        </p:grpSp>
        <p:sp>
          <p:nvSpPr>
            <p:cNvPr id="1198" name="Shape 1198"/>
            <p:cNvSpPr/>
            <p:nvPr/>
          </p:nvSpPr>
          <p:spPr>
            <a:xfrm>
              <a:off x="796192" y="2246832"/>
              <a:ext cx="1220271" cy="162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2" h="21600" fill="norm" stroke="1" extrusionOk="0">
                  <a:moveTo>
                    <a:pt x="4733" y="0"/>
                  </a:moveTo>
                  <a:cubicBezTo>
                    <a:pt x="1544" y="1269"/>
                    <a:pt x="-1618" y="2561"/>
                    <a:pt x="928" y="6165"/>
                  </a:cubicBezTo>
                  <a:cubicBezTo>
                    <a:pt x="3474" y="9769"/>
                    <a:pt x="16820" y="19039"/>
                    <a:pt x="19982" y="2160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199" name="Shape 1199"/>
            <p:cNvSpPr/>
            <p:nvPr/>
          </p:nvSpPr>
          <p:spPr>
            <a:xfrm>
              <a:off x="3489291" y="2169945"/>
              <a:ext cx="3775527" cy="193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600" fill="norm" stroke="1" extrusionOk="0">
                  <a:moveTo>
                    <a:pt x="19909" y="0"/>
                  </a:moveTo>
                  <a:cubicBezTo>
                    <a:pt x="19834" y="3238"/>
                    <a:pt x="21600" y="4610"/>
                    <a:pt x="19909" y="7771"/>
                  </a:cubicBezTo>
                  <a:cubicBezTo>
                    <a:pt x="18218" y="10933"/>
                    <a:pt x="13061" y="16705"/>
                    <a:pt x="9744" y="19010"/>
                  </a:cubicBezTo>
                  <a:cubicBezTo>
                    <a:pt x="6428" y="21314"/>
                    <a:pt x="3139" y="21448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200" name="Shape 1200"/>
            <p:cNvSpPr/>
            <p:nvPr/>
          </p:nvSpPr>
          <p:spPr>
            <a:xfrm>
              <a:off x="2016462" y="3796549"/>
              <a:ext cx="1472830" cy="3599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noAutofit/>
            </a:bodyPr>
            <a:lstStyle>
              <a:lvl1pPr algn="l" defTabSz="914400">
                <a:spcBef>
                  <a:spcPts val="1000"/>
                </a:spcBef>
                <a:defRPr sz="16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Test bench</a:t>
              </a:r>
            </a:p>
          </p:txBody>
        </p:sp>
        <p:sp>
          <p:nvSpPr>
            <p:cNvPr id="1201" name="Shape 1201"/>
            <p:cNvSpPr/>
            <p:nvPr/>
          </p:nvSpPr>
          <p:spPr>
            <a:xfrm>
              <a:off x="0" y="153775"/>
              <a:ext cx="776007" cy="1084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19172" y="21600"/>
                  </a:moveTo>
                  <a:cubicBezTo>
                    <a:pt x="9426" y="16464"/>
                    <a:pt x="-320" y="11327"/>
                    <a:pt x="8" y="7722"/>
                  </a:cubicBezTo>
                  <a:cubicBezTo>
                    <a:pt x="336" y="4116"/>
                    <a:pt x="10785" y="2041"/>
                    <a:pt x="2128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914400">
                <a:defRPr sz="3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202" name="Shape 1202"/>
            <p:cNvSpPr/>
            <p:nvPr/>
          </p:nvSpPr>
          <p:spPr>
            <a:xfrm>
              <a:off x="776006" y="0"/>
              <a:ext cx="1860686" cy="3599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noAutofit/>
            </a:bodyPr>
            <a:lstStyle>
              <a:lvl1pPr algn="l" defTabSz="914400">
                <a:spcBef>
                  <a:spcPts val="1000"/>
                </a:spcBef>
                <a:defRPr sz="16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Stimulus block</a:t>
              </a:r>
            </a:p>
          </p:txBody>
        </p:sp>
      </p:grpSp>
      <p:sp>
        <p:nvSpPr>
          <p:cNvPr id="1204" name="Shape 1204"/>
          <p:cNvSpPr/>
          <p:nvPr/>
        </p:nvSpPr>
        <p:spPr>
          <a:xfrm>
            <a:off x="3131754" y="6089945"/>
            <a:ext cx="2293318" cy="2308546"/>
          </a:xfrm>
          <a:prstGeom prst="roundRect">
            <a:avLst>
              <a:gd name="adj" fmla="val 8307"/>
            </a:avLst>
          </a:prstGeom>
          <a:solidFill>
            <a:srgbClr val="DCDEE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2400">
                <a:solidFill>
                  <a:schemeClr val="accent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Testbench</a:t>
            </a:r>
          </a:p>
        </p:txBody>
      </p:sp>
      <p:sp>
        <p:nvSpPr>
          <p:cNvPr id="1205" name="Shape 1205"/>
          <p:cNvSpPr/>
          <p:nvPr/>
        </p:nvSpPr>
        <p:spPr>
          <a:xfrm>
            <a:off x="7579728" y="6089945"/>
            <a:ext cx="2293318" cy="2308546"/>
          </a:xfrm>
          <a:prstGeom prst="roundRect">
            <a:avLst>
              <a:gd name="adj" fmla="val 8307"/>
            </a:avLst>
          </a:prstGeom>
          <a:solidFill>
            <a:srgbClr val="DCDEE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2400">
                <a:solidFill>
                  <a:schemeClr val="accent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系统模型</a:t>
            </a:r>
          </a:p>
        </p:txBody>
      </p:sp>
      <p:sp>
        <p:nvSpPr>
          <p:cNvPr id="1206" name="Shape 1206"/>
          <p:cNvSpPr/>
          <p:nvPr/>
        </p:nvSpPr>
        <p:spPr>
          <a:xfrm>
            <a:off x="5549900" y="6654872"/>
            <a:ext cx="1905000" cy="1"/>
          </a:xfrm>
          <a:prstGeom prst="line">
            <a:avLst/>
          </a:prstGeom>
          <a:ln w="25400">
            <a:solidFill>
              <a:schemeClr val="accent6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07" name="Shape 1207"/>
          <p:cNvSpPr/>
          <p:nvPr/>
        </p:nvSpPr>
        <p:spPr>
          <a:xfrm>
            <a:off x="5549900" y="7828587"/>
            <a:ext cx="1905000" cy="1"/>
          </a:xfrm>
          <a:prstGeom prst="line">
            <a:avLst/>
          </a:prstGeom>
          <a:ln w="25400">
            <a:solidFill>
              <a:schemeClr val="accent6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08" name="Shape 1208"/>
          <p:cNvSpPr/>
          <p:nvPr/>
        </p:nvSpPr>
        <p:spPr>
          <a:xfrm>
            <a:off x="6191249" y="6332291"/>
            <a:ext cx="622301" cy="360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激励</a:t>
            </a:r>
          </a:p>
        </p:txBody>
      </p:sp>
      <p:sp>
        <p:nvSpPr>
          <p:cNvPr id="1209" name="Shape 1209"/>
          <p:cNvSpPr/>
          <p:nvPr/>
        </p:nvSpPr>
        <p:spPr>
          <a:xfrm>
            <a:off x="6191249" y="7506006"/>
            <a:ext cx="622301" cy="360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响应</a:t>
            </a:r>
          </a:p>
        </p:txBody>
      </p:sp>
      <p:sp>
        <p:nvSpPr>
          <p:cNvPr id="1210" name="Shape 1210"/>
          <p:cNvSpPr/>
          <p:nvPr/>
        </p:nvSpPr>
        <p:spPr>
          <a:xfrm>
            <a:off x="4337062" y="7648247"/>
            <a:ext cx="1130301" cy="360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/>
            <a:r>
              <a:t>结果检查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l"/>
      </p:transition>
    </mc:Choice>
    <mc:Fallback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Shape 938"/>
          <p:cNvSpPr/>
          <p:nvPr>
            <p:ph type="title" idx="4294967295"/>
          </p:nvPr>
        </p:nvSpPr>
        <p:spPr>
          <a:xfrm>
            <a:off x="650239" y="1128"/>
            <a:ext cx="11704322" cy="859029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芯片设计流程</a:t>
            </a:r>
          </a:p>
        </p:txBody>
      </p:sp>
      <p:sp>
        <p:nvSpPr>
          <p:cNvPr id="939" name="Shape 939"/>
          <p:cNvSpPr/>
          <p:nvPr/>
        </p:nvSpPr>
        <p:spPr>
          <a:xfrm>
            <a:off x="1363364" y="1869192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Specification</a:t>
            </a:r>
          </a:p>
        </p:txBody>
      </p:sp>
      <p:sp>
        <p:nvSpPr>
          <p:cNvPr id="940" name="Shape 940"/>
          <p:cNvSpPr/>
          <p:nvPr/>
        </p:nvSpPr>
        <p:spPr>
          <a:xfrm>
            <a:off x="1363364" y="2476359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Behavioral description</a:t>
            </a:r>
          </a:p>
        </p:txBody>
      </p:sp>
      <p:sp>
        <p:nvSpPr>
          <p:cNvPr id="941" name="Shape 941"/>
          <p:cNvSpPr/>
          <p:nvPr/>
        </p:nvSpPr>
        <p:spPr>
          <a:xfrm>
            <a:off x="1363364" y="3058769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RTL description</a:t>
            </a:r>
          </a:p>
        </p:txBody>
      </p:sp>
      <p:sp>
        <p:nvSpPr>
          <p:cNvPr id="942" name="Shape 942"/>
          <p:cNvSpPr/>
          <p:nvPr/>
        </p:nvSpPr>
        <p:spPr>
          <a:xfrm>
            <a:off x="1363364" y="3668362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Functional verification &amp; test</a:t>
            </a:r>
          </a:p>
        </p:txBody>
      </p:sp>
      <p:sp>
        <p:nvSpPr>
          <p:cNvPr id="943" name="Shape 943"/>
          <p:cNvSpPr/>
          <p:nvPr/>
        </p:nvSpPr>
        <p:spPr>
          <a:xfrm>
            <a:off x="1363364" y="4860648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Gate level netlist</a:t>
            </a:r>
          </a:p>
        </p:txBody>
      </p:sp>
      <p:sp>
        <p:nvSpPr>
          <p:cNvPr id="944" name="Shape 944"/>
          <p:cNvSpPr/>
          <p:nvPr/>
        </p:nvSpPr>
        <p:spPr>
          <a:xfrm>
            <a:off x="1363364" y="4264505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Logic synthesis</a:t>
            </a:r>
          </a:p>
        </p:txBody>
      </p:sp>
      <p:sp>
        <p:nvSpPr>
          <p:cNvPr id="945" name="Shape 945"/>
          <p:cNvSpPr/>
          <p:nvPr/>
        </p:nvSpPr>
        <p:spPr>
          <a:xfrm>
            <a:off x="1363364" y="5469750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Logic verification and testing</a:t>
            </a:r>
          </a:p>
        </p:txBody>
      </p:sp>
      <p:sp>
        <p:nvSpPr>
          <p:cNvPr id="946" name="Shape 946"/>
          <p:cNvSpPr/>
          <p:nvPr/>
        </p:nvSpPr>
        <p:spPr>
          <a:xfrm>
            <a:off x="1363364" y="6052652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Floor planning, auto place &amp; route</a:t>
            </a:r>
          </a:p>
        </p:txBody>
      </p:sp>
      <p:sp>
        <p:nvSpPr>
          <p:cNvPr id="947" name="Shape 947"/>
          <p:cNvSpPr/>
          <p:nvPr/>
        </p:nvSpPr>
        <p:spPr>
          <a:xfrm>
            <a:off x="1363364" y="6659819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Physical layout</a:t>
            </a:r>
          </a:p>
        </p:txBody>
      </p:sp>
      <p:sp>
        <p:nvSpPr>
          <p:cNvPr id="948" name="Shape 948"/>
          <p:cNvSpPr/>
          <p:nvPr/>
        </p:nvSpPr>
        <p:spPr>
          <a:xfrm>
            <a:off x="1363364" y="7270856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Layout verification</a:t>
            </a:r>
          </a:p>
        </p:txBody>
      </p:sp>
      <p:sp>
        <p:nvSpPr>
          <p:cNvPr id="949" name="Shape 949"/>
          <p:cNvSpPr/>
          <p:nvPr/>
        </p:nvSpPr>
        <p:spPr>
          <a:xfrm>
            <a:off x="1363364" y="7880731"/>
            <a:ext cx="3915995" cy="58370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/>
            </a:lvl1pPr>
          </a:lstStyle>
          <a:p>
            <a:pPr/>
            <a:r>
              <a:t>Implementation</a:t>
            </a:r>
          </a:p>
        </p:txBody>
      </p:sp>
      <p:pic>
        <p:nvPicPr>
          <p:cNvPr id="950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74323" y="1202183"/>
            <a:ext cx="6454852" cy="51123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Shape 1212"/>
          <p:cNvSpPr/>
          <p:nvPr>
            <p:ph type="title" idx="4294967295"/>
          </p:nvPr>
        </p:nvSpPr>
        <p:spPr>
          <a:xfrm>
            <a:off x="650239" y="-32738"/>
            <a:ext cx="11704322" cy="1328628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测试台(test bench)</a:t>
            </a:r>
          </a:p>
        </p:txBody>
      </p:sp>
      <p:pic>
        <p:nvPicPr>
          <p:cNvPr id="1213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5418" y="2008293"/>
            <a:ext cx="6310490" cy="65024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4" name="Shape 1214"/>
          <p:cNvSpPr/>
          <p:nvPr/>
        </p:nvSpPr>
        <p:spPr>
          <a:xfrm>
            <a:off x="7610297" y="1999054"/>
            <a:ext cx="4669085" cy="6520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module main;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reg  a, b, c;   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wire sum, carry;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fulladder add(a,b,c,sum,carry);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initial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begin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a = 0; b = 0; c = 0;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#5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a = 0; b = 1; c = 0;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#5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a = 1; b = 0; c = 1;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#5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a = 1; b = 1; c = 1;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#5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end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Shape 1216"/>
          <p:cNvSpPr/>
          <p:nvPr>
            <p:ph type="title" idx="4294967295"/>
          </p:nvPr>
        </p:nvSpPr>
        <p:spPr>
          <a:xfrm>
            <a:off x="650239" y="18062"/>
            <a:ext cx="11704322" cy="1269758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测试模块的结构</a:t>
            </a:r>
          </a:p>
        </p:txBody>
      </p:sp>
      <p:sp>
        <p:nvSpPr>
          <p:cNvPr id="1217" name="Shape 1217"/>
          <p:cNvSpPr/>
          <p:nvPr>
            <p:ph type="body" sz="half" idx="4294967295"/>
          </p:nvPr>
        </p:nvSpPr>
        <p:spPr>
          <a:xfrm>
            <a:off x="975360" y="1447906"/>
            <a:ext cx="11054081" cy="2661874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01752" indent="-301752" defTabSz="585215">
              <a:spcBef>
                <a:spcPts val="4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816">
                <a:latin typeface="Tahoma"/>
                <a:ea typeface="Tahoma"/>
                <a:cs typeface="Tahoma"/>
                <a:sym typeface="Tahoma"/>
              </a:defRPr>
            </a:pPr>
            <a:r>
              <a:t> module &lt;</a:t>
            </a:r>
            <a:r>
              <a:rPr sz="2432"/>
              <a:t>test module name</a:t>
            </a:r>
            <a:r>
              <a:t>&gt; ;</a:t>
            </a:r>
          </a:p>
          <a:p>
            <a:pPr marL="233171" indent="-233171" defTabSz="585215">
              <a:spcBef>
                <a:spcPts val="3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176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effectLst>
                  <a:outerShdw sx="100000" sy="100000" kx="0" ky="0" algn="b" rotWithShape="0" blurRad="8128" dist="16256" dir="2700000">
                    <a:srgbClr val="DDDDDD"/>
                  </a:outerShdw>
                </a:effectLst>
              </a:rPr>
              <a:t>// </a:t>
            </a:r>
            <a:r>
              <a:t>数据类型声明</a:t>
            </a:r>
            <a:endParaRPr>
              <a:effectLst>
                <a:outerShdw sx="100000" sy="100000" kx="0" ky="0" algn="b" rotWithShape="0" blurRad="8128" dist="16256" dir="2700000">
                  <a:srgbClr val="DDDDDD"/>
                </a:outerShdw>
              </a:effectLst>
            </a:endParaRPr>
          </a:p>
          <a:p>
            <a:pPr marL="233171" indent="-233171" defTabSz="585215">
              <a:spcBef>
                <a:spcPts val="3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176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effectLst>
                  <a:outerShdw sx="100000" sy="100000" kx="0" ky="0" algn="b" rotWithShape="0" blurRad="8128" dist="16256" dir="2700000">
                    <a:srgbClr val="DDDDDD"/>
                  </a:outerShdw>
                </a:effectLst>
              </a:rPr>
              <a:t>// Instantiate module ( </a:t>
            </a:r>
            <a:r>
              <a:t>调用被测试的模块</a:t>
            </a:r>
            <a:r>
              <a:rPr>
                <a:effectLst>
                  <a:outerShdw sx="100000" sy="100000" kx="0" ky="0" algn="b" rotWithShape="0" blurRad="8128" dist="16256" dir="2700000">
                    <a:srgbClr val="DDDDDD"/>
                  </a:outerShdw>
                </a:effectLst>
              </a:rPr>
              <a:t>)</a:t>
            </a:r>
            <a:endParaRPr>
              <a:effectLst>
                <a:outerShdw sx="100000" sy="100000" kx="0" ky="0" algn="b" rotWithShape="0" blurRad="8128" dist="16256" dir="2700000">
                  <a:srgbClr val="DDDDDD"/>
                </a:outerShdw>
              </a:effectLst>
            </a:endParaRPr>
          </a:p>
          <a:p>
            <a:pPr marL="233171" indent="-233171" defTabSz="585215">
              <a:spcBef>
                <a:spcPts val="3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176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effectLst>
                  <a:outerShdw sx="100000" sy="100000" kx="0" ky="0" algn="b" rotWithShape="0" blurRad="8128" dist="16256" dir="2700000">
                    <a:srgbClr val="DDDDDD"/>
                  </a:outerShdw>
                </a:effectLst>
              </a:rPr>
              <a:t>// </a:t>
            </a:r>
            <a:r>
              <a:t>施加激励</a:t>
            </a:r>
            <a:endParaRPr>
              <a:effectLst>
                <a:outerShdw sx="100000" sy="100000" kx="0" ky="0" algn="b" rotWithShape="0" blurRad="8128" dist="16256" dir="2700000">
                  <a:srgbClr val="DDDDDD"/>
                </a:outerShdw>
              </a:effectLst>
            </a:endParaRPr>
          </a:p>
          <a:p>
            <a:pPr marL="233171" indent="-233171" defTabSz="585215">
              <a:spcBef>
                <a:spcPts val="3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176">
                <a:latin typeface="Tahoma"/>
                <a:ea typeface="Tahoma"/>
                <a:cs typeface="Tahoma"/>
                <a:sym typeface="Tahoma"/>
              </a:defRPr>
            </a:pPr>
            <a:r>
              <a:rPr>
                <a:effectLst>
                  <a:outerShdw sx="100000" sy="100000" kx="0" ky="0" algn="b" rotWithShape="0" blurRad="8128" dist="16256" dir="2700000">
                    <a:srgbClr val="DDDDDD"/>
                  </a:outerShdw>
                </a:effectLst>
              </a:rPr>
              <a:t>// </a:t>
            </a:r>
            <a:r>
              <a:t>显示结果</a:t>
            </a:r>
            <a:endParaRPr>
              <a:effectLst>
                <a:outerShdw sx="100000" sy="100000" kx="0" ky="0" algn="b" rotWithShape="0" blurRad="8128" dist="16256" dir="2700000">
                  <a:srgbClr val="DDDDDD"/>
                </a:outerShdw>
              </a:effectLst>
            </a:endParaRPr>
          </a:p>
          <a:p>
            <a:pPr marL="301752" indent="-301752" defTabSz="585215">
              <a:spcBef>
                <a:spcPts val="400"/>
              </a:spcBef>
              <a:buClr>
                <a:srgbClr val="3333CC"/>
              </a:buClr>
              <a:buSzPct val="60000"/>
              <a:buFont typeface="Wingdings-Regular"/>
              <a:buChar char="■"/>
              <a:defRPr sz="2816">
                <a:latin typeface="Tahoma"/>
                <a:ea typeface="Tahoma"/>
                <a:cs typeface="Tahoma"/>
                <a:sym typeface="Tahoma"/>
              </a:defRPr>
            </a:pPr>
            <a:r>
              <a:t>endmodule</a:t>
            </a:r>
          </a:p>
        </p:txBody>
      </p:sp>
      <p:sp>
        <p:nvSpPr>
          <p:cNvPr id="1218" name="Shape 1218"/>
          <p:cNvSpPr/>
          <p:nvPr/>
        </p:nvSpPr>
        <p:spPr>
          <a:xfrm>
            <a:off x="950410" y="5199235"/>
            <a:ext cx="5045743" cy="353364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module stimulus;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reg clk;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reg reset;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wire[3:0] q;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// instantiate the design block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ripple_carry_counter r1(q, clk, reset);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// Control the clock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initial clk = 1'b0;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>
              <a:defRPr sz="1600"/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always #5 clk = ~clk;</a:t>
            </a:r>
            <a:endParaRPr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219" name="Shape 1219"/>
          <p:cNvSpPr/>
          <p:nvPr/>
        </p:nvSpPr>
        <p:spPr>
          <a:xfrm>
            <a:off x="6643873" y="5199235"/>
            <a:ext cx="5045743" cy="353364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// Control the reset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initial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begin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reset = 1'b1;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#15 reset = 1'b0;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#180 reset = 1'b1;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#10 reset = 1'b0;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#20 $stop;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end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// Monitor the outputs 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initial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 $monitor($time, " Output q = %d",  q);</a:t>
            </a:r>
          </a:p>
          <a:p>
            <a:pPr algn="l"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t>endmodule</a:t>
            </a:r>
          </a:p>
        </p:txBody>
      </p:sp>
      <p:sp>
        <p:nvSpPr>
          <p:cNvPr id="1220" name="Shape 1220"/>
          <p:cNvSpPr/>
          <p:nvPr/>
        </p:nvSpPr>
        <p:spPr>
          <a:xfrm>
            <a:off x="1002632" y="4269866"/>
            <a:ext cx="6666767" cy="41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buClr>
                <a:srgbClr val="000000"/>
              </a:buClr>
              <a:buSzPct val="100000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测试台产生输入激励信号，也经常包括对数据的观察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Shape 12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仿真</a:t>
            </a:r>
          </a:p>
        </p:txBody>
      </p:sp>
      <p:sp>
        <p:nvSpPr>
          <p:cNvPr id="1223" name="Shape 1223"/>
          <p:cNvSpPr/>
          <p:nvPr>
            <p:ph type="body" sz="quarter" idx="1"/>
          </p:nvPr>
        </p:nvSpPr>
        <p:spPr>
          <a:xfrm>
            <a:off x="783366" y="1863027"/>
            <a:ext cx="4989051" cy="2554139"/>
          </a:xfrm>
          <a:prstGeom prst="rect">
            <a:avLst/>
          </a:prstGeom>
        </p:spPr>
        <p:txBody>
          <a:bodyPr lIns="63217" tIns="63217" rIns="63217" bIns="63217">
            <a:normAutofit fontScale="100000" lnSpcReduction="0"/>
          </a:bodyPr>
          <a:lstStyle/>
          <a:p>
            <a:pPr marL="0" indent="0" algn="ctr">
              <a:lnSpc>
                <a:spcPct val="93000"/>
              </a:lnSpc>
              <a:spcBef>
                <a:spcPts val="1400"/>
              </a:spcBef>
              <a:buSzTx/>
              <a:buNone/>
              <a:defRPr sz="1600"/>
            </a:pPr>
            <a:r>
              <a:t>仿真行为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Scheduled using an event queue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Non-preemptive, no priorities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A process must explicitly request a context switch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Events at a particular time unordered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Scheduler runs each event at the current time, possibly scheduling more as a result</a:t>
            </a:r>
          </a:p>
        </p:txBody>
      </p:sp>
      <p:sp>
        <p:nvSpPr>
          <p:cNvPr id="1224" name="Shape 1224"/>
          <p:cNvSpPr/>
          <p:nvPr/>
        </p:nvSpPr>
        <p:spPr>
          <a:xfrm>
            <a:off x="828966" y="5517220"/>
            <a:ext cx="5857136" cy="1366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Evaluation events compute functions of inputs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Update events change outputs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Split necessary for delays, nonblocking assignments, etc.</a:t>
            </a:r>
          </a:p>
        </p:txBody>
      </p:sp>
      <p:sp>
        <p:nvSpPr>
          <p:cNvPr id="1225" name="Shape 1225"/>
          <p:cNvSpPr/>
          <p:nvPr/>
        </p:nvSpPr>
        <p:spPr>
          <a:xfrm flipH="1">
            <a:off x="7192994" y="7079544"/>
            <a:ext cx="866988" cy="866988"/>
          </a:xfrm>
          <a:prstGeom prst="line">
            <a:avLst/>
          </a:prstGeom>
          <a:ln w="25400">
            <a:solidFill>
              <a:schemeClr val="accent6"/>
            </a:solidFill>
            <a:miter lim="400000"/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26" name="Shape 1226"/>
          <p:cNvSpPr/>
          <p:nvPr/>
        </p:nvSpPr>
        <p:spPr>
          <a:xfrm>
            <a:off x="8229267" y="6798333"/>
            <a:ext cx="4118188" cy="547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Evaluation event reads values of b and c, adds them, and schedules an update event</a:t>
            </a:r>
          </a:p>
        </p:txBody>
      </p:sp>
      <p:sp>
        <p:nvSpPr>
          <p:cNvPr id="1227" name="Shape 1227"/>
          <p:cNvSpPr/>
          <p:nvPr/>
        </p:nvSpPr>
        <p:spPr>
          <a:xfrm>
            <a:off x="6161039" y="7852505"/>
            <a:ext cx="1052188" cy="35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 anchor="ctr">
            <a:spAutoFit/>
          </a:bodyPr>
          <a:lstStyle>
            <a:lvl1pPr defTabSz="914400">
              <a:lnSpc>
                <a:spcPct val="85000"/>
              </a:lnSpc>
              <a:spcBef>
                <a:spcPts val="1300"/>
              </a:spcBef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 &lt;= b + c</a:t>
            </a:r>
          </a:p>
        </p:txBody>
      </p:sp>
      <p:sp>
        <p:nvSpPr>
          <p:cNvPr id="1228" name="Shape 1228"/>
          <p:cNvSpPr/>
          <p:nvPr/>
        </p:nvSpPr>
        <p:spPr>
          <a:xfrm>
            <a:off x="4583151" y="7782575"/>
            <a:ext cx="1408854" cy="108375"/>
          </a:xfrm>
          <a:prstGeom prst="line">
            <a:avLst/>
          </a:prstGeom>
          <a:ln w="25400">
            <a:solidFill>
              <a:schemeClr val="accent6"/>
            </a:solidFill>
            <a:miter lim="400000"/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29" name="Shape 1229"/>
          <p:cNvSpPr/>
          <p:nvPr/>
        </p:nvSpPr>
        <p:spPr>
          <a:xfrm>
            <a:off x="1219009" y="7657197"/>
            <a:ext cx="3467948" cy="742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Update event writes new value of a and schedules any evaluation events that are sensitive to a change on a</a:t>
            </a:r>
          </a:p>
        </p:txBody>
      </p:sp>
      <p:sp>
        <p:nvSpPr>
          <p:cNvPr id="1230" name="Shape 1230"/>
          <p:cNvSpPr/>
          <p:nvPr/>
        </p:nvSpPr>
        <p:spPr>
          <a:xfrm>
            <a:off x="2353411" y="4986325"/>
            <a:ext cx="1536701" cy="2987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/>
            </a:lvl1pPr>
          </a:lstStyle>
          <a:p>
            <a:pPr/>
            <a:r>
              <a:t>两种类型的事件</a:t>
            </a:r>
          </a:p>
        </p:txBody>
      </p:sp>
      <p:sp>
        <p:nvSpPr>
          <p:cNvPr id="1231" name="Shape 1231"/>
          <p:cNvSpPr/>
          <p:nvPr/>
        </p:nvSpPr>
        <p:spPr>
          <a:xfrm>
            <a:off x="6750416" y="2187049"/>
            <a:ext cx="5788610" cy="3285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Concurrent processes (initial, always) run until they stop at one of the followin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#42</a:t>
            </a:r>
          </a:p>
          <a:p>
            <a:pPr lvl="1" marL="677862" indent="-177800" algn="l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Schedule process to resume 42 time units from now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wait(cf &amp; of)</a:t>
            </a:r>
          </a:p>
          <a:p>
            <a:pPr lvl="1" marL="677862" indent="-177800" algn="l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Resume when expression “cf &amp; of” becomes true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@(a or b or y)</a:t>
            </a:r>
          </a:p>
          <a:p>
            <a:pPr lvl="1" marL="677862" indent="-177800" algn="l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Resume when a, b, or y changes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@(posedge clk)</a:t>
            </a:r>
          </a:p>
          <a:p>
            <a:pPr lvl="1" marL="677862" indent="-177800" algn="l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Resume when clk changes from 0 to 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Shape 12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仿真</a:t>
            </a:r>
          </a:p>
        </p:txBody>
      </p:sp>
      <p:sp>
        <p:nvSpPr>
          <p:cNvPr id="1234" name="Shape 1234"/>
          <p:cNvSpPr/>
          <p:nvPr/>
        </p:nvSpPr>
        <p:spPr>
          <a:xfrm>
            <a:off x="733286" y="2106125"/>
            <a:ext cx="5526682" cy="2699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216027" indent="-216027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Infinite loops are possible and the simulator does not check for them</a:t>
            </a:r>
          </a:p>
          <a:p>
            <a:pPr marL="216027" indent="-216027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This runs forever: no context switch allowed, so ready can never change</a:t>
            </a:r>
          </a:p>
          <a:p>
            <a:pPr marL="216027" indent="-216027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344">
                <a:latin typeface="Arial"/>
                <a:ea typeface="Arial"/>
                <a:cs typeface="Arial"/>
                <a:sym typeface="Arial"/>
              </a:defRPr>
            </a:pPr>
          </a:p>
          <a:p>
            <a:pPr marL="324040" indent="-324040" algn="l" defTabSz="768095">
              <a:buClr>
                <a:srgbClr val="FFFF00"/>
              </a:buClr>
              <a:buFont typeface="Wingdings-Regular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while (~ready)</a:t>
            </a:r>
          </a:p>
          <a:p>
            <a:pPr marL="324040" indent="-324040" algn="l" defTabSz="768095">
              <a:buClr>
                <a:srgbClr val="FFFF00"/>
              </a:buClr>
              <a:buFont typeface="Wingdings-Regular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  count = count + 1;</a:t>
            </a:r>
          </a:p>
          <a:p>
            <a:pPr marL="324040" indent="-324040" algn="l" defTabSz="768095">
              <a:buClr>
                <a:srgbClr val="FFFF00"/>
              </a:buClr>
              <a:buFont typeface="Wingdings-Regular"/>
              <a:defRPr sz="1344">
                <a:latin typeface="Arial"/>
                <a:ea typeface="Arial"/>
                <a:cs typeface="Arial"/>
                <a:sym typeface="Arial"/>
              </a:defRPr>
            </a:pPr>
          </a:p>
          <a:p>
            <a:pPr marL="216027" indent="-216027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Instead, use</a:t>
            </a:r>
          </a:p>
          <a:p>
            <a:pPr marL="216027" indent="-216027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344">
                <a:latin typeface="Arial"/>
                <a:ea typeface="Arial"/>
                <a:cs typeface="Arial"/>
                <a:sym typeface="Arial"/>
              </a:defRPr>
            </a:pPr>
          </a:p>
          <a:p>
            <a:pPr marL="324040" indent="-324040" algn="l" defTabSz="768095">
              <a:lnSpc>
                <a:spcPct val="93000"/>
              </a:lnSpc>
              <a:spcBef>
                <a:spcPts val="1200"/>
              </a:spcBef>
              <a:buClr>
                <a:srgbClr val="FFFF00"/>
              </a:buClr>
              <a:buFont typeface="Wingdings-Regular"/>
              <a:defRPr sz="1344">
                <a:latin typeface="Arial"/>
                <a:ea typeface="Arial"/>
                <a:cs typeface="Arial"/>
                <a:sym typeface="Arial"/>
              </a:defRPr>
            </a:pPr>
            <a:r>
              <a:t>wait(ready);</a:t>
            </a:r>
          </a:p>
        </p:txBody>
      </p:sp>
      <p:sp>
        <p:nvSpPr>
          <p:cNvPr id="1235" name="Shape 1235"/>
          <p:cNvSpPr/>
          <p:nvPr>
            <p:ph type="body" sz="quarter" idx="1"/>
          </p:nvPr>
        </p:nvSpPr>
        <p:spPr>
          <a:xfrm>
            <a:off x="796228" y="6302468"/>
            <a:ext cx="6367278" cy="1953179"/>
          </a:xfrm>
          <a:prstGeom prst="rect">
            <a:avLst/>
          </a:prstGeom>
        </p:spPr>
        <p:txBody>
          <a:bodyPr lIns="63217" tIns="63217" rIns="63217" bIns="63217">
            <a:normAutofit fontScale="100000" lnSpcReduction="0"/>
          </a:bodyPr>
          <a:lstStyle/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Race conditions abound in Verilog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  <a:r>
              <a:t>These can execute in either order: final value of a undefined:</a:t>
            </a:r>
          </a:p>
          <a:p>
            <a:pPr marL="257175" indent="-257175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1600"/>
            </a:pP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1600"/>
            </a:pPr>
            <a:r>
              <a:t>always @(posedge clk) a = 0;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1600"/>
            </a:pPr>
            <a:r>
              <a:t>always @(posedge clk) a = 1;</a:t>
            </a:r>
          </a:p>
        </p:txBody>
      </p:sp>
      <p:sp>
        <p:nvSpPr>
          <p:cNvPr id="1236" name="Shape 1236"/>
          <p:cNvSpPr/>
          <p:nvPr/>
        </p:nvSpPr>
        <p:spPr>
          <a:xfrm>
            <a:off x="7664103" y="2079088"/>
            <a:ext cx="4463765" cy="1953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Semantics of the language closely tied to simulator implementation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Context switching behavior convenient for simulation, not always best way to model</a:t>
            </a:r>
          </a:p>
          <a:p>
            <a:pPr marL="257175" indent="-257175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Undefined execution order convenient for implementing event queue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Shape 1238"/>
          <p:cNvSpPr/>
          <p:nvPr>
            <p:ph type="title" idx="4294967295"/>
          </p:nvPr>
        </p:nvSpPr>
        <p:spPr>
          <a:xfrm>
            <a:off x="650239" y="-49672"/>
            <a:ext cx="11704322" cy="1304353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64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Verilog基本单元</a:t>
            </a:r>
          </a:p>
        </p:txBody>
      </p:sp>
      <p:sp>
        <p:nvSpPr>
          <p:cNvPr id="1239" name="Shape 1239"/>
          <p:cNvSpPr/>
          <p:nvPr>
            <p:ph type="body" sz="half" idx="4294967295"/>
          </p:nvPr>
        </p:nvSpPr>
        <p:spPr>
          <a:xfrm>
            <a:off x="6930720" y="1893794"/>
            <a:ext cx="5793794" cy="6436925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407193" indent="-407193" defTabSz="914400">
              <a:lnSpc>
                <a:spcPct val="90000"/>
              </a:lnSpc>
              <a:spcBef>
                <a:spcPts val="600"/>
              </a:spcBef>
              <a:buSzPct val="100000"/>
              <a:defRPr sz="3800">
                <a:latin typeface="Arial"/>
                <a:ea typeface="Arial"/>
                <a:cs typeface="Arial"/>
                <a:sym typeface="Arial"/>
              </a:defRPr>
            </a:pPr>
            <a:r>
              <a:t>只是基本的逻辑门</a:t>
            </a: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and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or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not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buf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xor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nand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nor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xnor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bufif1, bufif0</a:t>
            </a:r>
            <a:endParaRPr>
              <a:solidFill>
                <a:srgbClr val="009900"/>
              </a:solidFill>
            </a:endParaRPr>
          </a:p>
          <a:p>
            <a:pPr lvl="1" marL="804182" indent="-346982" defTabSz="914400">
              <a:lnSpc>
                <a:spcPct val="90000"/>
              </a:lnSpc>
              <a:spcBef>
                <a:spcPts val="500"/>
              </a:spcBef>
              <a:buClr>
                <a:srgbClr val="009900"/>
              </a:buClr>
              <a:buSzPct val="100000"/>
              <a:buChar char="–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00"/>
                </a:solidFill>
              </a:rPr>
              <a:t>notif1, notif0</a:t>
            </a:r>
          </a:p>
        </p:txBody>
      </p:sp>
      <p:pic>
        <p:nvPicPr>
          <p:cNvPr id="1240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513" y="1991360"/>
            <a:ext cx="6060335" cy="3636201"/>
          </a:xfrm>
          <a:prstGeom prst="rect">
            <a:avLst/>
          </a:prstGeom>
          <a:ln w="12700">
            <a:solidFill>
              <a:srgbClr val="FF3300"/>
            </a:solidFill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Shape 1242"/>
          <p:cNvSpPr/>
          <p:nvPr>
            <p:ph type="title" idx="4294967295"/>
          </p:nvPr>
        </p:nvSpPr>
        <p:spPr>
          <a:xfrm>
            <a:off x="650239" y="1128"/>
            <a:ext cx="11704322" cy="1231526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所有逻辑门的Verilog编码</a:t>
            </a:r>
          </a:p>
        </p:txBody>
      </p:sp>
      <p:sp>
        <p:nvSpPr>
          <p:cNvPr id="1243" name="Shape 1243"/>
          <p:cNvSpPr/>
          <p:nvPr>
            <p:ph type="body" idx="4294967295"/>
          </p:nvPr>
        </p:nvSpPr>
        <p:spPr>
          <a:xfrm>
            <a:off x="650239" y="2275839"/>
            <a:ext cx="11704322" cy="6436926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64331" indent="-364331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module gates(a, b, y1, y2, y3, y4, y5, y6, y7);</a:t>
            </a:r>
          </a:p>
          <a:p>
            <a:pPr marL="364331" indent="-364331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    input [3:0] a, b;</a:t>
            </a:r>
          </a:p>
          <a:p>
            <a:pPr marL="364331" indent="-364331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    output [3:0] y1, y2, y3, y4, y5, y6, y7;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/* 7种不同的逻辑门工作于4位的总线上 */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y1= ~a;           // NOT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y2= a &amp; b;      // AND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y3= a | b;       //  OR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y4= ~(a &amp; b); // NAND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y5= ~(a | b);  // NOR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y6= a ^ b;     // XOR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assign y7= ~(a ^ b); // XNOR gate</a:t>
            </a:r>
          </a:p>
          <a:p>
            <a:pPr marL="471487" indent="-471487" defTabSz="914400">
              <a:lnSpc>
                <a:spcPct val="80000"/>
              </a:lnSpc>
              <a:spcBef>
                <a:spcPts val="500"/>
              </a:spcBef>
              <a:buSzPct val="100000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Shape 1245"/>
          <p:cNvSpPr/>
          <p:nvPr>
            <p:ph type="title" idx="4294967295"/>
          </p:nvPr>
        </p:nvSpPr>
        <p:spPr>
          <a:xfrm>
            <a:off x="650239" y="1128"/>
            <a:ext cx="11704322" cy="1390276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示例 - 加法器</a:t>
            </a:r>
          </a:p>
        </p:txBody>
      </p:sp>
      <p:sp>
        <p:nvSpPr>
          <p:cNvPr id="1246" name="Shape 1246"/>
          <p:cNvSpPr/>
          <p:nvPr/>
        </p:nvSpPr>
        <p:spPr>
          <a:xfrm>
            <a:off x="8066675" y="1302739"/>
            <a:ext cx="3922884" cy="2416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 anchor="ctr">
            <a:spAutoFit/>
          </a:bodyPr>
          <a:lstStyle/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module half_adder(S, C, A, B);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output S, C;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A,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wire S, C, A,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assign S = A ^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assign C = A &amp;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grpSp>
        <p:nvGrpSpPr>
          <p:cNvPr id="1258" name="Group 1258"/>
          <p:cNvGrpSpPr/>
          <p:nvPr/>
        </p:nvGrpSpPr>
        <p:grpSpPr>
          <a:xfrm>
            <a:off x="843640" y="1462779"/>
            <a:ext cx="3214363" cy="1290330"/>
            <a:chOff x="50946" y="89706"/>
            <a:chExt cx="3214361" cy="1290329"/>
          </a:xfrm>
        </p:grpSpPr>
        <p:grpSp>
          <p:nvGrpSpPr>
            <p:cNvPr id="1249" name="Group 1249"/>
            <p:cNvGrpSpPr/>
            <p:nvPr/>
          </p:nvGrpSpPr>
          <p:grpSpPr>
            <a:xfrm>
              <a:off x="800964" y="201436"/>
              <a:ext cx="1714327" cy="1178600"/>
              <a:chOff x="0" y="0"/>
              <a:chExt cx="1714326" cy="1178599"/>
            </a:xfrm>
          </p:grpSpPr>
          <p:sp>
            <p:nvSpPr>
              <p:cNvPr id="1247" name="Shape 1247"/>
              <p:cNvSpPr/>
              <p:nvPr/>
            </p:nvSpPr>
            <p:spPr>
              <a:xfrm>
                <a:off x="0" y="0"/>
                <a:ext cx="1714327" cy="11786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2800"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248" name="Shape 1248"/>
              <p:cNvSpPr/>
              <p:nvPr/>
            </p:nvSpPr>
            <p:spPr>
              <a:xfrm>
                <a:off x="566951" y="327848"/>
                <a:ext cx="580424" cy="5229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>
                    <a:latin typeface="Times New Roman"/>
                    <a:ea typeface="Times New Roman"/>
                    <a:cs typeface="Times New Roman"/>
                    <a:sym typeface="Times New Roman"/>
                  </a:rPr>
                  <a:t>Half</a:t>
                </a:r>
                <a:endParaRPr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defTabSz="914400"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>
                    <a:latin typeface="Times New Roman"/>
                    <a:ea typeface="Times New Roman"/>
                    <a:cs typeface="Times New Roman"/>
                    <a:sym typeface="Times New Roman"/>
                  </a:rPr>
                  <a:t>Adder</a:t>
                </a:r>
              </a:p>
            </p:txBody>
          </p:sp>
        </p:grpSp>
        <p:sp>
          <p:nvSpPr>
            <p:cNvPr id="1250" name="Shape 1250"/>
            <p:cNvSpPr/>
            <p:nvPr/>
          </p:nvSpPr>
          <p:spPr>
            <a:xfrm>
              <a:off x="50946" y="415727"/>
              <a:ext cx="75001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Shape 1251"/>
            <p:cNvSpPr/>
            <p:nvPr/>
          </p:nvSpPr>
          <p:spPr>
            <a:xfrm>
              <a:off x="50946" y="1165745"/>
              <a:ext cx="75001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Shape 1252"/>
            <p:cNvSpPr/>
            <p:nvPr/>
          </p:nvSpPr>
          <p:spPr>
            <a:xfrm>
              <a:off x="2515290" y="1165745"/>
              <a:ext cx="75001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Shape 1253"/>
            <p:cNvSpPr/>
            <p:nvPr/>
          </p:nvSpPr>
          <p:spPr>
            <a:xfrm>
              <a:off x="2515290" y="415727"/>
              <a:ext cx="75001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Shape 1254"/>
            <p:cNvSpPr/>
            <p:nvPr/>
          </p:nvSpPr>
          <p:spPr>
            <a:xfrm>
              <a:off x="64371" y="89706"/>
              <a:ext cx="249943" cy="3105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</a:p>
          </p:txBody>
        </p:sp>
        <p:sp>
          <p:nvSpPr>
            <p:cNvPr id="1255" name="Shape 1255"/>
            <p:cNvSpPr/>
            <p:nvPr/>
          </p:nvSpPr>
          <p:spPr>
            <a:xfrm>
              <a:off x="59599" y="839724"/>
              <a:ext cx="241629" cy="3105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</a:p>
          </p:txBody>
        </p:sp>
        <p:sp>
          <p:nvSpPr>
            <p:cNvPr id="1256" name="Shape 1256"/>
            <p:cNvSpPr/>
            <p:nvPr/>
          </p:nvSpPr>
          <p:spPr>
            <a:xfrm>
              <a:off x="2835872" y="89706"/>
              <a:ext cx="224929" cy="3105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</a:p>
          </p:txBody>
        </p:sp>
        <p:sp>
          <p:nvSpPr>
            <p:cNvPr id="1257" name="Shape 1257"/>
            <p:cNvSpPr/>
            <p:nvPr/>
          </p:nvSpPr>
          <p:spPr>
            <a:xfrm>
              <a:off x="2845380" y="839724"/>
              <a:ext cx="241629" cy="3105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</a:p>
          </p:txBody>
        </p:sp>
      </p:grpSp>
      <p:grpSp>
        <p:nvGrpSpPr>
          <p:cNvPr id="1279" name="Group 1279"/>
          <p:cNvGrpSpPr/>
          <p:nvPr/>
        </p:nvGrpSpPr>
        <p:grpSpPr>
          <a:xfrm>
            <a:off x="5078226" y="1331832"/>
            <a:ext cx="1968225" cy="1552224"/>
            <a:chOff x="0" y="12910"/>
            <a:chExt cx="1968223" cy="1552223"/>
          </a:xfrm>
        </p:grpSpPr>
        <p:sp>
          <p:nvSpPr>
            <p:cNvPr id="1259" name="Shape 1259"/>
            <p:cNvSpPr/>
            <p:nvPr/>
          </p:nvSpPr>
          <p:spPr>
            <a:xfrm>
              <a:off x="0" y="305470"/>
              <a:ext cx="7085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Shape 1260"/>
            <p:cNvSpPr/>
            <p:nvPr/>
          </p:nvSpPr>
          <p:spPr>
            <a:xfrm>
              <a:off x="0" y="620386"/>
              <a:ext cx="7085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Shape 1261"/>
            <p:cNvSpPr/>
            <p:nvPr/>
          </p:nvSpPr>
          <p:spPr>
            <a:xfrm flipH="1">
              <a:off x="472373" y="305470"/>
              <a:ext cx="1" cy="78729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Shape 1262"/>
            <p:cNvSpPr/>
            <p:nvPr/>
          </p:nvSpPr>
          <p:spPr>
            <a:xfrm>
              <a:off x="472373" y="1092760"/>
              <a:ext cx="23618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Shape 1263"/>
            <p:cNvSpPr/>
            <p:nvPr/>
          </p:nvSpPr>
          <p:spPr>
            <a:xfrm>
              <a:off x="708560" y="1014031"/>
              <a:ext cx="551104" cy="55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10800" y="0"/>
                  </a:lnTo>
                  <a:cubicBezTo>
                    <a:pt x="16765" y="0"/>
                    <a:pt x="21600" y="4835"/>
                    <a:pt x="21600" y="10800"/>
                  </a:cubicBezTo>
                  <a:lnTo>
                    <a:pt x="21600" y="10800"/>
                  </a:ln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2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264" name="Shape 1264"/>
            <p:cNvSpPr/>
            <p:nvPr/>
          </p:nvSpPr>
          <p:spPr>
            <a:xfrm flipH="1">
              <a:off x="314915" y="620386"/>
              <a:ext cx="1" cy="86601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Shape 1265"/>
            <p:cNvSpPr/>
            <p:nvPr/>
          </p:nvSpPr>
          <p:spPr>
            <a:xfrm>
              <a:off x="314915" y="1486405"/>
              <a:ext cx="393646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Shape 1266"/>
            <p:cNvSpPr/>
            <p:nvPr/>
          </p:nvSpPr>
          <p:spPr>
            <a:xfrm>
              <a:off x="273911" y="595783"/>
              <a:ext cx="78730" cy="78730"/>
            </a:xfrm>
            <a:prstGeom prst="ellipse">
              <a:avLst/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2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267" name="Shape 1267"/>
            <p:cNvSpPr/>
            <p:nvPr/>
          </p:nvSpPr>
          <p:spPr>
            <a:xfrm>
              <a:off x="446130" y="267746"/>
              <a:ext cx="78730" cy="78730"/>
            </a:xfrm>
            <a:prstGeom prst="ellipse">
              <a:avLst/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28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268" name="Shape 1268"/>
            <p:cNvSpPr/>
            <p:nvPr/>
          </p:nvSpPr>
          <p:spPr>
            <a:xfrm>
              <a:off x="1259663" y="462928"/>
              <a:ext cx="7085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Shape 1269"/>
            <p:cNvSpPr/>
            <p:nvPr/>
          </p:nvSpPr>
          <p:spPr>
            <a:xfrm>
              <a:off x="1259663" y="1250218"/>
              <a:ext cx="70856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Shape 1270"/>
            <p:cNvSpPr/>
            <p:nvPr/>
          </p:nvSpPr>
          <p:spPr>
            <a:xfrm>
              <a:off x="48617" y="12910"/>
              <a:ext cx="263607" cy="334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</a:p>
          </p:txBody>
        </p:sp>
        <p:sp>
          <p:nvSpPr>
            <p:cNvPr id="1271" name="Shape 1271"/>
            <p:cNvSpPr/>
            <p:nvPr/>
          </p:nvSpPr>
          <p:spPr>
            <a:xfrm>
              <a:off x="54725" y="564013"/>
              <a:ext cx="251391" cy="334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</a:p>
          </p:txBody>
        </p:sp>
        <p:sp>
          <p:nvSpPr>
            <p:cNvPr id="1272" name="Shape 1272"/>
            <p:cNvSpPr/>
            <p:nvPr/>
          </p:nvSpPr>
          <p:spPr>
            <a:xfrm>
              <a:off x="1562847" y="170368"/>
              <a:ext cx="226848" cy="334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</a:p>
          </p:txBody>
        </p:sp>
        <p:sp>
          <p:nvSpPr>
            <p:cNvPr id="1273" name="Shape 1273"/>
            <p:cNvSpPr/>
            <p:nvPr/>
          </p:nvSpPr>
          <p:spPr>
            <a:xfrm>
              <a:off x="1622743" y="893690"/>
              <a:ext cx="251391" cy="334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defTabSz="914400">
                <a:defRPr sz="1200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</a:p>
          </p:txBody>
        </p:sp>
        <p:grpSp>
          <p:nvGrpSpPr>
            <p:cNvPr id="1278" name="Group 1278"/>
            <p:cNvGrpSpPr/>
            <p:nvPr/>
          </p:nvGrpSpPr>
          <p:grpSpPr>
            <a:xfrm>
              <a:off x="649513" y="226741"/>
              <a:ext cx="551104" cy="472375"/>
              <a:chOff x="0" y="0"/>
              <a:chExt cx="551102" cy="472373"/>
            </a:xfrm>
          </p:grpSpPr>
          <p:sp>
            <p:nvSpPr>
              <p:cNvPr id="1274" name="Shape 1274"/>
              <p:cNvSpPr/>
              <p:nvPr/>
            </p:nvSpPr>
            <p:spPr>
              <a:xfrm>
                <a:off x="72316" y="2460"/>
                <a:ext cx="124685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35" y="0"/>
                    </a:moveTo>
                    <a:cubicBezTo>
                      <a:pt x="12438" y="0"/>
                      <a:pt x="21600" y="4835"/>
                      <a:pt x="21600" y="10800"/>
                    </a:cubicBezTo>
                    <a:cubicBezTo>
                      <a:pt x="21600" y="16764"/>
                      <a:pt x="12438" y="21600"/>
                      <a:pt x="1136" y="21600"/>
                    </a:cubicBezTo>
                    <a:cubicBezTo>
                      <a:pt x="757" y="21600"/>
                      <a:pt x="378" y="21594"/>
                      <a:pt x="0" y="21583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275" name="Shape 1275"/>
              <p:cNvSpPr/>
              <p:nvPr/>
            </p:nvSpPr>
            <p:spPr>
              <a:xfrm flipH="1" rot="10800000">
                <a:off x="79775" y="230200"/>
                <a:ext cx="471328" cy="2347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276" name="Shape 1276"/>
              <p:cNvSpPr/>
              <p:nvPr/>
            </p:nvSpPr>
            <p:spPr>
              <a:xfrm>
                <a:off x="79775" y="0"/>
                <a:ext cx="471328" cy="2347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277" name="Shape 1277"/>
              <p:cNvSpPr/>
              <p:nvPr/>
            </p:nvSpPr>
            <p:spPr>
              <a:xfrm>
                <a:off x="-1" y="7380"/>
                <a:ext cx="124685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35" y="0"/>
                    </a:moveTo>
                    <a:cubicBezTo>
                      <a:pt x="12438" y="0"/>
                      <a:pt x="21600" y="4835"/>
                      <a:pt x="21600" y="10800"/>
                    </a:cubicBezTo>
                    <a:cubicBezTo>
                      <a:pt x="21600" y="16764"/>
                      <a:pt x="12438" y="21600"/>
                      <a:pt x="1136" y="21600"/>
                    </a:cubicBezTo>
                    <a:cubicBezTo>
                      <a:pt x="757" y="21600"/>
                      <a:pt x="378" y="21594"/>
                      <a:pt x="0" y="21583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</p:grpSp>
      <p:grpSp>
        <p:nvGrpSpPr>
          <p:cNvPr id="1332" name="Group 1332"/>
          <p:cNvGrpSpPr/>
          <p:nvPr/>
        </p:nvGrpSpPr>
        <p:grpSpPr>
          <a:xfrm>
            <a:off x="553493" y="4012488"/>
            <a:ext cx="10688287" cy="2416049"/>
            <a:chOff x="0" y="11471"/>
            <a:chExt cx="10688285" cy="2416048"/>
          </a:xfrm>
        </p:grpSpPr>
        <p:grpSp>
          <p:nvGrpSpPr>
            <p:cNvPr id="1291" name="Group 1291"/>
            <p:cNvGrpSpPr/>
            <p:nvPr/>
          </p:nvGrpSpPr>
          <p:grpSpPr>
            <a:xfrm>
              <a:off x="4981897" y="11471"/>
              <a:ext cx="3345246" cy="1380009"/>
              <a:chOff x="0" y="11471"/>
              <a:chExt cx="3345244" cy="1380007"/>
            </a:xfrm>
          </p:grpSpPr>
          <p:grpSp>
            <p:nvGrpSpPr>
              <p:cNvPr id="1282" name="Group 1282"/>
              <p:cNvGrpSpPr/>
              <p:nvPr/>
            </p:nvGrpSpPr>
            <p:grpSpPr>
              <a:xfrm>
                <a:off x="863289" y="204456"/>
                <a:ext cx="1726579" cy="1187024"/>
                <a:chOff x="0" y="32473"/>
                <a:chExt cx="1726578" cy="1187022"/>
              </a:xfrm>
            </p:grpSpPr>
            <p:sp>
              <p:nvSpPr>
                <p:cNvPr id="1280" name="Shape 1280"/>
                <p:cNvSpPr/>
                <p:nvPr/>
              </p:nvSpPr>
              <p:spPr>
                <a:xfrm>
                  <a:off x="0" y="32473"/>
                  <a:ext cx="1726579" cy="1187023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>
                  <a:outerShdw sx="100000" sy="100000" kx="0" ky="0" algn="b" rotWithShape="0" blurRad="88900" dist="152400" dir="2700000">
                    <a:srgbClr val="808080"/>
                  </a:outerShdw>
                </a:effec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281" name="Shape 1281"/>
                <p:cNvSpPr/>
                <p:nvPr/>
              </p:nvSpPr>
              <p:spPr>
                <a:xfrm>
                  <a:off x="0" y="35077"/>
                  <a:ext cx="1120661" cy="11818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Half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Adder 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ha2</a:t>
                  </a:r>
                </a:p>
              </p:txBody>
            </p:sp>
          </p:grpSp>
          <p:sp>
            <p:nvSpPr>
              <p:cNvPr id="1283" name="Shape 1283"/>
              <p:cNvSpPr/>
              <p:nvPr/>
            </p:nvSpPr>
            <p:spPr>
              <a:xfrm>
                <a:off x="107911" y="420279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84" name="Shape 1284"/>
              <p:cNvSpPr/>
              <p:nvPr/>
            </p:nvSpPr>
            <p:spPr>
              <a:xfrm>
                <a:off x="107911" y="1175657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85" name="Shape 1285"/>
              <p:cNvSpPr/>
              <p:nvPr/>
            </p:nvSpPr>
            <p:spPr>
              <a:xfrm>
                <a:off x="2589867" y="1175657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86" name="Shape 1286"/>
              <p:cNvSpPr/>
              <p:nvPr/>
            </p:nvSpPr>
            <p:spPr>
              <a:xfrm>
                <a:off x="2589867" y="420279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87" name="Shape 1287"/>
              <p:cNvSpPr/>
              <p:nvPr/>
            </p:nvSpPr>
            <p:spPr>
              <a:xfrm>
                <a:off x="0" y="11471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288" name="Shape 1288"/>
              <p:cNvSpPr/>
              <p:nvPr/>
            </p:nvSpPr>
            <p:spPr>
              <a:xfrm>
                <a:off x="0" y="766849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sp>
            <p:nvSpPr>
              <p:cNvPr id="1289" name="Shape 1289"/>
              <p:cNvSpPr/>
              <p:nvPr/>
            </p:nvSpPr>
            <p:spPr>
              <a:xfrm>
                <a:off x="2805689" y="11471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1290" name="Shape 1290"/>
              <p:cNvSpPr/>
              <p:nvPr/>
            </p:nvSpPr>
            <p:spPr>
              <a:xfrm>
                <a:off x="2805689" y="766849"/>
                <a:ext cx="361318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grpSp>
          <p:nvGrpSpPr>
            <p:cNvPr id="1303" name="Group 1303"/>
            <p:cNvGrpSpPr/>
            <p:nvPr/>
          </p:nvGrpSpPr>
          <p:grpSpPr>
            <a:xfrm>
              <a:off x="881274" y="11471"/>
              <a:ext cx="3345246" cy="1380009"/>
              <a:chOff x="0" y="11471"/>
              <a:chExt cx="3345244" cy="1380007"/>
            </a:xfrm>
          </p:grpSpPr>
          <p:grpSp>
            <p:nvGrpSpPr>
              <p:cNvPr id="1294" name="Group 1294"/>
              <p:cNvGrpSpPr/>
              <p:nvPr/>
            </p:nvGrpSpPr>
            <p:grpSpPr>
              <a:xfrm>
                <a:off x="863289" y="204456"/>
                <a:ext cx="1726579" cy="1187024"/>
                <a:chOff x="0" y="32473"/>
                <a:chExt cx="1726578" cy="1187022"/>
              </a:xfrm>
            </p:grpSpPr>
            <p:sp>
              <p:nvSpPr>
                <p:cNvPr id="1292" name="Shape 1292"/>
                <p:cNvSpPr/>
                <p:nvPr/>
              </p:nvSpPr>
              <p:spPr>
                <a:xfrm>
                  <a:off x="0" y="32473"/>
                  <a:ext cx="1726579" cy="1187023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>
                  <a:outerShdw sx="100000" sy="100000" kx="0" ky="0" algn="b" rotWithShape="0" blurRad="88900" dist="152400" dir="2700000">
                    <a:srgbClr val="808080"/>
                  </a:outerShdw>
                </a:effec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293" name="Shape 1293"/>
                <p:cNvSpPr/>
                <p:nvPr/>
              </p:nvSpPr>
              <p:spPr>
                <a:xfrm>
                  <a:off x="0" y="35077"/>
                  <a:ext cx="1289453" cy="11818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Half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Adder 1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ha1</a:t>
                  </a:r>
                </a:p>
              </p:txBody>
            </p:sp>
          </p:grpSp>
          <p:sp>
            <p:nvSpPr>
              <p:cNvPr id="1295" name="Shape 1295"/>
              <p:cNvSpPr/>
              <p:nvPr/>
            </p:nvSpPr>
            <p:spPr>
              <a:xfrm>
                <a:off x="107911" y="420279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96" name="Shape 1296"/>
              <p:cNvSpPr/>
              <p:nvPr/>
            </p:nvSpPr>
            <p:spPr>
              <a:xfrm>
                <a:off x="107911" y="1175657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97" name="Shape 1297"/>
              <p:cNvSpPr/>
              <p:nvPr/>
            </p:nvSpPr>
            <p:spPr>
              <a:xfrm>
                <a:off x="2589867" y="1175657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98" name="Shape 1298"/>
              <p:cNvSpPr/>
              <p:nvPr/>
            </p:nvSpPr>
            <p:spPr>
              <a:xfrm>
                <a:off x="2589867" y="420279"/>
                <a:ext cx="755378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99" name="Shape 1299"/>
              <p:cNvSpPr/>
              <p:nvPr/>
            </p:nvSpPr>
            <p:spPr>
              <a:xfrm>
                <a:off x="0" y="11471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300" name="Shape 1300"/>
              <p:cNvSpPr/>
              <p:nvPr/>
            </p:nvSpPr>
            <p:spPr>
              <a:xfrm>
                <a:off x="0" y="766849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sp>
            <p:nvSpPr>
              <p:cNvPr id="1301" name="Shape 1301"/>
              <p:cNvSpPr/>
              <p:nvPr/>
            </p:nvSpPr>
            <p:spPr>
              <a:xfrm>
                <a:off x="2805689" y="11471"/>
                <a:ext cx="344572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1302" name="Shape 1302"/>
              <p:cNvSpPr/>
              <p:nvPr/>
            </p:nvSpPr>
            <p:spPr>
              <a:xfrm>
                <a:off x="2805689" y="766849"/>
                <a:ext cx="361318" cy="473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sp>
          <p:nvSpPr>
            <p:cNvPr id="1304" name="Shape 1304"/>
            <p:cNvSpPr/>
            <p:nvPr/>
          </p:nvSpPr>
          <p:spPr>
            <a:xfrm>
              <a:off x="989185" y="96545"/>
              <a:ext cx="3237335" cy="1510757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</a:t>
              </a:r>
            </a:p>
          </p:txBody>
        </p:sp>
        <p:sp>
          <p:nvSpPr>
            <p:cNvPr id="1305" name="Shape 1305"/>
            <p:cNvSpPr/>
            <p:nvPr/>
          </p:nvSpPr>
          <p:spPr>
            <a:xfrm>
              <a:off x="5089808" y="96545"/>
              <a:ext cx="3237335" cy="1510757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06" name="Shape 1306"/>
            <p:cNvSpPr/>
            <p:nvPr/>
          </p:nvSpPr>
          <p:spPr>
            <a:xfrm flipH="1" flipV="1">
              <a:off x="125896" y="420279"/>
              <a:ext cx="86329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Shape 1307"/>
            <p:cNvSpPr/>
            <p:nvPr/>
          </p:nvSpPr>
          <p:spPr>
            <a:xfrm flipH="1" flipV="1">
              <a:off x="125896" y="1175657"/>
              <a:ext cx="86329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Shape 1308"/>
            <p:cNvSpPr/>
            <p:nvPr/>
          </p:nvSpPr>
          <p:spPr>
            <a:xfrm>
              <a:off x="4226519" y="420279"/>
              <a:ext cx="86329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Shape 1309"/>
            <p:cNvSpPr/>
            <p:nvPr/>
          </p:nvSpPr>
          <p:spPr>
            <a:xfrm>
              <a:off x="8327141" y="1175657"/>
              <a:ext cx="75537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Shape 1310"/>
            <p:cNvSpPr/>
            <p:nvPr/>
          </p:nvSpPr>
          <p:spPr>
            <a:xfrm>
              <a:off x="4226519" y="1175657"/>
              <a:ext cx="21582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Shape 1311"/>
            <p:cNvSpPr/>
            <p:nvPr/>
          </p:nvSpPr>
          <p:spPr>
            <a:xfrm>
              <a:off x="4442341" y="1175656"/>
              <a:ext cx="1" cy="75537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Shape 1312"/>
            <p:cNvSpPr/>
            <p:nvPr/>
          </p:nvSpPr>
          <p:spPr>
            <a:xfrm>
              <a:off x="4442341" y="1931034"/>
              <a:ext cx="4316446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Shape 1313"/>
            <p:cNvSpPr/>
            <p:nvPr/>
          </p:nvSpPr>
          <p:spPr>
            <a:xfrm flipV="1">
              <a:off x="8758786" y="1607301"/>
              <a:ext cx="1" cy="32373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Shape 1314"/>
            <p:cNvSpPr/>
            <p:nvPr/>
          </p:nvSpPr>
          <p:spPr>
            <a:xfrm>
              <a:off x="8758786" y="1607301"/>
              <a:ext cx="32373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Shape 1315"/>
            <p:cNvSpPr/>
            <p:nvPr/>
          </p:nvSpPr>
          <p:spPr>
            <a:xfrm>
              <a:off x="8327141" y="420279"/>
              <a:ext cx="226613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Shape 1316"/>
            <p:cNvSpPr/>
            <p:nvPr/>
          </p:nvSpPr>
          <p:spPr>
            <a:xfrm>
              <a:off x="9729987" y="1391479"/>
              <a:ext cx="86329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Shape 1317"/>
            <p:cNvSpPr/>
            <p:nvPr/>
          </p:nvSpPr>
          <p:spPr>
            <a:xfrm>
              <a:off x="233807" y="2362679"/>
              <a:ext cx="453226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Shape 1318"/>
            <p:cNvSpPr/>
            <p:nvPr/>
          </p:nvSpPr>
          <p:spPr>
            <a:xfrm flipH="1">
              <a:off x="4766074" y="1175657"/>
              <a:ext cx="32373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Shape 1319"/>
            <p:cNvSpPr/>
            <p:nvPr/>
          </p:nvSpPr>
          <p:spPr>
            <a:xfrm>
              <a:off x="4766074" y="1175656"/>
              <a:ext cx="1" cy="118702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Shape 1320"/>
            <p:cNvSpPr/>
            <p:nvPr/>
          </p:nvSpPr>
          <p:spPr>
            <a:xfrm>
              <a:off x="0" y="11471"/>
              <a:ext cx="547152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in1</a:t>
              </a:r>
            </a:p>
          </p:txBody>
        </p:sp>
        <p:sp>
          <p:nvSpPr>
            <p:cNvPr id="1321" name="Shape 1321"/>
            <p:cNvSpPr/>
            <p:nvPr/>
          </p:nvSpPr>
          <p:spPr>
            <a:xfrm>
              <a:off x="15737" y="778090"/>
              <a:ext cx="547152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in2</a:t>
              </a:r>
            </a:p>
          </p:txBody>
        </p:sp>
        <p:sp>
          <p:nvSpPr>
            <p:cNvPr id="1322" name="Shape 1322"/>
            <p:cNvSpPr/>
            <p:nvPr/>
          </p:nvSpPr>
          <p:spPr>
            <a:xfrm>
              <a:off x="8992" y="1953872"/>
              <a:ext cx="530111" cy="473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cin</a:t>
              </a:r>
            </a:p>
          </p:txBody>
        </p:sp>
        <p:sp>
          <p:nvSpPr>
            <p:cNvPr id="1323" name="Shape 1323"/>
            <p:cNvSpPr/>
            <p:nvPr/>
          </p:nvSpPr>
          <p:spPr>
            <a:xfrm>
              <a:off x="9927824" y="987168"/>
              <a:ext cx="715796" cy="473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cout</a:t>
              </a:r>
            </a:p>
          </p:txBody>
        </p:sp>
        <p:sp>
          <p:nvSpPr>
            <p:cNvPr id="1324" name="Shape 1324"/>
            <p:cNvSpPr/>
            <p:nvPr/>
          </p:nvSpPr>
          <p:spPr>
            <a:xfrm>
              <a:off x="9972786" y="11471"/>
              <a:ext cx="715500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sum</a:t>
              </a:r>
            </a:p>
          </p:txBody>
        </p:sp>
        <p:sp>
          <p:nvSpPr>
            <p:cNvPr id="1325" name="Shape 1325"/>
            <p:cNvSpPr/>
            <p:nvPr/>
          </p:nvSpPr>
          <p:spPr>
            <a:xfrm>
              <a:off x="4334430" y="11471"/>
              <a:ext cx="395254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I1</a:t>
              </a:r>
            </a:p>
          </p:txBody>
        </p:sp>
        <p:sp>
          <p:nvSpPr>
            <p:cNvPr id="1326" name="Shape 1326"/>
            <p:cNvSpPr/>
            <p:nvPr/>
          </p:nvSpPr>
          <p:spPr>
            <a:xfrm>
              <a:off x="4226519" y="658938"/>
              <a:ext cx="395254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I2</a:t>
              </a:r>
            </a:p>
          </p:txBody>
        </p:sp>
        <p:sp>
          <p:nvSpPr>
            <p:cNvPr id="1327" name="Shape 1327"/>
            <p:cNvSpPr/>
            <p:nvPr/>
          </p:nvSpPr>
          <p:spPr>
            <a:xfrm>
              <a:off x="8435053" y="766849"/>
              <a:ext cx="395254" cy="473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I3</a:t>
              </a:r>
            </a:p>
          </p:txBody>
        </p:sp>
        <p:grpSp>
          <p:nvGrpSpPr>
            <p:cNvPr id="1331" name="Group 1331"/>
            <p:cNvGrpSpPr/>
            <p:nvPr/>
          </p:nvGrpSpPr>
          <p:grpSpPr>
            <a:xfrm>
              <a:off x="8974609" y="1067745"/>
              <a:ext cx="755379" cy="640724"/>
              <a:chOff x="0" y="0"/>
              <a:chExt cx="755377" cy="640722"/>
            </a:xfrm>
          </p:grpSpPr>
          <p:sp>
            <p:nvSpPr>
              <p:cNvPr id="1328" name="Shape 1328"/>
              <p:cNvSpPr/>
              <p:nvPr/>
            </p:nvSpPr>
            <p:spPr>
              <a:xfrm>
                <a:off x="-1" y="4496"/>
                <a:ext cx="196607" cy="6362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35" y="0"/>
                    </a:moveTo>
                    <a:cubicBezTo>
                      <a:pt x="12438" y="0"/>
                      <a:pt x="21600" y="4835"/>
                      <a:pt x="21600" y="10800"/>
                    </a:cubicBezTo>
                    <a:cubicBezTo>
                      <a:pt x="21600" y="16764"/>
                      <a:pt x="12438" y="21600"/>
                      <a:pt x="1136" y="21600"/>
                    </a:cubicBezTo>
                    <a:cubicBezTo>
                      <a:pt x="757" y="21600"/>
                      <a:pt x="378" y="21594"/>
                      <a:pt x="0" y="21583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29" name="Shape 1329"/>
              <p:cNvSpPr/>
              <p:nvPr/>
            </p:nvSpPr>
            <p:spPr>
              <a:xfrm flipH="1" rot="10800000">
                <a:off x="12899" y="316651"/>
                <a:ext cx="742479" cy="3218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30" name="Shape 1330"/>
              <p:cNvSpPr/>
              <p:nvPr/>
            </p:nvSpPr>
            <p:spPr>
              <a:xfrm>
                <a:off x="12899" y="0"/>
                <a:ext cx="742479" cy="3218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</p:grpSp>
      <p:grpSp>
        <p:nvGrpSpPr>
          <p:cNvPr id="1338" name="Group 1338"/>
          <p:cNvGrpSpPr/>
          <p:nvPr/>
        </p:nvGrpSpPr>
        <p:grpSpPr>
          <a:xfrm>
            <a:off x="5223343" y="6227974"/>
            <a:ext cx="6356146" cy="2587348"/>
            <a:chOff x="0" y="0"/>
            <a:chExt cx="6356145" cy="2587346"/>
          </a:xfrm>
        </p:grpSpPr>
        <p:sp>
          <p:nvSpPr>
            <p:cNvPr id="1333" name="Shape 1333"/>
            <p:cNvSpPr/>
            <p:nvPr/>
          </p:nvSpPr>
          <p:spPr>
            <a:xfrm>
              <a:off x="1684220" y="-1"/>
              <a:ext cx="4671926" cy="25873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module full_adder(sum, cout, in1, in2, cin);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output sum, cout;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input in1, in2, cin;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wire sum, cout, in1, in2, cin;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wire I1, I2, I3;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half_adder ha1(I1, I2, in1, in2);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half_adder ha2(sum, I3, I1, cin);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assign cout = I2 || I3;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endmodule</a:t>
              </a:r>
            </a:p>
          </p:txBody>
        </p:sp>
        <p:sp>
          <p:nvSpPr>
            <p:cNvPr id="1334" name="Shape 1334"/>
            <p:cNvSpPr/>
            <p:nvPr/>
          </p:nvSpPr>
          <p:spPr>
            <a:xfrm>
              <a:off x="3133126" y="1171559"/>
              <a:ext cx="2370938" cy="263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00"/>
                    <a:pt x="0" y="9000"/>
                    <a:pt x="3600" y="5400"/>
                  </a:cubicBezTo>
                  <a:cubicBezTo>
                    <a:pt x="7200" y="1800"/>
                    <a:pt x="14400" y="900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5" name="Shape 1335"/>
            <p:cNvSpPr/>
            <p:nvPr/>
          </p:nvSpPr>
          <p:spPr>
            <a:xfrm flipH="1">
              <a:off x="696330" y="1171559"/>
              <a:ext cx="1580625" cy="263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00"/>
                    <a:pt x="0" y="9000"/>
                    <a:pt x="3600" y="5400"/>
                  </a:cubicBezTo>
                  <a:cubicBezTo>
                    <a:pt x="7200" y="1800"/>
                    <a:pt x="14400" y="900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36" name="Shape 1336"/>
            <p:cNvSpPr/>
            <p:nvPr/>
          </p:nvSpPr>
          <p:spPr>
            <a:xfrm>
              <a:off x="5483298" y="714652"/>
              <a:ext cx="838431" cy="5051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Instance</a:t>
              </a:r>
            </a:p>
            <a:p>
              <a:pPr algn="l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name</a:t>
              </a:r>
            </a:p>
          </p:txBody>
        </p:sp>
        <p:sp>
          <p:nvSpPr>
            <p:cNvPr id="1337" name="Shape 1337"/>
            <p:cNvSpPr/>
            <p:nvPr/>
          </p:nvSpPr>
          <p:spPr>
            <a:xfrm>
              <a:off x="-1" y="932693"/>
              <a:ext cx="745726" cy="5051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r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Module</a:t>
              </a:r>
            </a:p>
            <a:p>
              <a:pPr algn="r" defTabSz="914400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r>
                <a:t>name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Shape 1340"/>
          <p:cNvSpPr/>
          <p:nvPr>
            <p:ph type="title" idx="4294967295"/>
          </p:nvPr>
        </p:nvSpPr>
        <p:spPr>
          <a:xfrm>
            <a:off x="975359" y="-1"/>
            <a:ext cx="11054082" cy="1021968"/>
          </a:xfrm>
          <a:prstGeom prst="rect">
            <a:avLst/>
          </a:prstGeom>
        </p:spPr>
        <p:txBody>
          <a:bodyPr lIns="65023" tIns="65023" rIns="65023" bIns="65023"/>
          <a:lstStyle/>
          <a:p>
            <a: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举例</a:t>
            </a:r>
            <a:r>
              <a:t>: </a:t>
            </a:r>
            <a:r>
              <a:t>全加器</a:t>
            </a:r>
          </a:p>
        </p:txBody>
      </p:sp>
      <p:grpSp>
        <p:nvGrpSpPr>
          <p:cNvPr id="1346" name="Group 1346"/>
          <p:cNvGrpSpPr/>
          <p:nvPr/>
        </p:nvGrpSpPr>
        <p:grpSpPr>
          <a:xfrm>
            <a:off x="1015732" y="4443306"/>
            <a:ext cx="10459207" cy="4257549"/>
            <a:chOff x="0" y="0"/>
            <a:chExt cx="10459205" cy="4257547"/>
          </a:xfrm>
        </p:grpSpPr>
        <p:sp>
          <p:nvSpPr>
            <p:cNvPr id="1341" name="Shape 1341"/>
            <p:cNvSpPr/>
            <p:nvPr/>
          </p:nvSpPr>
          <p:spPr>
            <a:xfrm>
              <a:off x="2771429" y="-1"/>
              <a:ext cx="7687777" cy="42575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module full_adder(sum, cout, in1, in2, cin);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output sum, cout;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input in1, in2, cin;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 sz="2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wire sum, cout, in1, in2, cin;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wire I1, I2, I3;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 sz="2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half_adder ha1(I1, I2, in1, in2);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half_adder ha2(sum, I3, I1, cin);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 sz="2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assign cout = I2 || I3;</a:t>
              </a: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 sz="2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algn="l" defTabSz="91440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Courier New"/>
                  <a:ea typeface="Courier New"/>
                  <a:cs typeface="Courier New"/>
                  <a:sym typeface="Courier New"/>
                </a:rPr>
                <a:t>endmodule</a:t>
              </a:r>
            </a:p>
          </p:txBody>
        </p:sp>
        <p:sp>
          <p:nvSpPr>
            <p:cNvPr id="1342" name="Shape 1342"/>
            <p:cNvSpPr/>
            <p:nvPr/>
          </p:nvSpPr>
          <p:spPr>
            <a:xfrm>
              <a:off x="5155643" y="1927831"/>
              <a:ext cx="3901441" cy="43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00"/>
                    <a:pt x="0" y="9000"/>
                    <a:pt x="3600" y="5400"/>
                  </a:cubicBezTo>
                  <a:cubicBezTo>
                    <a:pt x="7200" y="1800"/>
                    <a:pt x="14400" y="900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43" name="Shape 1343"/>
            <p:cNvSpPr/>
            <p:nvPr/>
          </p:nvSpPr>
          <p:spPr>
            <a:xfrm flipH="1">
              <a:off x="1145829" y="1927831"/>
              <a:ext cx="2600961" cy="43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00"/>
                    <a:pt x="0" y="9000"/>
                    <a:pt x="3600" y="5400"/>
                  </a:cubicBezTo>
                  <a:cubicBezTo>
                    <a:pt x="7200" y="1800"/>
                    <a:pt x="14400" y="900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44" name="Shape 1344"/>
            <p:cNvSpPr/>
            <p:nvPr/>
          </p:nvSpPr>
          <p:spPr>
            <a:xfrm>
              <a:off x="9022912" y="1175979"/>
              <a:ext cx="1379660" cy="8312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Instance</a:t>
              </a:r>
            </a:p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name</a:t>
              </a:r>
            </a:p>
          </p:txBody>
        </p:sp>
        <p:sp>
          <p:nvSpPr>
            <p:cNvPr id="1345" name="Shape 1345"/>
            <p:cNvSpPr/>
            <p:nvPr/>
          </p:nvSpPr>
          <p:spPr>
            <a:xfrm>
              <a:off x="-1" y="1534771"/>
              <a:ext cx="1227111" cy="8312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algn="r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Module</a:t>
              </a:r>
            </a:p>
            <a:p>
              <a:pPr algn="r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name</a:t>
              </a:r>
            </a:p>
          </p:txBody>
        </p:sp>
      </p:grpSp>
      <p:grpSp>
        <p:nvGrpSpPr>
          <p:cNvPr id="1399" name="Group 1399"/>
          <p:cNvGrpSpPr/>
          <p:nvPr/>
        </p:nvGrpSpPr>
        <p:grpSpPr>
          <a:xfrm>
            <a:off x="1014871" y="1560481"/>
            <a:ext cx="10734067" cy="2426398"/>
            <a:chOff x="0" y="11520"/>
            <a:chExt cx="10734066" cy="2426396"/>
          </a:xfrm>
        </p:grpSpPr>
        <p:grpSp>
          <p:nvGrpSpPr>
            <p:cNvPr id="1358" name="Group 1358"/>
            <p:cNvGrpSpPr/>
            <p:nvPr/>
          </p:nvGrpSpPr>
          <p:grpSpPr>
            <a:xfrm>
              <a:off x="5003235" y="11520"/>
              <a:ext cx="3359575" cy="1385920"/>
              <a:chOff x="0" y="11520"/>
              <a:chExt cx="3359573" cy="1385918"/>
            </a:xfrm>
          </p:grpSpPr>
          <p:grpSp>
            <p:nvGrpSpPr>
              <p:cNvPr id="1349" name="Group 1349"/>
              <p:cNvGrpSpPr/>
              <p:nvPr/>
            </p:nvGrpSpPr>
            <p:grpSpPr>
              <a:xfrm>
                <a:off x="866986" y="205332"/>
                <a:ext cx="1733975" cy="1192108"/>
                <a:chOff x="0" y="32612"/>
                <a:chExt cx="1733973" cy="1192106"/>
              </a:xfrm>
            </p:grpSpPr>
            <p:sp>
              <p:nvSpPr>
                <p:cNvPr id="1347" name="Shape 1347"/>
                <p:cNvSpPr/>
                <p:nvPr/>
              </p:nvSpPr>
              <p:spPr>
                <a:xfrm>
                  <a:off x="0" y="32612"/>
                  <a:ext cx="1733974" cy="1192108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>
                  <a:outerShdw sx="100000" sy="100000" kx="0" ky="0" algn="b" rotWithShape="0" blurRad="88900" dist="152400" dir="2700000">
                    <a:srgbClr val="808080"/>
                  </a:outerShdw>
                </a:effec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348" name="Shape 1348"/>
                <p:cNvSpPr/>
                <p:nvPr/>
              </p:nvSpPr>
              <p:spPr>
                <a:xfrm>
                  <a:off x="0" y="35227"/>
                  <a:ext cx="1125461" cy="118687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65023" tIns="65023" rIns="65023" bIns="65023" numCol="1" anchor="ctr">
                  <a:sp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Half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Adder 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ha2</a:t>
                  </a:r>
                </a:p>
              </p:txBody>
            </p:sp>
          </p:grpSp>
          <p:sp>
            <p:nvSpPr>
              <p:cNvPr id="1350" name="Shape 1350"/>
              <p:cNvSpPr/>
              <p:nvPr/>
            </p:nvSpPr>
            <p:spPr>
              <a:xfrm>
                <a:off x="108373" y="422079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51" name="Shape 1351"/>
              <p:cNvSpPr/>
              <p:nvPr/>
            </p:nvSpPr>
            <p:spPr>
              <a:xfrm>
                <a:off x="108373" y="1180692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52" name="Shape 1352"/>
              <p:cNvSpPr/>
              <p:nvPr/>
            </p:nvSpPr>
            <p:spPr>
              <a:xfrm>
                <a:off x="2600960" y="1180692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53" name="Shape 1353"/>
              <p:cNvSpPr/>
              <p:nvPr/>
            </p:nvSpPr>
            <p:spPr>
              <a:xfrm>
                <a:off x="2600960" y="422079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54" name="Shape 1354"/>
              <p:cNvSpPr/>
              <p:nvPr/>
            </p:nvSpPr>
            <p:spPr>
              <a:xfrm>
                <a:off x="0" y="11520"/>
                <a:ext cx="346048" cy="47567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355" name="Shape 1355"/>
              <p:cNvSpPr/>
              <p:nvPr/>
            </p:nvSpPr>
            <p:spPr>
              <a:xfrm>
                <a:off x="0" y="770134"/>
                <a:ext cx="346048" cy="4756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sp>
            <p:nvSpPr>
              <p:cNvPr id="1356" name="Shape 1356"/>
              <p:cNvSpPr/>
              <p:nvPr/>
            </p:nvSpPr>
            <p:spPr>
              <a:xfrm>
                <a:off x="2817706" y="11520"/>
                <a:ext cx="346048" cy="47567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1357" name="Shape 1357"/>
              <p:cNvSpPr/>
              <p:nvPr/>
            </p:nvSpPr>
            <p:spPr>
              <a:xfrm>
                <a:off x="2817706" y="770134"/>
                <a:ext cx="362866" cy="4756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grpSp>
          <p:nvGrpSpPr>
            <p:cNvPr id="1370" name="Group 1370"/>
            <p:cNvGrpSpPr/>
            <p:nvPr/>
          </p:nvGrpSpPr>
          <p:grpSpPr>
            <a:xfrm>
              <a:off x="885048" y="11520"/>
              <a:ext cx="3359575" cy="1385920"/>
              <a:chOff x="0" y="11520"/>
              <a:chExt cx="3359573" cy="1385918"/>
            </a:xfrm>
          </p:grpSpPr>
          <p:grpSp>
            <p:nvGrpSpPr>
              <p:cNvPr id="1361" name="Group 1361"/>
              <p:cNvGrpSpPr/>
              <p:nvPr/>
            </p:nvGrpSpPr>
            <p:grpSpPr>
              <a:xfrm>
                <a:off x="866986" y="205332"/>
                <a:ext cx="1733975" cy="1192108"/>
                <a:chOff x="0" y="32612"/>
                <a:chExt cx="1733973" cy="1192106"/>
              </a:xfrm>
            </p:grpSpPr>
            <p:sp>
              <p:nvSpPr>
                <p:cNvPr id="1359" name="Shape 1359"/>
                <p:cNvSpPr/>
                <p:nvPr/>
              </p:nvSpPr>
              <p:spPr>
                <a:xfrm>
                  <a:off x="0" y="32612"/>
                  <a:ext cx="1733974" cy="1192108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>
                  <a:outerShdw sx="100000" sy="100000" kx="0" ky="0" algn="b" rotWithShape="0" blurRad="88900" dist="152400" dir="2700000">
                    <a:srgbClr val="808080"/>
                  </a:outerShdw>
                </a:effectLst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360" name="Shape 1360"/>
                <p:cNvSpPr/>
                <p:nvPr/>
              </p:nvSpPr>
              <p:spPr>
                <a:xfrm>
                  <a:off x="0" y="35227"/>
                  <a:ext cx="1294976" cy="118687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65023" tIns="65023" rIns="65023" bIns="65023" numCol="1" anchor="ctr">
                  <a:spAutoFit/>
                </a:bodyPr>
                <a:lstStyle/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Half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Adder 1</a:t>
                  </a:r>
                </a:p>
                <a:p>
                  <a:pPr algn="l" defTabSz="914400">
                    <a:defRPr sz="24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ha1</a:t>
                  </a:r>
                </a:p>
              </p:txBody>
            </p:sp>
          </p:grpSp>
          <p:sp>
            <p:nvSpPr>
              <p:cNvPr id="1362" name="Shape 1362"/>
              <p:cNvSpPr/>
              <p:nvPr/>
            </p:nvSpPr>
            <p:spPr>
              <a:xfrm>
                <a:off x="108373" y="422079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63" name="Shape 1363"/>
              <p:cNvSpPr/>
              <p:nvPr/>
            </p:nvSpPr>
            <p:spPr>
              <a:xfrm>
                <a:off x="108373" y="1180692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64" name="Shape 1364"/>
              <p:cNvSpPr/>
              <p:nvPr/>
            </p:nvSpPr>
            <p:spPr>
              <a:xfrm>
                <a:off x="2600960" y="1180692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65" name="Shape 1365"/>
              <p:cNvSpPr/>
              <p:nvPr/>
            </p:nvSpPr>
            <p:spPr>
              <a:xfrm>
                <a:off x="2600960" y="422079"/>
                <a:ext cx="75861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457200">
                  <a:defRPr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66" name="Shape 1366"/>
              <p:cNvSpPr/>
              <p:nvPr/>
            </p:nvSpPr>
            <p:spPr>
              <a:xfrm>
                <a:off x="0" y="11520"/>
                <a:ext cx="346048" cy="47567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367" name="Shape 1367"/>
              <p:cNvSpPr/>
              <p:nvPr/>
            </p:nvSpPr>
            <p:spPr>
              <a:xfrm>
                <a:off x="0" y="770134"/>
                <a:ext cx="346048" cy="4756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  <p:sp>
            <p:nvSpPr>
              <p:cNvPr id="1368" name="Shape 1368"/>
              <p:cNvSpPr/>
              <p:nvPr/>
            </p:nvSpPr>
            <p:spPr>
              <a:xfrm>
                <a:off x="2817706" y="11520"/>
                <a:ext cx="346048" cy="47567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1369" name="Shape 1369"/>
              <p:cNvSpPr/>
              <p:nvPr/>
            </p:nvSpPr>
            <p:spPr>
              <a:xfrm>
                <a:off x="2817706" y="770134"/>
                <a:ext cx="362866" cy="4756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ctr">
                <a:spAutoFit/>
              </a:bodyPr>
              <a:lstStyle>
                <a:lvl1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sp>
          <p:nvSpPr>
            <p:cNvPr id="1371" name="Shape 1371"/>
            <p:cNvSpPr/>
            <p:nvPr/>
          </p:nvSpPr>
          <p:spPr>
            <a:xfrm>
              <a:off x="993422" y="96959"/>
              <a:ext cx="3251201" cy="1517227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72" name="Shape 1372"/>
            <p:cNvSpPr/>
            <p:nvPr/>
          </p:nvSpPr>
          <p:spPr>
            <a:xfrm>
              <a:off x="5111608" y="96959"/>
              <a:ext cx="3251202" cy="1517227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73" name="Shape 1373"/>
            <p:cNvSpPr/>
            <p:nvPr/>
          </p:nvSpPr>
          <p:spPr>
            <a:xfrm flipH="1" flipV="1">
              <a:off x="126435" y="422079"/>
              <a:ext cx="86698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Shape 1374"/>
            <p:cNvSpPr/>
            <p:nvPr/>
          </p:nvSpPr>
          <p:spPr>
            <a:xfrm flipH="1" flipV="1">
              <a:off x="126435" y="1180692"/>
              <a:ext cx="86698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Shape 1375"/>
            <p:cNvSpPr/>
            <p:nvPr/>
          </p:nvSpPr>
          <p:spPr>
            <a:xfrm>
              <a:off x="4244622" y="422079"/>
              <a:ext cx="86698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Shape 1376"/>
            <p:cNvSpPr/>
            <p:nvPr/>
          </p:nvSpPr>
          <p:spPr>
            <a:xfrm>
              <a:off x="8362808" y="1180692"/>
              <a:ext cx="75861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Shape 1377"/>
            <p:cNvSpPr/>
            <p:nvPr/>
          </p:nvSpPr>
          <p:spPr>
            <a:xfrm>
              <a:off x="4244622" y="1180692"/>
              <a:ext cx="21674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Shape 1378"/>
            <p:cNvSpPr/>
            <p:nvPr/>
          </p:nvSpPr>
          <p:spPr>
            <a:xfrm>
              <a:off x="4461369" y="1180692"/>
              <a:ext cx="1" cy="75861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Shape 1379"/>
            <p:cNvSpPr/>
            <p:nvPr/>
          </p:nvSpPr>
          <p:spPr>
            <a:xfrm>
              <a:off x="4461369" y="1939305"/>
              <a:ext cx="433493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Shape 1380"/>
            <p:cNvSpPr/>
            <p:nvPr/>
          </p:nvSpPr>
          <p:spPr>
            <a:xfrm flipV="1">
              <a:off x="8796302" y="1614185"/>
              <a:ext cx="1" cy="32512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Shape 1381"/>
            <p:cNvSpPr/>
            <p:nvPr/>
          </p:nvSpPr>
          <p:spPr>
            <a:xfrm>
              <a:off x="8796302" y="1614185"/>
              <a:ext cx="32512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Shape 1382"/>
            <p:cNvSpPr/>
            <p:nvPr/>
          </p:nvSpPr>
          <p:spPr>
            <a:xfrm>
              <a:off x="8362808" y="422079"/>
              <a:ext cx="227584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Shape 1383"/>
            <p:cNvSpPr/>
            <p:nvPr/>
          </p:nvSpPr>
          <p:spPr>
            <a:xfrm>
              <a:off x="9771662" y="1397439"/>
              <a:ext cx="86698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Shape 1384"/>
            <p:cNvSpPr/>
            <p:nvPr/>
          </p:nvSpPr>
          <p:spPr>
            <a:xfrm>
              <a:off x="234808" y="2372799"/>
              <a:ext cx="4551682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Shape 1385"/>
            <p:cNvSpPr/>
            <p:nvPr/>
          </p:nvSpPr>
          <p:spPr>
            <a:xfrm flipH="1">
              <a:off x="4786488" y="1180692"/>
              <a:ext cx="32512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Shape 1386"/>
            <p:cNvSpPr/>
            <p:nvPr/>
          </p:nvSpPr>
          <p:spPr>
            <a:xfrm>
              <a:off x="4786489" y="1180692"/>
              <a:ext cx="1" cy="119210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Shape 1387"/>
            <p:cNvSpPr/>
            <p:nvPr/>
          </p:nvSpPr>
          <p:spPr>
            <a:xfrm>
              <a:off x="0" y="11520"/>
              <a:ext cx="549496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in1</a:t>
              </a:r>
            </a:p>
          </p:txBody>
        </p:sp>
        <p:sp>
          <p:nvSpPr>
            <p:cNvPr id="1388" name="Shape 1388"/>
            <p:cNvSpPr/>
            <p:nvPr/>
          </p:nvSpPr>
          <p:spPr>
            <a:xfrm>
              <a:off x="15804" y="781423"/>
              <a:ext cx="549496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in2</a:t>
              </a:r>
            </a:p>
          </p:txBody>
        </p:sp>
        <p:sp>
          <p:nvSpPr>
            <p:cNvPr id="1389" name="Shape 1389"/>
            <p:cNvSpPr/>
            <p:nvPr/>
          </p:nvSpPr>
          <p:spPr>
            <a:xfrm>
              <a:off x="9031" y="1962241"/>
              <a:ext cx="532381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cin</a:t>
              </a:r>
            </a:p>
          </p:txBody>
        </p:sp>
        <p:sp>
          <p:nvSpPr>
            <p:cNvPr id="1390" name="Shape 1390"/>
            <p:cNvSpPr/>
            <p:nvPr/>
          </p:nvSpPr>
          <p:spPr>
            <a:xfrm>
              <a:off x="9970347" y="991396"/>
              <a:ext cx="718862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cout</a:t>
              </a:r>
            </a:p>
          </p:txBody>
        </p:sp>
        <p:sp>
          <p:nvSpPr>
            <p:cNvPr id="1391" name="Shape 1391"/>
            <p:cNvSpPr/>
            <p:nvPr/>
          </p:nvSpPr>
          <p:spPr>
            <a:xfrm>
              <a:off x="10015502" y="11520"/>
              <a:ext cx="718565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sum</a:t>
              </a:r>
            </a:p>
          </p:txBody>
        </p:sp>
        <p:sp>
          <p:nvSpPr>
            <p:cNvPr id="1392" name="Shape 1392"/>
            <p:cNvSpPr/>
            <p:nvPr/>
          </p:nvSpPr>
          <p:spPr>
            <a:xfrm>
              <a:off x="4352995" y="11520"/>
              <a:ext cx="396947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I1</a:t>
              </a:r>
            </a:p>
          </p:txBody>
        </p:sp>
        <p:sp>
          <p:nvSpPr>
            <p:cNvPr id="1393" name="Shape 1393"/>
            <p:cNvSpPr/>
            <p:nvPr/>
          </p:nvSpPr>
          <p:spPr>
            <a:xfrm>
              <a:off x="4244622" y="661760"/>
              <a:ext cx="396947" cy="475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I2</a:t>
              </a:r>
            </a:p>
          </p:txBody>
        </p:sp>
        <p:sp>
          <p:nvSpPr>
            <p:cNvPr id="1394" name="Shape 1394"/>
            <p:cNvSpPr/>
            <p:nvPr/>
          </p:nvSpPr>
          <p:spPr>
            <a:xfrm>
              <a:off x="8471182" y="770134"/>
              <a:ext cx="396947" cy="4756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I3</a:t>
              </a:r>
            </a:p>
          </p:txBody>
        </p:sp>
        <p:grpSp>
          <p:nvGrpSpPr>
            <p:cNvPr id="1398" name="Group 1398"/>
            <p:cNvGrpSpPr/>
            <p:nvPr/>
          </p:nvGrpSpPr>
          <p:grpSpPr>
            <a:xfrm>
              <a:off x="9013049" y="1072319"/>
              <a:ext cx="758614" cy="643467"/>
              <a:chOff x="0" y="0"/>
              <a:chExt cx="758613" cy="643466"/>
            </a:xfrm>
          </p:grpSpPr>
          <p:sp>
            <p:nvSpPr>
              <p:cNvPr id="1395" name="Shape 1395"/>
              <p:cNvSpPr/>
              <p:nvPr/>
            </p:nvSpPr>
            <p:spPr>
              <a:xfrm>
                <a:off x="-1" y="4515"/>
                <a:ext cx="197449" cy="638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35" y="0"/>
                    </a:moveTo>
                    <a:cubicBezTo>
                      <a:pt x="12438" y="0"/>
                      <a:pt x="21600" y="4835"/>
                      <a:pt x="21600" y="10800"/>
                    </a:cubicBezTo>
                    <a:cubicBezTo>
                      <a:pt x="21600" y="16765"/>
                      <a:pt x="12438" y="21600"/>
                      <a:pt x="1136" y="21600"/>
                    </a:cubicBezTo>
                    <a:cubicBezTo>
                      <a:pt x="757" y="21600"/>
                      <a:pt x="378" y="21594"/>
                      <a:pt x="0" y="21583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96" name="Shape 1396"/>
              <p:cNvSpPr/>
              <p:nvPr/>
            </p:nvSpPr>
            <p:spPr>
              <a:xfrm flipH="1" rot="10800000">
                <a:off x="12954" y="318008"/>
                <a:ext cx="745660" cy="323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97" name="Shape 1397"/>
              <p:cNvSpPr/>
              <p:nvPr/>
            </p:nvSpPr>
            <p:spPr>
              <a:xfrm>
                <a:off x="12954" y="0"/>
                <a:ext cx="745660" cy="323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0217" y="0"/>
                      <a:pt x="19122" y="8905"/>
                      <a:pt x="21600" y="2160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 p14:dur="1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Shape 14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赋值</a:t>
            </a:r>
          </a:p>
        </p:txBody>
      </p:sp>
      <p:sp>
        <p:nvSpPr>
          <p:cNvPr id="1402" name="Shape 1402"/>
          <p:cNvSpPr/>
          <p:nvPr>
            <p:ph type="body" sz="half" idx="1"/>
          </p:nvPr>
        </p:nvSpPr>
        <p:spPr>
          <a:xfrm>
            <a:off x="650239" y="2275839"/>
            <a:ext cx="4288236" cy="642169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1388" indent="-251388" defTabSz="630936">
              <a:lnSpc>
                <a:spcPct val="90000"/>
              </a:lnSpc>
              <a:spcBef>
                <a:spcPts val="300"/>
              </a:spcBef>
              <a:buChar char="•"/>
              <a:defRPr sz="2346"/>
            </a:pPr>
            <a:r>
              <a:t>Continuous assignments assign values to nets (vector and scalar)</a:t>
            </a:r>
          </a:p>
          <a:p>
            <a:pPr lvl="1" marL="554885" indent="-239417" defTabSz="630936">
              <a:lnSpc>
                <a:spcPct val="90000"/>
              </a:lnSpc>
              <a:spcBef>
                <a:spcPts val="300"/>
              </a:spcBef>
              <a:defRPr sz="2346"/>
            </a:pPr>
            <a:r>
              <a:t>They are triggered whenever simulation causes the value of the right-hand side to change</a:t>
            </a:r>
          </a:p>
          <a:p>
            <a:pPr lvl="1" marL="554885" indent="-239417" defTabSz="630936">
              <a:lnSpc>
                <a:spcPct val="90000"/>
              </a:lnSpc>
              <a:spcBef>
                <a:spcPts val="300"/>
              </a:spcBef>
              <a:defRPr sz="2346"/>
            </a:pPr>
            <a:r>
              <a:t>Keyword “assign”</a:t>
            </a:r>
          </a:p>
          <a:p>
            <a:pPr lvl="1" marL="197167" indent="118300" defTabSz="630936">
              <a:lnSpc>
                <a:spcPct val="90000"/>
              </a:lnSpc>
              <a:spcBef>
                <a:spcPts val="400"/>
              </a:spcBef>
              <a:buSzTx/>
              <a:buNone/>
              <a:defRPr sz="2622"/>
            </a:pPr>
            <a:r>
              <a:rPr sz="2346"/>
              <a:t>	e.g. </a:t>
            </a:r>
            <a:r>
              <a:rPr i="1" sz="2346">
                <a:solidFill>
                  <a:srgbClr val="FF0000"/>
                </a:solidFill>
              </a:rPr>
              <a:t>assign</a:t>
            </a:r>
            <a:r>
              <a:rPr sz="2346"/>
              <a:t> out = in1 &amp; in2;</a:t>
            </a:r>
            <a:r>
              <a:t>	</a:t>
            </a:r>
          </a:p>
          <a:p>
            <a:pPr marL="251388" indent="-251388" defTabSz="630936">
              <a:lnSpc>
                <a:spcPct val="90000"/>
              </a:lnSpc>
              <a:spcBef>
                <a:spcPts val="300"/>
              </a:spcBef>
              <a:buChar char="•"/>
              <a:defRPr sz="2346"/>
            </a:pPr>
            <a:r>
              <a:t>Procedural assignments drive values onto registers (vector and scalar)</a:t>
            </a:r>
          </a:p>
          <a:p>
            <a:pPr lvl="1" marL="512635" indent="-197167" defTabSz="630936">
              <a:lnSpc>
                <a:spcPct val="90000"/>
              </a:lnSpc>
              <a:spcBef>
                <a:spcPts val="300"/>
              </a:spcBef>
              <a:defRPr sz="2622"/>
            </a:pPr>
            <a:r>
              <a:rPr sz="1932"/>
              <a:t>They Occur within procedures such as </a:t>
            </a:r>
            <a:r>
              <a:rPr i="1" sz="1932">
                <a:solidFill>
                  <a:srgbClr val="FF0000"/>
                </a:solidFill>
              </a:rPr>
              <a:t>always</a:t>
            </a:r>
            <a:r>
              <a:rPr i="1" sz="1932"/>
              <a:t> </a:t>
            </a:r>
            <a:r>
              <a:rPr sz="1932"/>
              <a:t>and </a:t>
            </a:r>
            <a:r>
              <a:rPr i="1" sz="1932">
                <a:solidFill>
                  <a:srgbClr val="FF0000"/>
                </a:solidFill>
              </a:rPr>
              <a:t>initial</a:t>
            </a:r>
            <a:endParaRPr sz="1932">
              <a:solidFill>
                <a:srgbClr val="FF0000"/>
              </a:solidFill>
            </a:endParaRPr>
          </a:p>
          <a:p>
            <a:pPr lvl="1" marL="512635" indent="-197167" defTabSz="630936">
              <a:lnSpc>
                <a:spcPct val="90000"/>
              </a:lnSpc>
              <a:spcBef>
                <a:spcPts val="300"/>
              </a:spcBef>
              <a:defRPr sz="1932"/>
            </a:pPr>
            <a:r>
              <a:t>They are triggered when the flow of execution reaches them (like in C)</a:t>
            </a:r>
          </a:p>
          <a:p>
            <a:pPr lvl="1" marL="512635" indent="-197167" defTabSz="630936">
              <a:lnSpc>
                <a:spcPct val="90000"/>
              </a:lnSpc>
              <a:spcBef>
                <a:spcPts val="300"/>
              </a:spcBef>
              <a:defRPr sz="1932"/>
            </a:pPr>
            <a:r>
              <a:t>Blocking and Non-Blocking procedural assignments</a:t>
            </a:r>
          </a:p>
        </p:txBody>
      </p:sp>
      <p:sp>
        <p:nvSpPr>
          <p:cNvPr id="1403" name="Shape 1403"/>
          <p:cNvSpPr/>
          <p:nvPr/>
        </p:nvSpPr>
        <p:spPr>
          <a:xfrm>
            <a:off x="7213551" y="2047418"/>
            <a:ext cx="4029358" cy="6436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311181" indent="-311181" algn="l" defTabSz="603504">
              <a:spcBef>
                <a:spcPts val="500"/>
              </a:spcBef>
              <a:buSzPct val="100000"/>
              <a:buChar char="•"/>
              <a:defRPr sz="2904">
                <a:latin typeface="Arial"/>
                <a:ea typeface="Arial"/>
                <a:cs typeface="Arial"/>
                <a:sym typeface="Arial"/>
              </a:defRPr>
            </a:pPr>
            <a:r>
              <a:t>Procedural Assignments</a:t>
            </a:r>
          </a:p>
          <a:p>
            <a:pPr lvl="1" marL="530760" indent="-229008" algn="l" defTabSz="603504">
              <a:spcBef>
                <a:spcPts val="300"/>
              </a:spcBef>
              <a:buSzPct val="100000"/>
              <a:buChar char="–"/>
              <a:defRPr sz="2244">
                <a:latin typeface="Arial"/>
                <a:ea typeface="Arial"/>
                <a:cs typeface="Arial"/>
                <a:sym typeface="Arial"/>
              </a:defRPr>
            </a:pPr>
            <a:r>
              <a:t>Blocking assignment statement (= operator) acts much like in traditional programming languages. The whole statement is done before control passes on to the next statement</a:t>
            </a:r>
          </a:p>
          <a:p>
            <a:pPr lvl="1" marL="530760" indent="-229008" algn="l" defTabSz="603504">
              <a:spcBef>
                <a:spcPts val="300"/>
              </a:spcBef>
              <a:buSzPct val="100000"/>
              <a:buChar char="–"/>
              <a:defRPr sz="2244">
                <a:latin typeface="Arial"/>
                <a:ea typeface="Arial"/>
                <a:cs typeface="Arial"/>
                <a:sym typeface="Arial"/>
              </a:defRPr>
            </a:pPr>
            <a:r>
              <a:t>Nonblocking assignment statement (&lt;= operator) evaluates all the right-hand sides for the current time unit and assigns the left-hand sides at the end of the time unit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" name="Shape 14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基于延时的定时控制</a:t>
            </a:r>
          </a:p>
        </p:txBody>
      </p:sp>
      <p:sp>
        <p:nvSpPr>
          <p:cNvPr id="1406" name="Shape 1406"/>
          <p:cNvSpPr/>
          <p:nvPr>
            <p:ph type="body" idx="1"/>
          </p:nvPr>
        </p:nvSpPr>
        <p:spPr>
          <a:xfrm>
            <a:off x="650239" y="2275839"/>
            <a:ext cx="11704322" cy="64369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407193" indent="-407193">
              <a:lnSpc>
                <a:spcPct val="80000"/>
              </a:lnSpc>
              <a:spcBef>
                <a:spcPts val="600"/>
              </a:spcBef>
              <a:buChar char="•"/>
            </a:pPr>
            <a:r>
              <a:rPr sz="3800"/>
              <a:t>Delay Control (</a:t>
            </a:r>
            <a:r>
              <a:rPr sz="3800">
                <a:solidFill>
                  <a:srgbClr val="FF0000"/>
                </a:solidFill>
              </a:rPr>
              <a:t>#</a:t>
            </a:r>
            <a:r>
              <a:rPr sz="3800"/>
              <a:t>) </a:t>
            </a:r>
            <a:endParaRPr sz="3800"/>
          </a:p>
          <a:p>
            <a:pPr lvl="1" marL="804182" indent="-346982">
              <a:lnSpc>
                <a:spcPct val="80000"/>
              </a:lnSpc>
              <a:spcBef>
                <a:spcPts val="500"/>
              </a:spcBef>
              <a:defRPr sz="3400"/>
            </a:pPr>
            <a:r>
              <a:t>Expression specifies the time duration between initially encountering the statement and when the statement actually executes.</a:t>
            </a:r>
          </a:p>
          <a:p>
            <a:pPr lvl="1" marL="804182" indent="-346982">
              <a:lnSpc>
                <a:spcPct val="80000"/>
              </a:lnSpc>
              <a:spcBef>
                <a:spcPts val="500"/>
              </a:spcBef>
              <a:defRPr sz="3400"/>
            </a:pPr>
            <a:r>
              <a:t>Delay in Procedural Assignments</a:t>
            </a:r>
          </a:p>
          <a:p>
            <a:pPr lvl="2" marL="1181100" indent="-266700">
              <a:lnSpc>
                <a:spcPct val="80000"/>
              </a:lnSpc>
              <a:spcBef>
                <a:spcPts val="400"/>
              </a:spcBef>
              <a:defRPr sz="2800"/>
            </a:pPr>
            <a:r>
              <a:t>Inter-Statement Delay</a:t>
            </a:r>
          </a:p>
          <a:p>
            <a:pPr lvl="2" marL="1181100" indent="-266700">
              <a:lnSpc>
                <a:spcPct val="80000"/>
              </a:lnSpc>
              <a:spcBef>
                <a:spcPts val="400"/>
              </a:spcBef>
              <a:defRPr sz="2800"/>
            </a:pPr>
            <a:r>
              <a:t>Intra-Statement Delay</a:t>
            </a:r>
          </a:p>
          <a:p>
            <a:pPr lvl="1" marL="804182" indent="-346982">
              <a:lnSpc>
                <a:spcPct val="80000"/>
              </a:lnSpc>
              <a:spcBef>
                <a:spcPts val="500"/>
              </a:spcBef>
              <a:defRPr sz="3400"/>
            </a:pPr>
            <a:r>
              <a:t>For example: </a:t>
            </a:r>
          </a:p>
          <a:p>
            <a:pPr lvl="2" marL="1181100" indent="-266700">
              <a:lnSpc>
                <a:spcPct val="80000"/>
              </a:lnSpc>
              <a:spcBef>
                <a:spcPts val="400"/>
              </a:spcBef>
              <a:defRPr sz="2800"/>
            </a:pPr>
            <a:r>
              <a:t>Inter-Statement Delay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SzTx/>
              <a:buNone/>
              <a:defRPr sz="3800"/>
            </a:pPr>
            <a:r>
              <a:t>			#10 A = A + 1;</a:t>
            </a:r>
          </a:p>
          <a:p>
            <a:pPr lvl="2" marL="1181100" indent="-266700">
              <a:lnSpc>
                <a:spcPct val="80000"/>
              </a:lnSpc>
              <a:spcBef>
                <a:spcPts val="400"/>
              </a:spcBef>
              <a:defRPr sz="2800"/>
            </a:pPr>
            <a:r>
              <a:t>Intra-Statement Delay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SzTx/>
              <a:buNone/>
              <a:defRPr sz="3800"/>
            </a:pPr>
            <a:r>
              <a:t>			A = #10 A + 1;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Shape 952"/>
          <p:cNvSpPr/>
          <p:nvPr>
            <p:ph type="title" idx="4294967295"/>
          </p:nvPr>
        </p:nvSpPr>
        <p:spPr>
          <a:xfrm>
            <a:off x="650239" y="1128"/>
            <a:ext cx="11704322" cy="1079325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自上而下的层次化结构设计</a:t>
            </a:r>
          </a:p>
        </p:txBody>
      </p:sp>
      <p:grpSp>
        <p:nvGrpSpPr>
          <p:cNvPr id="976" name="Group 976"/>
          <p:cNvGrpSpPr/>
          <p:nvPr/>
        </p:nvGrpSpPr>
        <p:grpSpPr>
          <a:xfrm>
            <a:off x="1875532" y="2174412"/>
            <a:ext cx="9253736" cy="5404776"/>
            <a:chOff x="0" y="78358"/>
            <a:chExt cx="9253735" cy="5404775"/>
          </a:xfrm>
        </p:grpSpPr>
        <p:grpSp>
          <p:nvGrpSpPr>
            <p:cNvPr id="955" name="Group 955"/>
            <p:cNvGrpSpPr/>
            <p:nvPr/>
          </p:nvGrpSpPr>
          <p:grpSpPr>
            <a:xfrm>
              <a:off x="3413542" y="78358"/>
              <a:ext cx="2560158" cy="995618"/>
              <a:chOff x="0" y="78358"/>
              <a:chExt cx="2560156" cy="995616"/>
            </a:xfrm>
          </p:grpSpPr>
          <p:sp>
            <p:nvSpPr>
              <p:cNvPr id="953" name="Shape 953"/>
              <p:cNvSpPr/>
              <p:nvPr/>
            </p:nvSpPr>
            <p:spPr>
              <a:xfrm>
                <a:off x="0" y="78358"/>
                <a:ext cx="2560157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54" name="Shape 954"/>
              <p:cNvSpPr/>
              <p:nvPr/>
            </p:nvSpPr>
            <p:spPr>
              <a:xfrm>
                <a:off x="0" y="215811"/>
                <a:ext cx="2538198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顶层模块</a:t>
                </a:r>
              </a:p>
            </p:txBody>
          </p:sp>
        </p:grpSp>
        <p:grpSp>
          <p:nvGrpSpPr>
            <p:cNvPr id="958" name="Group 958"/>
            <p:cNvGrpSpPr/>
            <p:nvPr/>
          </p:nvGrpSpPr>
          <p:grpSpPr>
            <a:xfrm>
              <a:off x="1849002" y="2211823"/>
              <a:ext cx="2560158" cy="995617"/>
              <a:chOff x="0" y="78358"/>
              <a:chExt cx="2560156" cy="995616"/>
            </a:xfrm>
          </p:grpSpPr>
          <p:sp>
            <p:nvSpPr>
              <p:cNvPr id="956" name="Shape 956"/>
              <p:cNvSpPr/>
              <p:nvPr/>
            </p:nvSpPr>
            <p:spPr>
              <a:xfrm>
                <a:off x="0" y="78358"/>
                <a:ext cx="2560157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57" name="Shape 957"/>
              <p:cNvSpPr/>
              <p:nvPr/>
            </p:nvSpPr>
            <p:spPr>
              <a:xfrm>
                <a:off x="0" y="215811"/>
                <a:ext cx="2556110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子模块1</a:t>
                </a:r>
              </a:p>
            </p:txBody>
          </p:sp>
        </p:grpSp>
        <p:grpSp>
          <p:nvGrpSpPr>
            <p:cNvPr id="961" name="Group 961"/>
            <p:cNvGrpSpPr/>
            <p:nvPr/>
          </p:nvGrpSpPr>
          <p:grpSpPr>
            <a:xfrm>
              <a:off x="6115930" y="2211823"/>
              <a:ext cx="2560158" cy="995617"/>
              <a:chOff x="0" y="78358"/>
              <a:chExt cx="2560156" cy="995616"/>
            </a:xfrm>
          </p:grpSpPr>
          <p:sp>
            <p:nvSpPr>
              <p:cNvPr id="959" name="Shape 959"/>
              <p:cNvSpPr/>
              <p:nvPr/>
            </p:nvSpPr>
            <p:spPr>
              <a:xfrm>
                <a:off x="0" y="78358"/>
                <a:ext cx="2560157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60" name="Shape 960"/>
              <p:cNvSpPr/>
              <p:nvPr/>
            </p:nvSpPr>
            <p:spPr>
              <a:xfrm>
                <a:off x="0" y="215811"/>
                <a:ext cx="2545328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子模块2</a:t>
                </a:r>
              </a:p>
            </p:txBody>
          </p:sp>
        </p:grpSp>
        <p:grpSp>
          <p:nvGrpSpPr>
            <p:cNvPr id="964" name="Group 964"/>
            <p:cNvGrpSpPr/>
            <p:nvPr/>
          </p:nvGrpSpPr>
          <p:grpSpPr>
            <a:xfrm>
              <a:off x="6400392" y="4487517"/>
              <a:ext cx="2853344" cy="995618"/>
              <a:chOff x="0" y="78358"/>
              <a:chExt cx="2853342" cy="995616"/>
            </a:xfrm>
          </p:grpSpPr>
          <p:sp>
            <p:nvSpPr>
              <p:cNvPr id="962" name="Shape 962"/>
              <p:cNvSpPr/>
              <p:nvPr/>
            </p:nvSpPr>
            <p:spPr>
              <a:xfrm>
                <a:off x="0" y="78358"/>
                <a:ext cx="2844619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63" name="Shape 963"/>
              <p:cNvSpPr/>
              <p:nvPr/>
            </p:nvSpPr>
            <p:spPr>
              <a:xfrm>
                <a:off x="0" y="215811"/>
                <a:ext cx="2853343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基本模块3</a:t>
                </a:r>
              </a:p>
            </p:txBody>
          </p:sp>
        </p:grpSp>
        <p:grpSp>
          <p:nvGrpSpPr>
            <p:cNvPr id="967" name="Group 967"/>
            <p:cNvGrpSpPr/>
            <p:nvPr/>
          </p:nvGrpSpPr>
          <p:grpSpPr>
            <a:xfrm>
              <a:off x="3129080" y="4487517"/>
              <a:ext cx="2844620" cy="995618"/>
              <a:chOff x="0" y="78358"/>
              <a:chExt cx="2844618" cy="995616"/>
            </a:xfrm>
          </p:grpSpPr>
          <p:sp>
            <p:nvSpPr>
              <p:cNvPr id="965" name="Shape 965"/>
              <p:cNvSpPr/>
              <p:nvPr/>
            </p:nvSpPr>
            <p:spPr>
              <a:xfrm>
                <a:off x="0" y="78358"/>
                <a:ext cx="2844619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66" name="Shape 966"/>
              <p:cNvSpPr/>
              <p:nvPr/>
            </p:nvSpPr>
            <p:spPr>
              <a:xfrm>
                <a:off x="0" y="215811"/>
                <a:ext cx="2817294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基本模块2</a:t>
                </a:r>
              </a:p>
            </p:txBody>
          </p:sp>
        </p:grpSp>
        <p:grpSp>
          <p:nvGrpSpPr>
            <p:cNvPr id="970" name="Group 970"/>
            <p:cNvGrpSpPr/>
            <p:nvPr/>
          </p:nvGrpSpPr>
          <p:grpSpPr>
            <a:xfrm>
              <a:off x="0" y="4487517"/>
              <a:ext cx="2894486" cy="995618"/>
              <a:chOff x="0" y="78358"/>
              <a:chExt cx="2894485" cy="995616"/>
            </a:xfrm>
          </p:grpSpPr>
          <p:sp>
            <p:nvSpPr>
              <p:cNvPr id="968" name="Shape 968"/>
              <p:cNvSpPr/>
              <p:nvPr/>
            </p:nvSpPr>
            <p:spPr>
              <a:xfrm>
                <a:off x="0" y="78358"/>
                <a:ext cx="2844619" cy="99561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69" name="Shape 969"/>
              <p:cNvSpPr/>
              <p:nvPr/>
            </p:nvSpPr>
            <p:spPr>
              <a:xfrm>
                <a:off x="0" y="215811"/>
                <a:ext cx="2894486" cy="7207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基本模块1</a:t>
                </a:r>
              </a:p>
            </p:txBody>
          </p:sp>
        </p:grpSp>
        <p:sp>
          <p:nvSpPr>
            <p:cNvPr id="971" name="Shape 971"/>
            <p:cNvSpPr/>
            <p:nvPr/>
          </p:nvSpPr>
          <p:spPr>
            <a:xfrm flipH="1">
              <a:off x="2986849" y="1073975"/>
              <a:ext cx="995618" cy="113784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Shape 972"/>
            <p:cNvSpPr/>
            <p:nvPr/>
          </p:nvSpPr>
          <p:spPr>
            <a:xfrm>
              <a:off x="5404775" y="1073975"/>
              <a:ext cx="1991234" cy="113784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Shape 973"/>
            <p:cNvSpPr/>
            <p:nvPr/>
          </p:nvSpPr>
          <p:spPr>
            <a:xfrm flipH="1">
              <a:off x="1280078" y="3207439"/>
              <a:ext cx="1280079" cy="128007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Shape 974"/>
            <p:cNvSpPr/>
            <p:nvPr/>
          </p:nvSpPr>
          <p:spPr>
            <a:xfrm>
              <a:off x="3840235" y="3207439"/>
              <a:ext cx="711156" cy="128008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Shape 975"/>
            <p:cNvSpPr/>
            <p:nvPr/>
          </p:nvSpPr>
          <p:spPr>
            <a:xfrm>
              <a:off x="7396008" y="3207439"/>
              <a:ext cx="426694" cy="128007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Shape 1408"/>
          <p:cNvSpPr/>
          <p:nvPr>
            <p:ph type="title" idx="4294967295"/>
          </p:nvPr>
        </p:nvSpPr>
        <p:spPr>
          <a:xfrm>
            <a:off x="650239" y="-15805"/>
            <a:ext cx="11704322" cy="1361437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/>
          <a:p>
            <a: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时序表述</a:t>
            </a:r>
            <a:r>
              <a:t>： if/case</a:t>
            </a:r>
          </a:p>
        </p:txBody>
      </p:sp>
      <p:sp>
        <p:nvSpPr>
          <p:cNvPr id="1409" name="Shape 1409"/>
          <p:cNvSpPr/>
          <p:nvPr>
            <p:ph type="body" sz="quarter" idx="4294967295"/>
          </p:nvPr>
        </p:nvSpPr>
        <p:spPr>
          <a:xfrm>
            <a:off x="8753518" y="2499161"/>
            <a:ext cx="3785411" cy="6337430"/>
          </a:xfrm>
          <a:prstGeom prst="rect">
            <a:avLst/>
          </a:prstGeom>
          <a:ln>
            <a:solidFill>
              <a:srgbClr val="000000"/>
            </a:solidFill>
            <a:prstDash val="sysDot"/>
          </a:ln>
        </p:spPr>
        <p:txBody>
          <a:bodyPr lIns="65476" tIns="65476" rIns="65476" bIns="65476" anchor="t"/>
          <a:lstStyle/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decoder(o,enb_,sel) ;</a:t>
            </a: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output [7:0] o ;</a:t>
            </a: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input enb_ ;</a:t>
            </a: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input [2:0] sel ;</a:t>
            </a: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[7:0] o ;</a:t>
            </a: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always @ (enb_ or sel)</a:t>
            </a:r>
            <a:endParaRPr>
              <a:solidFill>
                <a:srgbClr val="0000FF"/>
              </a:solidFill>
            </a:endParaRP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  if(enb_)</a:t>
            </a:r>
            <a:endParaRPr>
              <a:solidFill>
                <a:srgbClr val="0000FF"/>
              </a:solidFill>
            </a:endParaRPr>
          </a:p>
          <a:p>
            <a:pPr marL="228600" indent="-5715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o = 8'b1111_1111 ;</a:t>
            </a:r>
            <a:endParaRPr>
              <a:solidFill>
                <a:srgbClr val="0000FF"/>
              </a:solidFill>
            </a:endParaRPr>
          </a:p>
          <a:p>
            <a:pPr marL="285750" indent="-114300" defTabSz="914400">
              <a:spcBef>
                <a:spcPts val="5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  else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case(sel)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3'b000 : o = 8'b1111_1110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3'b001 : o = 8'b1111_1101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3'b010 : o = 8'b1111_1011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3'b011 : o = 8'b1111_0111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3'b100 : o = 8'b1110_1111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3'b101 : o = 8'b1101_1111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3'b110 : o = 8'b1011_1111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3'b111 : o = 8'b0111_1111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default : o = 8'bx ;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	endcase</a:t>
            </a:r>
            <a:endParaRPr>
              <a:solidFill>
                <a:srgbClr val="0000FF"/>
              </a:solidFill>
            </a:endParaRPr>
          </a:p>
          <a:p>
            <a:pPr marL="285750" indent="-285750" defTabSz="914400">
              <a:spcBef>
                <a:spcPts val="400"/>
              </a:spcBef>
              <a:buSzTx/>
              <a:buNone/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solidFill>
                  <a:srgbClr val="0000FF"/>
                </a:solidFill>
              </a:rPr>
              <a:t> </a:t>
            </a:r>
            <a:r>
              <a:t>endmodule</a:t>
            </a:r>
          </a:p>
        </p:txBody>
      </p:sp>
      <p:sp>
        <p:nvSpPr>
          <p:cNvPr id="1410" name="Shape 1410"/>
          <p:cNvSpPr/>
          <p:nvPr/>
        </p:nvSpPr>
        <p:spPr>
          <a:xfrm>
            <a:off x="635918" y="1457300"/>
            <a:ext cx="3370235" cy="2178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if (expr1)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	true_stmt1;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else if (expr2)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	true_stmt2;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..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else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	def_stmt;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  <p:sp>
        <p:nvSpPr>
          <p:cNvPr id="1411" name="Shape 1411"/>
          <p:cNvSpPr/>
          <p:nvPr/>
        </p:nvSpPr>
        <p:spPr>
          <a:xfrm>
            <a:off x="465871" y="3844583"/>
            <a:ext cx="3710328" cy="47147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E.g. 4-to-1 mux: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module mux4_1(out, in, sel);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output out;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[3:0] in;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[1:0] sel;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reg out;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wire [3:0] in;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wire [1:0] sel;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always @(in or sel)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if (sel == 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	out = in[0];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else if (sel == 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	out = in[1];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else if (sel == 2)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	out = in[2];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else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	out = in[3];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412" name="Shape 1412"/>
          <p:cNvSpPr/>
          <p:nvPr/>
        </p:nvSpPr>
        <p:spPr>
          <a:xfrm>
            <a:off x="4910701" y="1379985"/>
            <a:ext cx="3251708" cy="1950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case (expr)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item_1, .., item_n: 	 stmt1;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item_n+1, .., item_m:  stmt2;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..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default:		def_stmt;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endcase</a:t>
            </a:r>
          </a:p>
        </p:txBody>
      </p:sp>
      <p:sp>
        <p:nvSpPr>
          <p:cNvPr id="1413" name="Shape 1413"/>
          <p:cNvSpPr/>
          <p:nvPr/>
        </p:nvSpPr>
        <p:spPr>
          <a:xfrm>
            <a:off x="4723702" y="3783849"/>
            <a:ext cx="3625706" cy="42575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E.g. 4-to-1 mux: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module mux4_1(out, in, sel);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output out;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[3:0] in;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[1:0] sel;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reg out;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wire [3:0] in;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wire [1:0] sel;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always @(in or sel)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case (sel)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0: out = in[0];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1: out = in[1];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2: out = in[2];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3: out = in[3];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	endcase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414" name="Shape 1414"/>
          <p:cNvSpPr/>
          <p:nvPr/>
        </p:nvSpPr>
        <p:spPr>
          <a:xfrm>
            <a:off x="8899081" y="1792622"/>
            <a:ext cx="279581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914400">
              <a:spcBef>
                <a:spcPts val="700"/>
              </a:spcBef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带使能控制的</a:t>
            </a:r>
            <a:r>
              <a:t>3-to 8译码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Shape 1416"/>
          <p:cNvSpPr/>
          <p:nvPr/>
        </p:nvSpPr>
        <p:spPr>
          <a:xfrm>
            <a:off x="5691323" y="132079"/>
            <a:ext cx="1028701" cy="505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矢量</a:t>
            </a:r>
          </a:p>
        </p:txBody>
      </p:sp>
      <p:sp>
        <p:nvSpPr>
          <p:cNvPr id="1417" name="Shape 1417"/>
          <p:cNvSpPr/>
          <p:nvPr/>
        </p:nvSpPr>
        <p:spPr>
          <a:xfrm>
            <a:off x="2600959" y="2289610"/>
            <a:ext cx="6653533" cy="831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Nets and Registers can be declared as vectors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If no bitwidth is specified, 1 bit is assumed</a:t>
            </a:r>
          </a:p>
        </p:txBody>
      </p:sp>
      <p:sp>
        <p:nvSpPr>
          <p:cNvPr id="1418" name="Shape 1418"/>
          <p:cNvSpPr/>
          <p:nvPr/>
        </p:nvSpPr>
        <p:spPr>
          <a:xfrm>
            <a:off x="4164423" y="4069962"/>
            <a:ext cx="4166764" cy="79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[7:0] a;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 defTabSz="91440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reg [0:31] addr1, addr2;</a:t>
            </a:r>
          </a:p>
        </p:txBody>
      </p:sp>
      <p:sp>
        <p:nvSpPr>
          <p:cNvPr id="1419" name="Shape 1419"/>
          <p:cNvSpPr/>
          <p:nvPr/>
        </p:nvSpPr>
        <p:spPr>
          <a:xfrm>
            <a:off x="2578382" y="5809486"/>
            <a:ext cx="4468438" cy="475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Subsets of bits can be selected</a:t>
            </a:r>
          </a:p>
        </p:txBody>
      </p:sp>
      <p:sp>
        <p:nvSpPr>
          <p:cNvPr id="1420" name="Shape 1420"/>
          <p:cNvSpPr/>
          <p:nvPr/>
        </p:nvSpPr>
        <p:spPr>
          <a:xfrm>
            <a:off x="4197208" y="7012882"/>
            <a:ext cx="3055303" cy="451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addr1[2:0] = addr2[3:1];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Shape 1422"/>
          <p:cNvSpPr/>
          <p:nvPr/>
        </p:nvSpPr>
        <p:spPr>
          <a:xfrm>
            <a:off x="4510062" y="207590"/>
            <a:ext cx="3060701" cy="505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其它数据类型</a:t>
            </a:r>
          </a:p>
        </p:txBody>
      </p:sp>
      <p:sp>
        <p:nvSpPr>
          <p:cNvPr id="1423" name="Shape 1423"/>
          <p:cNvSpPr/>
          <p:nvPr/>
        </p:nvSpPr>
        <p:spPr>
          <a:xfrm>
            <a:off x="1313104" y="1930399"/>
            <a:ext cx="8968703" cy="1898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Verilog allows integers, real, and time types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Arrays can be made from other types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	- Arrays can be multidimensional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	- A vector is conceptually a single elements with many bits</a:t>
            </a: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	- An array is many elements put together</a:t>
            </a:r>
          </a:p>
        </p:txBody>
      </p:sp>
      <p:sp>
        <p:nvSpPr>
          <p:cNvPr id="1424" name="Shape 1424"/>
          <p:cNvSpPr/>
          <p:nvPr/>
        </p:nvSpPr>
        <p:spPr>
          <a:xfrm>
            <a:off x="1945023" y="4395893"/>
            <a:ext cx="8190779" cy="16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[7:0] x; // a vector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x [7:0]; // an array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[7:0] x [7:0]; // an array of vectors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x[7:0][7:0]; // a two dimensional array</a:t>
            </a:r>
          </a:p>
        </p:txBody>
      </p:sp>
      <p:sp>
        <p:nvSpPr>
          <p:cNvPr id="1425" name="Shape 1425"/>
          <p:cNvSpPr/>
          <p:nvPr/>
        </p:nvSpPr>
        <p:spPr>
          <a:xfrm>
            <a:off x="1386275" y="6804941"/>
            <a:ext cx="4465885" cy="4756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buClr>
                <a:srgbClr val="000000"/>
              </a:buClr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Parameters are constants</a:t>
            </a:r>
          </a:p>
        </p:txBody>
      </p:sp>
      <p:sp>
        <p:nvSpPr>
          <p:cNvPr id="1426" name="Shape 1426"/>
          <p:cNvSpPr/>
          <p:nvPr/>
        </p:nvSpPr>
        <p:spPr>
          <a:xfrm>
            <a:off x="1352926" y="7352453"/>
            <a:ext cx="4532583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24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parameter line_width=80;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Shape 1428"/>
          <p:cNvSpPr/>
          <p:nvPr/>
        </p:nvSpPr>
        <p:spPr>
          <a:xfrm>
            <a:off x="1372666" y="115146"/>
            <a:ext cx="10798771" cy="554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Dataflow Descriptions, Continuous Assignments</a:t>
            </a:r>
          </a:p>
        </p:txBody>
      </p:sp>
      <p:sp>
        <p:nvSpPr>
          <p:cNvPr id="1429" name="Shape 1429"/>
          <p:cNvSpPr/>
          <p:nvPr/>
        </p:nvSpPr>
        <p:spPr>
          <a:xfrm>
            <a:off x="746169" y="1708274"/>
            <a:ext cx="3983854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24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assign out = i1 &amp; i2;</a:t>
            </a:r>
          </a:p>
        </p:txBody>
      </p:sp>
      <p:sp>
        <p:nvSpPr>
          <p:cNvPr id="1430" name="Shape 1430"/>
          <p:cNvSpPr/>
          <p:nvPr/>
        </p:nvSpPr>
        <p:spPr>
          <a:xfrm>
            <a:off x="584254" y="2949786"/>
            <a:ext cx="6277323" cy="1971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Use the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assign</a:t>
            </a:r>
            <a:r>
              <a:t> keyword (in most cases)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Left hand side must be a net of some kind (scalar or vector), not a register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Right hand side can be registers, nets, or function calls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Continuous assignments are </a:t>
            </a:r>
            <a:r>
              <a:rPr>
                <a:solidFill>
                  <a:srgbClr val="CC0000"/>
                </a:solidFill>
              </a:rPr>
              <a:t>always</a:t>
            </a:r>
            <a:r>
              <a:t> active. Execution hard to trace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They are evaluated whenever a right hand side operand changes value</a:t>
            </a:r>
          </a:p>
          <a:p>
            <a: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Delays (inertial) can be added to represent component delays</a:t>
            </a:r>
          </a:p>
        </p:txBody>
      </p:sp>
      <p:sp>
        <p:nvSpPr>
          <p:cNvPr id="1431" name="Shape 1431"/>
          <p:cNvSpPr/>
          <p:nvPr/>
        </p:nvSpPr>
        <p:spPr>
          <a:xfrm>
            <a:off x="757844" y="5375068"/>
            <a:ext cx="4715493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24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assign #10 out = i1 &amp; i2;</a:t>
            </a:r>
          </a:p>
        </p:txBody>
      </p:sp>
      <p:sp>
        <p:nvSpPr>
          <p:cNvPr id="1432" name="Shape 1432"/>
          <p:cNvSpPr/>
          <p:nvPr/>
        </p:nvSpPr>
        <p:spPr>
          <a:xfrm>
            <a:off x="623593" y="6635870"/>
            <a:ext cx="5454921" cy="35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buClr>
                <a:srgbClr val="000000"/>
              </a:buClr>
              <a:buSzPct val="1000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Continuous assignment can be implicit in a net declaration</a:t>
            </a:r>
          </a:p>
        </p:txBody>
      </p:sp>
      <p:sp>
        <p:nvSpPr>
          <p:cNvPr id="1433" name="Shape 1433"/>
          <p:cNvSpPr/>
          <p:nvPr/>
        </p:nvSpPr>
        <p:spPr>
          <a:xfrm>
            <a:off x="917231" y="7371472"/>
            <a:ext cx="4009815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spcBef>
                <a:spcPts val="1000"/>
              </a:spcBef>
              <a:defRPr sz="24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"/>
                <a:ea typeface="Courier"/>
                <a:cs typeface="Courier"/>
                <a:sym typeface="Courier"/>
              </a:rPr>
              <a:t>wire out = i1 &amp; i2;</a:t>
            </a:r>
          </a:p>
        </p:txBody>
      </p:sp>
      <p:sp>
        <p:nvSpPr>
          <p:cNvPr id="1434" name="Shape 1434"/>
          <p:cNvSpPr/>
          <p:nvPr/>
        </p:nvSpPr>
        <p:spPr>
          <a:xfrm>
            <a:off x="7289187" y="2349751"/>
            <a:ext cx="5125008" cy="26573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edge_dff(q, qbar, d, clk, clear);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// Inputs and outputs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output q,qbar;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input d, clk, clear;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// Internal variables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wire s, sbar, r, rbar,cbar;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//Make complement of clear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assign cbar = ~clear;</a:t>
            </a:r>
          </a:p>
        </p:txBody>
      </p:sp>
      <p:sp>
        <p:nvSpPr>
          <p:cNvPr id="1435" name="Shape 1435"/>
          <p:cNvSpPr/>
          <p:nvPr/>
        </p:nvSpPr>
        <p:spPr>
          <a:xfrm>
            <a:off x="7354668" y="5717961"/>
            <a:ext cx="4994047" cy="26573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// Input latches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assign  sbar = ~(rbar &amp; s),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s = ~(sbar &amp; cbar &amp; ~clk),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r = ~(rbar &amp; ~clk &amp; s),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rbar = ~(r &amp; cbar &amp; d);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// Output latch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assign  q = ~(s &amp; qbar),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qbar = ~(q &amp; r &amp; cbar);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Shape 1437"/>
          <p:cNvSpPr/>
          <p:nvPr/>
        </p:nvSpPr>
        <p:spPr>
          <a:xfrm>
            <a:off x="1761362" y="250613"/>
            <a:ext cx="9980464" cy="554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Behavioral Modeling, Structured Procedures</a:t>
            </a:r>
          </a:p>
        </p:txBody>
      </p:sp>
      <p:sp>
        <p:nvSpPr>
          <p:cNvPr id="1438" name="Shape 1438"/>
          <p:cNvSpPr/>
          <p:nvPr/>
        </p:nvSpPr>
        <p:spPr>
          <a:xfrm>
            <a:off x="185169" y="2183697"/>
            <a:ext cx="6076627" cy="1095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CC0000"/>
                </a:solidFill>
              </a:rPr>
              <a:t>Initial blocks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The block executes only once</a:t>
            </a: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By default, starts at time 0 (but this can be changed)</a:t>
            </a: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Often used for initialization</a:t>
            </a:r>
          </a:p>
        </p:txBody>
      </p:sp>
      <p:sp>
        <p:nvSpPr>
          <p:cNvPr id="1439" name="Shape 1439"/>
          <p:cNvSpPr/>
          <p:nvPr/>
        </p:nvSpPr>
        <p:spPr>
          <a:xfrm>
            <a:off x="801363" y="1471208"/>
            <a:ext cx="9058369" cy="831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Always blocks and initial blocks</a:t>
            </a:r>
            <a:endParaRPr>
              <a:solidFill>
                <a:srgbClr val="333399"/>
              </a:solidFill>
            </a:endParaRPr>
          </a:p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	- Parallel constructs: all blocks can execute in parallel</a:t>
            </a:r>
          </a:p>
        </p:txBody>
      </p:sp>
      <p:sp>
        <p:nvSpPr>
          <p:cNvPr id="1440" name="Shape 1440"/>
          <p:cNvSpPr/>
          <p:nvPr/>
        </p:nvSpPr>
        <p:spPr>
          <a:xfrm>
            <a:off x="1352913" y="3453242"/>
            <a:ext cx="4249139" cy="54005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stimulus;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x,y, a,b, m;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begin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#5 a = 1'b1; 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#25 b = 1'b0;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begin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#10 x = 1'b0;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#25 y = 1'b1;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endmodule</a:t>
            </a:r>
          </a:p>
        </p:txBody>
      </p:sp>
      <p:sp>
        <p:nvSpPr>
          <p:cNvPr id="1441" name="Shape 1441"/>
          <p:cNvSpPr/>
          <p:nvPr/>
        </p:nvSpPr>
        <p:spPr>
          <a:xfrm>
            <a:off x="6570794" y="2353031"/>
            <a:ext cx="6244135" cy="1336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CC0000"/>
                </a:solidFill>
              </a:rPr>
              <a:t>Always blocks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The block executes in an infinite loop</a:t>
            </a: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By default, starts at time 0 (but this can be changed)</a:t>
            </a: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Represents a concurrent hardware block</a:t>
            </a:r>
          </a:p>
          <a:p>
            <a:pPr algn="l"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r>
              <a:t>	- Needs a delay</a:t>
            </a:r>
          </a:p>
        </p:txBody>
      </p:sp>
      <p:sp>
        <p:nvSpPr>
          <p:cNvPr id="1442" name="Shape 1442"/>
          <p:cNvSpPr/>
          <p:nvPr/>
        </p:nvSpPr>
        <p:spPr>
          <a:xfrm>
            <a:off x="7168788" y="4493740"/>
            <a:ext cx="3830376" cy="39400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clock_gen; 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clock;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clock = 1'b0;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always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#10 clock = ~clock;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#1000 $finish;</a:t>
            </a:r>
          </a:p>
          <a:p>
            <a:pPr algn="l" defTabSz="914400"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endmodule</a:t>
            </a:r>
          </a:p>
        </p:txBody>
      </p:sp>
      <p:sp>
        <p:nvSpPr>
          <p:cNvPr id="1443" name="Shape 1443"/>
          <p:cNvSpPr/>
          <p:nvPr/>
        </p:nvSpPr>
        <p:spPr>
          <a:xfrm>
            <a:off x="398420" y="5901359"/>
            <a:ext cx="4159992" cy="326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initial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begin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  … imperative statements …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end</a:t>
            </a:r>
          </a:p>
          <a:p>
            <a:pPr algn="l" defTabSz="914400">
              <a:lnSpc>
                <a:spcPct val="85000"/>
              </a:lnSpc>
              <a:spcBef>
                <a:spcPts val="14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Runs when simulation starts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Terminates when control reaches the end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Good for providing stimulus</a:t>
            </a:r>
          </a:p>
        </p:txBody>
      </p:sp>
      <p:sp>
        <p:nvSpPr>
          <p:cNvPr id="1444" name="Shape 1444"/>
          <p:cNvSpPr/>
          <p:nvPr/>
        </p:nvSpPr>
        <p:spPr>
          <a:xfrm>
            <a:off x="5774266" y="3900311"/>
            <a:ext cx="6285655" cy="3764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always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begin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  … imperative statements …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  end</a:t>
            </a:r>
          </a:p>
          <a:p>
            <a:pPr algn="l" defTabSz="914400">
              <a:lnSpc>
                <a:spcPct val="85000"/>
              </a:lnSpc>
              <a:spcBef>
                <a:spcPts val="14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Runs when simulation starts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Restarts when control reaches the end</a:t>
            </a: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Good for modeling/specifying hardware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Shape 1446"/>
          <p:cNvSpPr/>
          <p:nvPr>
            <p:ph type="body" idx="4294967295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 lIns="63217" tIns="63217" rIns="63217" bIns="63217" anchor="t"/>
          <a:lstStyle/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Run until they encounter a delay</a:t>
            </a:r>
          </a:p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85762" indent="-385762" defTabSz="914400">
              <a:spcBef>
                <a:spcPts val="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initial begin</a:t>
            </a:r>
          </a:p>
          <a:p>
            <a:pPr marL="385762" indent="-385762" defTabSz="914400">
              <a:spcBef>
                <a:spcPts val="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  #10 a = 1; b = 0;</a:t>
            </a:r>
          </a:p>
          <a:p>
            <a:pPr marL="385762" indent="-385762" defTabSz="914400">
              <a:spcBef>
                <a:spcPts val="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  #10 a = 0; b = 1;</a:t>
            </a:r>
          </a:p>
          <a:p>
            <a:pPr marL="385762" indent="-385762" defTabSz="914400">
              <a:spcBef>
                <a:spcPts val="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end</a:t>
            </a:r>
          </a:p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</a:p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or a wait for an event</a:t>
            </a:r>
          </a:p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85762" indent="-38576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always @(posedge clk) q = d;</a:t>
            </a:r>
          </a:p>
          <a:p>
            <a:pPr marL="385762" indent="-385762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always begin wait(i); a = 0; wait(~i); a = 1; end</a:t>
            </a:r>
          </a:p>
        </p:txBody>
      </p:sp>
      <p:sp>
        <p:nvSpPr>
          <p:cNvPr id="1447" name="Shape 1447"/>
          <p:cNvSpPr/>
          <p:nvPr>
            <p:ph type="title" idx="4294967295"/>
          </p:nvPr>
        </p:nvSpPr>
        <p:spPr>
          <a:xfrm>
            <a:off x="555413" y="-1"/>
            <a:ext cx="11977512" cy="1277904"/>
          </a:xfrm>
          <a:prstGeom prst="rect">
            <a:avLst/>
          </a:prstGeom>
          <a:effectLst>
            <a:outerShdw sx="100000" sy="100000" kx="0" ky="0" algn="b" rotWithShape="0" blurRad="88900" dist="76200" dir="2700000">
              <a:srgbClr val="000000"/>
            </a:outerShdw>
          </a:effectLst>
        </p:spPr>
        <p:txBody>
          <a:bodyPr lIns="65476" tIns="65476" rIns="65476" bIns="65476"/>
          <a:lstStyle>
            <a:lvl1pPr defTabSz="914400">
              <a:lnSpc>
                <a:spcPct val="87000"/>
              </a:lnSpc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Initial and Always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Shape 1449"/>
          <p:cNvSpPr/>
          <p:nvPr/>
        </p:nvSpPr>
        <p:spPr>
          <a:xfrm>
            <a:off x="3912393" y="143502"/>
            <a:ext cx="5180014" cy="55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Procedural Statements</a:t>
            </a:r>
          </a:p>
        </p:txBody>
      </p:sp>
      <p:sp>
        <p:nvSpPr>
          <p:cNvPr id="1450" name="Shape 1450"/>
          <p:cNvSpPr/>
          <p:nvPr>
            <p:ph type="body" sz="quarter" idx="4294967295"/>
          </p:nvPr>
        </p:nvSpPr>
        <p:spPr>
          <a:xfrm>
            <a:off x="570088" y="1618826"/>
            <a:ext cx="11864624" cy="1597270"/>
          </a:xfrm>
          <a:prstGeom prst="rect">
            <a:avLst/>
          </a:prstGeom>
        </p:spPr>
        <p:txBody>
          <a:bodyPr lIns="63217" tIns="63217" rIns="63217" bIns="63217" anchor="t"/>
          <a:lstStyle/>
          <a:p>
            <a:pPr marL="321468" indent="-321468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Verilog has two types of procedural assignment</a:t>
            </a:r>
          </a:p>
          <a:p>
            <a:pPr marL="321468" indent="-321468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Fundamental problem:</a:t>
            </a:r>
          </a:p>
          <a:p>
            <a:pPr lvl="1" marL="722312" indent="-222250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In a synchronous system, all flip-flops sample simultaneously</a:t>
            </a:r>
          </a:p>
          <a:p>
            <a:pPr lvl="1" marL="722312" indent="-222250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In Verilog, always @(posedge clk) blocks run in some undefined sequence</a:t>
            </a:r>
          </a:p>
        </p:txBody>
      </p:sp>
      <p:sp>
        <p:nvSpPr>
          <p:cNvPr id="1451" name="Shape 1451"/>
          <p:cNvSpPr/>
          <p:nvPr/>
        </p:nvSpPr>
        <p:spPr>
          <a:xfrm>
            <a:off x="648330" y="3437624"/>
            <a:ext cx="5801920" cy="134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CC0000"/>
                </a:solidFill>
              </a:rPr>
              <a:t>Blocking Assignments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Represented with a </a:t>
            </a:r>
            <a:r>
              <a:rPr>
                <a:solidFill>
                  <a:srgbClr val="CC0000"/>
                </a:solidFill>
              </a:rPr>
              <a:t>= </a:t>
            </a:r>
            <a:r>
              <a:t>sign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All blocking assignments are executed in sequence</a:t>
            </a:r>
          </a:p>
        </p:txBody>
      </p:sp>
      <p:sp>
        <p:nvSpPr>
          <p:cNvPr id="1452" name="Shape 1452"/>
          <p:cNvSpPr/>
          <p:nvPr/>
        </p:nvSpPr>
        <p:spPr>
          <a:xfrm>
            <a:off x="863179" y="5234406"/>
            <a:ext cx="5128572" cy="35717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dummy;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x, y, z;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[15:0] reg_a, reg_b;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integer count;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begin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x = 0; y = 1; z =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count = 0;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reg_a = 16'b0; 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reg_b = reg_a;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 reg_a[2] = #15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reg_b[15:13] = #10 {x, y, z};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count = count + 1;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</a:t>
            </a:r>
          </a:p>
        </p:txBody>
      </p:sp>
      <p:sp>
        <p:nvSpPr>
          <p:cNvPr id="1453" name="Shape 1453"/>
          <p:cNvSpPr/>
          <p:nvPr/>
        </p:nvSpPr>
        <p:spPr>
          <a:xfrm>
            <a:off x="6939678" y="2989570"/>
            <a:ext cx="5449363" cy="1958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CC0000"/>
                </a:solidFill>
              </a:rPr>
              <a:t>Non-Blocking Assignments</a:t>
            </a:r>
            <a:endParaRPr>
              <a:solidFill>
                <a:srgbClr val="CC0000"/>
              </a:solidFill>
            </a:endParaRP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Represented with a </a:t>
            </a:r>
            <a:r>
              <a:rPr>
                <a:solidFill>
                  <a:srgbClr val="CC0000"/>
                </a:solidFill>
              </a:rPr>
              <a:t>&lt;= </a:t>
            </a:r>
            <a:r>
              <a:t>sign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All non-blocking assignments are executed in parallel</a:t>
            </a:r>
          </a:p>
          <a:p>
            <a:pPr algn="l" defTabSz="914400"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t>	- Try not to mix with blocking assignments</a:t>
            </a:r>
          </a:p>
        </p:txBody>
      </p:sp>
      <p:sp>
        <p:nvSpPr>
          <p:cNvPr id="1454" name="Shape 1454"/>
          <p:cNvSpPr/>
          <p:nvPr/>
        </p:nvSpPr>
        <p:spPr>
          <a:xfrm>
            <a:off x="6578511" y="5234406"/>
            <a:ext cx="5882363" cy="3571749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module dummy;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x, y, z;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reg [15:0] reg_a, reg_b;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integer count;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initial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begin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x = 0; y = 1; z =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count = 0;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reg_a = 16'b0; 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reg_b = reg_a;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reg_a[2] </a:t>
            </a:r>
            <a:r>
              <a:rPr b="1">
                <a:solidFill>
                  <a:srgbClr val="333399"/>
                </a:solidFill>
              </a:rPr>
              <a:t>&lt;=</a:t>
            </a:r>
            <a:r>
              <a:t> #15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reg_b[15:13] </a:t>
            </a:r>
            <a:r>
              <a:rPr b="1">
                <a:solidFill>
                  <a:srgbClr val="333399"/>
                </a:solidFill>
              </a:rPr>
              <a:t>&lt;=</a:t>
            </a:r>
            <a:r>
              <a:t> #10 {x, y, z};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count = count + 1;</a:t>
            </a:r>
          </a:p>
          <a:p>
            <a:pPr algn="l" defTabSz="914400">
              <a:defRPr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Shape 1456"/>
          <p:cNvSpPr/>
          <p:nvPr/>
        </p:nvSpPr>
        <p:spPr>
          <a:xfrm>
            <a:off x="4972049" y="168212"/>
            <a:ext cx="3060701" cy="505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时序电路设计</a:t>
            </a:r>
          </a:p>
        </p:txBody>
      </p:sp>
      <p:sp>
        <p:nvSpPr>
          <p:cNvPr id="1457" name="Shape 1457"/>
          <p:cNvSpPr/>
          <p:nvPr/>
        </p:nvSpPr>
        <p:spPr>
          <a:xfrm>
            <a:off x="1192106" y="4876800"/>
            <a:ext cx="11054081" cy="3530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476" tIns="65476" rIns="65476" bIns="65476">
            <a:spAutoFit/>
          </a:bodyPr>
          <a:lstStyle/>
          <a:p>
            <a:pPr lvl="1" marL="838200" indent="-381000" algn="l" defTabSz="914400">
              <a:spcBef>
                <a:spcPts val="400"/>
              </a:spcBef>
              <a:buClr>
                <a:srgbClr val="000000"/>
              </a:buClr>
              <a:buSzPct val="100000"/>
              <a:buFont typeface="Times New Roman"/>
              <a:buChar char="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a feedback path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838200" indent="-381000" algn="l" defTabSz="914400">
              <a:spcBef>
                <a:spcPts val="400"/>
              </a:spcBef>
              <a:buClr>
                <a:srgbClr val="000000"/>
              </a:buClr>
              <a:buSzPct val="100000"/>
              <a:buFont typeface="Times New Roman"/>
              <a:buChar char="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the state of the sequential circuits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838200" indent="-381000" algn="l" defTabSz="914400">
              <a:spcBef>
                <a:spcPts val="400"/>
              </a:spcBef>
              <a:buClr>
                <a:srgbClr val="000000"/>
              </a:buClr>
              <a:buSzPct val="100000"/>
              <a:buFont typeface="Times New Roman"/>
              <a:buChar char="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the state transition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2" marL="1219200" indent="-304800" algn="l" defTabSz="914400">
              <a:spcBef>
                <a:spcPts val="400"/>
              </a:spcBef>
              <a:buClr>
                <a:srgbClr val="BBE0E3"/>
              </a:buClr>
              <a:buSzPct val="65000"/>
              <a:buFont typeface="Helvetica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synchronous circuits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2" marL="1219200" indent="-304800" algn="l" defTabSz="914400">
              <a:spcBef>
                <a:spcPts val="400"/>
              </a:spcBef>
              <a:buClr>
                <a:srgbClr val="BBE0E3"/>
              </a:buClr>
              <a:buSzPct val="65000"/>
              <a:buFont typeface="Helvetica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asynchronous circuits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2" marL="228600" indent="685800"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Examples-</a:t>
            </a:r>
            <a:r>
              <a:t>D latch</a:t>
            </a:r>
          </a:p>
          <a:p>
            <a:pPr lvl="1" marL="285750" indent="171450"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                D flip-flop</a:t>
            </a:r>
          </a:p>
          <a:p>
            <a:pPr lvl="1" marL="285750" indent="171450"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                  register</a:t>
            </a:r>
          </a:p>
        </p:txBody>
      </p:sp>
      <p:grpSp>
        <p:nvGrpSpPr>
          <p:cNvPr id="1460" name="Group 1460"/>
          <p:cNvGrpSpPr/>
          <p:nvPr/>
        </p:nvGrpSpPr>
        <p:grpSpPr>
          <a:xfrm>
            <a:off x="7378417" y="2501617"/>
            <a:ext cx="2149406" cy="1174046"/>
            <a:chOff x="0" y="0"/>
            <a:chExt cx="2149404" cy="1174044"/>
          </a:xfrm>
        </p:grpSpPr>
        <p:sp>
          <p:nvSpPr>
            <p:cNvPr id="1458" name="Shape 1458"/>
            <p:cNvSpPr/>
            <p:nvPr/>
          </p:nvSpPr>
          <p:spPr>
            <a:xfrm>
              <a:off x="0" y="0"/>
              <a:ext cx="2149405" cy="1174045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3400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459" name="Shape 1459"/>
            <p:cNvSpPr/>
            <p:nvPr/>
          </p:nvSpPr>
          <p:spPr>
            <a:xfrm>
              <a:off x="205374" y="48117"/>
              <a:ext cx="1738657" cy="10778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476" tIns="65476" rIns="65476" bIns="65476" numCol="1" anchor="ctr">
              <a:spAutoFit/>
            </a:bodyPr>
            <a:lstStyle/>
            <a:p>
              <a:pPr defTabSz="914400">
                <a:defRPr sz="34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Memory</a:t>
              </a:r>
              <a:endParaRPr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defTabSz="914400">
                <a:defRPr sz="34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elements</a:t>
              </a:r>
            </a:p>
          </p:txBody>
        </p:sp>
      </p:grpSp>
      <p:grpSp>
        <p:nvGrpSpPr>
          <p:cNvPr id="1463" name="Group 1463"/>
          <p:cNvGrpSpPr/>
          <p:nvPr/>
        </p:nvGrpSpPr>
        <p:grpSpPr>
          <a:xfrm>
            <a:off x="3812081" y="1851377"/>
            <a:ext cx="2346185" cy="1174046"/>
            <a:chOff x="20161" y="0"/>
            <a:chExt cx="2346184" cy="1174044"/>
          </a:xfrm>
        </p:grpSpPr>
        <p:sp>
          <p:nvSpPr>
            <p:cNvPr id="1461" name="Shape 1461"/>
            <p:cNvSpPr/>
            <p:nvPr/>
          </p:nvSpPr>
          <p:spPr>
            <a:xfrm>
              <a:off x="118551" y="0"/>
              <a:ext cx="2149406" cy="1174045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400">
                <a:defRPr sz="2800">
                  <a:solidFill>
                    <a:srgbClr val="0000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462" name="Shape 1462"/>
            <p:cNvSpPr/>
            <p:nvPr/>
          </p:nvSpPr>
          <p:spPr>
            <a:xfrm>
              <a:off x="20161" y="122699"/>
              <a:ext cx="2346186" cy="9286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476" tIns="65476" rIns="65476" bIns="65476" numCol="1" anchor="ctr">
              <a:spAutoFit/>
            </a:bodyPr>
            <a:lstStyle/>
            <a:p>
              <a:pPr defTabSz="914400"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0000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Combinational</a:t>
              </a:r>
              <a:endParaRPr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defTabSz="914400"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0000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circuit</a:t>
              </a:r>
            </a:p>
          </p:txBody>
        </p:sp>
      </p:grpSp>
      <p:sp>
        <p:nvSpPr>
          <p:cNvPr id="1464" name="Shape 1464"/>
          <p:cNvSpPr/>
          <p:nvPr/>
        </p:nvSpPr>
        <p:spPr>
          <a:xfrm>
            <a:off x="3142826" y="2275839"/>
            <a:ext cx="758614" cy="1"/>
          </a:xfrm>
          <a:prstGeom prst="line">
            <a:avLst/>
          </a:prstGeom>
          <a:ln w="25400">
            <a:solidFill>
              <a:srgbClr val="000000"/>
            </a:solidFill>
            <a:tailEnd type="stealth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5" name="Shape 1465"/>
          <p:cNvSpPr/>
          <p:nvPr/>
        </p:nvSpPr>
        <p:spPr>
          <a:xfrm>
            <a:off x="1928142" y="1799448"/>
            <a:ext cx="1032653" cy="522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476" tIns="65476" rIns="65476" bIns="65476">
            <a:spAutoFit/>
          </a:bodyPr>
          <a:lstStyle>
            <a:lvl1pPr algn="l" defTabSz="914400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Inputs</a:t>
            </a:r>
          </a:p>
        </p:txBody>
      </p:sp>
      <p:sp>
        <p:nvSpPr>
          <p:cNvPr id="1466" name="Shape 1466"/>
          <p:cNvSpPr/>
          <p:nvPr/>
        </p:nvSpPr>
        <p:spPr>
          <a:xfrm>
            <a:off x="6068906" y="2167466"/>
            <a:ext cx="3901441" cy="1"/>
          </a:xfrm>
          <a:prstGeom prst="line">
            <a:avLst/>
          </a:prstGeom>
          <a:ln w="25400">
            <a:solidFill>
              <a:srgbClr val="000000"/>
            </a:solidFill>
            <a:tailEnd type="stealth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7" name="Shape 1467"/>
          <p:cNvSpPr/>
          <p:nvPr/>
        </p:nvSpPr>
        <p:spPr>
          <a:xfrm>
            <a:off x="10056141" y="1691075"/>
            <a:ext cx="1269836" cy="522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476" tIns="65476" rIns="65476" bIns="65476">
            <a:spAutoFit/>
          </a:bodyPr>
          <a:lstStyle>
            <a:lvl1pPr algn="l" defTabSz="914400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Outputs</a:t>
            </a:r>
          </a:p>
        </p:txBody>
      </p:sp>
      <p:sp>
        <p:nvSpPr>
          <p:cNvPr id="1468" name="Shape 1468"/>
          <p:cNvSpPr/>
          <p:nvPr/>
        </p:nvSpPr>
        <p:spPr>
          <a:xfrm>
            <a:off x="6068906" y="2709333"/>
            <a:ext cx="1300481" cy="1"/>
          </a:xfrm>
          <a:prstGeom prst="line">
            <a:avLst/>
          </a:prstGeom>
          <a:ln w="25400">
            <a:solidFill>
              <a:srgbClr val="000000"/>
            </a:solidFill>
            <a:tailEnd type="stealth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9" name="Shape 1469"/>
          <p:cNvSpPr/>
          <p:nvPr/>
        </p:nvSpPr>
        <p:spPr>
          <a:xfrm>
            <a:off x="3467946" y="2817706"/>
            <a:ext cx="6827522" cy="1192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200" y="5891"/>
                </a:moveTo>
                <a:lnTo>
                  <a:pt x="21600" y="5891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1371" y="0"/>
                </a:lnTo>
              </a:path>
            </a:pathLst>
          </a:custGeom>
          <a:ln w="25400" cap="rnd">
            <a:solidFill>
              <a:srgbClr val="000000"/>
            </a:solidFill>
            <a:tailEnd type="stealth"/>
          </a:ln>
        </p:spPr>
        <p:txBody>
          <a:bodyPr lIns="65023" tIns="65023" rIns="65023" bIns="65023"/>
          <a:lstStyle/>
          <a:p>
            <a:pPr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Shape 1471"/>
          <p:cNvSpPr/>
          <p:nvPr>
            <p:ph type="title" idx="4294967295"/>
          </p:nvPr>
        </p:nvSpPr>
        <p:spPr>
          <a:xfrm>
            <a:off x="650239" y="1128"/>
            <a:ext cx="11704322" cy="1253279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lnSpc>
                <a:spcPct val="87000"/>
              </a:lnSpc>
              <a:defRPr sz="4000">
                <a:solidFill>
                  <a:srgbClr val="D71A1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Two Main Components of Verilog</a:t>
            </a:r>
          </a:p>
        </p:txBody>
      </p:sp>
      <p:sp>
        <p:nvSpPr>
          <p:cNvPr id="1472" name="Shape 1472"/>
          <p:cNvSpPr/>
          <p:nvPr>
            <p:ph type="body" idx="4294967295"/>
          </p:nvPr>
        </p:nvSpPr>
        <p:spPr>
          <a:xfrm>
            <a:off x="650239" y="1803768"/>
            <a:ext cx="11704322" cy="6146064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/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Concurrent, event-triggered processes (behavioral)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 b="1" i="1"/>
              <a:t>Initial</a:t>
            </a:r>
            <a:r>
              <a:t> and </a:t>
            </a:r>
            <a:r>
              <a:rPr b="1" i="1"/>
              <a:t>Always</a:t>
            </a:r>
            <a:r>
              <a:t> blocks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Imperative code that can perform standard data manipulation tasks (assignment, if-then, case)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Processes run until they delay for a period of time or wait for a triggering event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</a:p>
          <a:p>
            <a:pPr marL="546496" indent="-546496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t>Structure (Plumbing)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Verilog program build from modules with I/O interfaces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Modules may contain instances of other modules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Modules contain local signals, etc.</a:t>
            </a:r>
          </a:p>
          <a:p>
            <a:pPr lvl="1" marL="833437" indent="-333375" defTabSz="914400">
              <a:lnSpc>
                <a:spcPct val="88000"/>
              </a:lnSpc>
              <a:spcBef>
                <a:spcPts val="600"/>
              </a:spcBef>
              <a:buClr>
                <a:srgbClr val="99FF99"/>
              </a:buClr>
              <a:buSzPct val="69000"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Module configuration is static and all run concurrently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Shape 1474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Multiplexer Built With Always</a:t>
            </a:r>
          </a:p>
        </p:txBody>
      </p:sp>
      <p:sp>
        <p:nvSpPr>
          <p:cNvPr id="1475" name="Shape 1475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module mux(f, a, b, sel);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output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input a, b, sel;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reg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always @(a or b or sel)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if (sel) f = a;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else f = b;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endmodule</a:t>
            </a:r>
          </a:p>
        </p:txBody>
      </p:sp>
      <p:sp>
        <p:nvSpPr>
          <p:cNvPr id="1476" name="Shape 1476"/>
          <p:cNvSpPr/>
          <p:nvPr/>
        </p:nvSpPr>
        <p:spPr>
          <a:xfrm>
            <a:off x="8019626" y="640080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77" name="Shape 1477"/>
          <p:cNvSpPr/>
          <p:nvPr/>
        </p:nvSpPr>
        <p:spPr>
          <a:xfrm>
            <a:off x="5310293" y="661754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78" name="Shape 1478"/>
          <p:cNvSpPr/>
          <p:nvPr/>
        </p:nvSpPr>
        <p:spPr>
          <a:xfrm>
            <a:off x="8994986" y="683429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79" name="Shape 1479"/>
          <p:cNvSpPr/>
          <p:nvPr/>
        </p:nvSpPr>
        <p:spPr>
          <a:xfrm>
            <a:off x="8019626" y="770128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80" name="Shape 1480"/>
          <p:cNvSpPr/>
          <p:nvPr/>
        </p:nvSpPr>
        <p:spPr>
          <a:xfrm>
            <a:off x="5310293" y="791802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81" name="Shape 1481"/>
          <p:cNvSpPr/>
          <p:nvPr/>
        </p:nvSpPr>
        <p:spPr>
          <a:xfrm>
            <a:off x="5093546" y="8351520"/>
            <a:ext cx="292608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82" name="Shape 1482"/>
          <p:cNvSpPr/>
          <p:nvPr/>
        </p:nvSpPr>
        <p:spPr>
          <a:xfrm>
            <a:off x="8994986" y="813477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485" name="Group 1485"/>
          <p:cNvGrpSpPr/>
          <p:nvPr/>
        </p:nvGrpSpPr>
        <p:grpSpPr>
          <a:xfrm>
            <a:off x="9536853" y="7051040"/>
            <a:ext cx="975361" cy="866980"/>
            <a:chOff x="0" y="0"/>
            <a:chExt cx="975360" cy="866979"/>
          </a:xfrm>
        </p:grpSpPr>
        <p:sp>
          <p:nvSpPr>
            <p:cNvPr id="1483" name="Shape 1483"/>
            <p:cNvSpPr/>
            <p:nvPr/>
          </p:nvSpPr>
          <p:spPr>
            <a:xfrm>
              <a:off x="0" y="-1"/>
              <a:ext cx="216747" cy="86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41"/>
                    <a:pt x="21600" y="10812"/>
                  </a:cubicBezTo>
                  <a:cubicBezTo>
                    <a:pt x="21600" y="16508"/>
                    <a:pt x="12769" y="21227"/>
                    <a:pt x="1413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484" name="Shape 1484"/>
            <p:cNvSpPr/>
            <p:nvPr/>
          </p:nvSpPr>
          <p:spPr>
            <a:xfrm>
              <a:off x="0" y="-1"/>
              <a:ext cx="975361" cy="86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7"/>
                    <a:pt x="21600" y="10803"/>
                  </a:cubicBezTo>
                  <a:cubicBezTo>
                    <a:pt x="21600" y="16633"/>
                    <a:pt x="12351" y="21411"/>
                    <a:pt x="700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1486" name="Shape 1486"/>
          <p:cNvSpPr/>
          <p:nvPr/>
        </p:nvSpPr>
        <p:spPr>
          <a:xfrm>
            <a:off x="9320107" y="7267786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87" name="Shape 1487"/>
          <p:cNvSpPr/>
          <p:nvPr/>
        </p:nvSpPr>
        <p:spPr>
          <a:xfrm>
            <a:off x="9320107" y="7701280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88" name="Shape 1488"/>
          <p:cNvSpPr/>
          <p:nvPr/>
        </p:nvSpPr>
        <p:spPr>
          <a:xfrm>
            <a:off x="10512213" y="7484533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89" name="Shape 1489"/>
          <p:cNvSpPr/>
          <p:nvPr/>
        </p:nvSpPr>
        <p:spPr>
          <a:xfrm rot="5400000">
            <a:off x="6014720" y="6671733"/>
            <a:ext cx="650240" cy="758614"/>
          </a:xfrm>
          <a:prstGeom prst="triangl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90" name="Shape 1490"/>
          <p:cNvSpPr/>
          <p:nvPr/>
        </p:nvSpPr>
        <p:spPr>
          <a:xfrm>
            <a:off x="5635413" y="7051040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1" name="Shape 1491"/>
          <p:cNvSpPr/>
          <p:nvPr/>
        </p:nvSpPr>
        <p:spPr>
          <a:xfrm>
            <a:off x="6935893" y="7051040"/>
            <a:ext cx="1083735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2" name="Shape 1492"/>
          <p:cNvSpPr/>
          <p:nvPr/>
        </p:nvSpPr>
        <p:spPr>
          <a:xfrm>
            <a:off x="6719146" y="6942666"/>
            <a:ext cx="216748" cy="216748"/>
          </a:xfrm>
          <a:prstGeom prst="ellips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93" name="Shape 1493"/>
          <p:cNvSpPr/>
          <p:nvPr/>
        </p:nvSpPr>
        <p:spPr>
          <a:xfrm>
            <a:off x="5635413" y="7051040"/>
            <a:ext cx="1" cy="130048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4" name="Shape 1494"/>
          <p:cNvSpPr/>
          <p:nvPr/>
        </p:nvSpPr>
        <p:spPr>
          <a:xfrm>
            <a:off x="9320106" y="7701280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5" name="Shape 1495"/>
          <p:cNvSpPr/>
          <p:nvPr/>
        </p:nvSpPr>
        <p:spPr>
          <a:xfrm>
            <a:off x="9321913" y="6834293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6" name="Shape 1496"/>
          <p:cNvSpPr/>
          <p:nvPr/>
        </p:nvSpPr>
        <p:spPr>
          <a:xfrm>
            <a:off x="4226559" y="6292426"/>
            <a:ext cx="97536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497" name="Shape 1497"/>
          <p:cNvSpPr/>
          <p:nvPr/>
        </p:nvSpPr>
        <p:spPr>
          <a:xfrm>
            <a:off x="4226559" y="7592907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498" name="Shape 1498"/>
          <p:cNvSpPr/>
          <p:nvPr/>
        </p:nvSpPr>
        <p:spPr>
          <a:xfrm>
            <a:off x="4009813" y="8134773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sel</a:t>
            </a:r>
          </a:p>
        </p:txBody>
      </p:sp>
      <p:sp>
        <p:nvSpPr>
          <p:cNvPr id="1499" name="Shape 1499"/>
          <p:cNvSpPr/>
          <p:nvPr/>
        </p:nvSpPr>
        <p:spPr>
          <a:xfrm>
            <a:off x="11162453" y="7159413"/>
            <a:ext cx="65024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sp>
        <p:nvSpPr>
          <p:cNvPr id="1500" name="Shape 1500"/>
          <p:cNvSpPr/>
          <p:nvPr/>
        </p:nvSpPr>
        <p:spPr>
          <a:xfrm>
            <a:off x="5527040" y="8243146"/>
            <a:ext cx="216747" cy="216748"/>
          </a:xfrm>
          <a:prstGeom prst="ellipse">
            <a:avLst/>
          </a:prstGeom>
          <a:solidFill>
            <a:srgbClr val="EFFFFD"/>
          </a:solidFill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01" name="Shape 1501"/>
          <p:cNvSpPr/>
          <p:nvPr/>
        </p:nvSpPr>
        <p:spPr>
          <a:xfrm>
            <a:off x="7586133" y="1733973"/>
            <a:ext cx="4768427" cy="918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Modules may contain one or more </a:t>
            </a:r>
            <a:r>
              <a:rPr i="1"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always</a:t>
            </a: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blocks</a:t>
            </a:r>
          </a:p>
        </p:txBody>
      </p:sp>
      <p:sp>
        <p:nvSpPr>
          <p:cNvPr id="1502" name="Shape 1502"/>
          <p:cNvSpPr/>
          <p:nvPr/>
        </p:nvSpPr>
        <p:spPr>
          <a:xfrm flipH="1">
            <a:off x="5527039" y="4226560"/>
            <a:ext cx="2600961" cy="325121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03" name="Shape 1503"/>
          <p:cNvSpPr/>
          <p:nvPr/>
        </p:nvSpPr>
        <p:spPr>
          <a:xfrm>
            <a:off x="8453119" y="3467946"/>
            <a:ext cx="3142828" cy="2393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Sensitivity list contains signals whose change triggers the execution of the block</a:t>
            </a:r>
          </a:p>
        </p:txBody>
      </p:sp>
      <p:sp>
        <p:nvSpPr>
          <p:cNvPr id="1504" name="Shape 1504"/>
          <p:cNvSpPr/>
          <p:nvPr/>
        </p:nvSpPr>
        <p:spPr>
          <a:xfrm flipH="1">
            <a:off x="2492586" y="2492586"/>
            <a:ext cx="4985174" cy="1625601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Shape 978"/>
          <p:cNvSpPr/>
          <p:nvPr>
            <p:ph type="title" idx="4294967295"/>
          </p:nvPr>
        </p:nvSpPr>
        <p:spPr>
          <a:xfrm>
            <a:off x="650239" y="1128"/>
            <a:ext cx="11704322" cy="859029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不同的设计方式</a:t>
            </a:r>
          </a:p>
        </p:txBody>
      </p:sp>
      <p:pic>
        <p:nvPicPr>
          <p:cNvPr id="97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2145" y="1144476"/>
            <a:ext cx="3444919" cy="3213207"/>
          </a:xfrm>
          <a:prstGeom prst="rect">
            <a:avLst/>
          </a:prstGeom>
          <a:ln w="12700">
            <a:miter lim="400000"/>
          </a:ln>
        </p:spPr>
      </p:pic>
      <p:pic>
        <p:nvPicPr>
          <p:cNvPr id="980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52204" y="1121247"/>
            <a:ext cx="3367812" cy="3163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981" name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52198" y="1121247"/>
            <a:ext cx="3401909" cy="3163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982" name="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0699" y="5395917"/>
            <a:ext cx="3367811" cy="3446033"/>
          </a:xfrm>
          <a:prstGeom prst="rect">
            <a:avLst/>
          </a:prstGeom>
          <a:ln w="12700">
            <a:miter lim="400000"/>
          </a:ln>
        </p:spPr>
      </p:pic>
      <p:pic>
        <p:nvPicPr>
          <p:cNvPr id="983" name="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52204" y="5411487"/>
            <a:ext cx="3367812" cy="3414892"/>
          </a:xfrm>
          <a:prstGeom prst="rect">
            <a:avLst/>
          </a:prstGeom>
          <a:ln w="12700">
            <a:miter lim="400000"/>
          </a:ln>
        </p:spPr>
      </p:pic>
      <p:pic>
        <p:nvPicPr>
          <p:cNvPr id="984" name="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948357" y="5473623"/>
            <a:ext cx="3209592" cy="3290610"/>
          </a:xfrm>
          <a:prstGeom prst="rect">
            <a:avLst/>
          </a:prstGeom>
          <a:ln w="12700">
            <a:miter lim="400000"/>
          </a:ln>
        </p:spPr>
      </p:pic>
      <p:sp>
        <p:nvSpPr>
          <p:cNvPr id="985" name="Shape 985"/>
          <p:cNvSpPr/>
          <p:nvPr/>
        </p:nvSpPr>
        <p:spPr>
          <a:xfrm>
            <a:off x="615776" y="4544821"/>
            <a:ext cx="3577658" cy="663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列出了一系列元件以及它们之间如何连接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纯结构化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就如原理图，但是用文字来描述</a:t>
            </a:r>
          </a:p>
        </p:txBody>
      </p:sp>
      <p:sp>
        <p:nvSpPr>
          <p:cNvPr id="986" name="Shape 986"/>
          <p:cNvSpPr/>
          <p:nvPr/>
        </p:nvSpPr>
        <p:spPr>
          <a:xfrm>
            <a:off x="9041999" y="4519628"/>
            <a:ext cx="3022307" cy="714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Procedural code, 类似C编程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描述一个元件的功能以及如何实现该功能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很少的结构化细节 (除了模块之间的互联)</a:t>
            </a:r>
          </a:p>
        </p:txBody>
      </p:sp>
      <p:sp>
        <p:nvSpPr>
          <p:cNvPr id="987" name="Shape 987"/>
          <p:cNvSpPr/>
          <p:nvPr/>
        </p:nvSpPr>
        <p:spPr>
          <a:xfrm>
            <a:off x="4752204" y="4506928"/>
            <a:ext cx="3367812" cy="739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Specifies transfer of data  between registers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Some structural information is available (RTL)</a:t>
            </a:r>
          </a:p>
          <a:p>
            <a:pPr marL="122464" indent="-122464" algn="l" defTabSz="914400">
              <a:spcBef>
                <a:spcPts val="400"/>
              </a:spcBef>
              <a:buSzPct val="100000"/>
              <a:buFont typeface="Wingdings-Regular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Sometimes similar to behavior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Multiplexer Built With Always</a:t>
            </a:r>
          </a:p>
        </p:txBody>
      </p:sp>
      <p:sp>
        <p:nvSpPr>
          <p:cNvPr id="1507" name="Shape 1507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module mux(f, a, b, sel);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output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input a, b, sel;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reg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always @(a or b or sel)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if (sel) f = a;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else f = b;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endmodule</a:t>
            </a:r>
          </a:p>
        </p:txBody>
      </p:sp>
      <p:sp>
        <p:nvSpPr>
          <p:cNvPr id="1508" name="Shape 1508"/>
          <p:cNvSpPr/>
          <p:nvPr/>
        </p:nvSpPr>
        <p:spPr>
          <a:xfrm>
            <a:off x="8019626" y="640080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09" name="Shape 1509"/>
          <p:cNvSpPr/>
          <p:nvPr/>
        </p:nvSpPr>
        <p:spPr>
          <a:xfrm>
            <a:off x="5310293" y="661754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0" name="Shape 1510"/>
          <p:cNvSpPr/>
          <p:nvPr/>
        </p:nvSpPr>
        <p:spPr>
          <a:xfrm>
            <a:off x="8994986" y="683429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1" name="Shape 1511"/>
          <p:cNvSpPr/>
          <p:nvPr/>
        </p:nvSpPr>
        <p:spPr>
          <a:xfrm>
            <a:off x="8019626" y="770128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12" name="Shape 1512"/>
          <p:cNvSpPr/>
          <p:nvPr/>
        </p:nvSpPr>
        <p:spPr>
          <a:xfrm>
            <a:off x="5310293" y="791802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3" name="Shape 1513"/>
          <p:cNvSpPr/>
          <p:nvPr/>
        </p:nvSpPr>
        <p:spPr>
          <a:xfrm>
            <a:off x="5093546" y="8351520"/>
            <a:ext cx="292608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4" name="Shape 1514"/>
          <p:cNvSpPr/>
          <p:nvPr/>
        </p:nvSpPr>
        <p:spPr>
          <a:xfrm>
            <a:off x="8994986" y="813477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517" name="Group 1517"/>
          <p:cNvGrpSpPr/>
          <p:nvPr/>
        </p:nvGrpSpPr>
        <p:grpSpPr>
          <a:xfrm>
            <a:off x="9536853" y="7051040"/>
            <a:ext cx="975361" cy="866980"/>
            <a:chOff x="0" y="0"/>
            <a:chExt cx="975360" cy="866979"/>
          </a:xfrm>
        </p:grpSpPr>
        <p:sp>
          <p:nvSpPr>
            <p:cNvPr id="1515" name="Shape 1515"/>
            <p:cNvSpPr/>
            <p:nvPr/>
          </p:nvSpPr>
          <p:spPr>
            <a:xfrm>
              <a:off x="0" y="-1"/>
              <a:ext cx="216747" cy="86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41"/>
                    <a:pt x="21600" y="10812"/>
                  </a:cubicBezTo>
                  <a:cubicBezTo>
                    <a:pt x="21600" y="16508"/>
                    <a:pt x="12769" y="21227"/>
                    <a:pt x="1413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516" name="Shape 1516"/>
            <p:cNvSpPr/>
            <p:nvPr/>
          </p:nvSpPr>
          <p:spPr>
            <a:xfrm>
              <a:off x="0" y="-1"/>
              <a:ext cx="975361" cy="86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7"/>
                    <a:pt x="21600" y="10803"/>
                  </a:cubicBezTo>
                  <a:cubicBezTo>
                    <a:pt x="21600" y="16633"/>
                    <a:pt x="12351" y="21411"/>
                    <a:pt x="700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1518" name="Shape 1518"/>
          <p:cNvSpPr/>
          <p:nvPr/>
        </p:nvSpPr>
        <p:spPr>
          <a:xfrm>
            <a:off x="9320107" y="7267786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9" name="Shape 1519"/>
          <p:cNvSpPr/>
          <p:nvPr/>
        </p:nvSpPr>
        <p:spPr>
          <a:xfrm>
            <a:off x="9320107" y="7701280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0" name="Shape 1520"/>
          <p:cNvSpPr/>
          <p:nvPr/>
        </p:nvSpPr>
        <p:spPr>
          <a:xfrm>
            <a:off x="10512213" y="7484533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1" name="Shape 1521"/>
          <p:cNvSpPr/>
          <p:nvPr/>
        </p:nvSpPr>
        <p:spPr>
          <a:xfrm rot="5400000">
            <a:off x="6014720" y="6671733"/>
            <a:ext cx="650240" cy="758614"/>
          </a:xfrm>
          <a:prstGeom prst="triangl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22" name="Shape 1522"/>
          <p:cNvSpPr/>
          <p:nvPr/>
        </p:nvSpPr>
        <p:spPr>
          <a:xfrm>
            <a:off x="5635413" y="7051040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3" name="Shape 1523"/>
          <p:cNvSpPr/>
          <p:nvPr/>
        </p:nvSpPr>
        <p:spPr>
          <a:xfrm>
            <a:off x="6935893" y="7051040"/>
            <a:ext cx="1083735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4" name="Shape 1524"/>
          <p:cNvSpPr/>
          <p:nvPr/>
        </p:nvSpPr>
        <p:spPr>
          <a:xfrm>
            <a:off x="6719146" y="6942666"/>
            <a:ext cx="216748" cy="216748"/>
          </a:xfrm>
          <a:prstGeom prst="ellips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25" name="Shape 1525"/>
          <p:cNvSpPr/>
          <p:nvPr/>
        </p:nvSpPr>
        <p:spPr>
          <a:xfrm>
            <a:off x="5635413" y="7051040"/>
            <a:ext cx="1" cy="130048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6" name="Shape 1526"/>
          <p:cNvSpPr/>
          <p:nvPr/>
        </p:nvSpPr>
        <p:spPr>
          <a:xfrm>
            <a:off x="9320106" y="7701280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7" name="Shape 1527"/>
          <p:cNvSpPr/>
          <p:nvPr/>
        </p:nvSpPr>
        <p:spPr>
          <a:xfrm>
            <a:off x="9321913" y="6834293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8" name="Shape 1528"/>
          <p:cNvSpPr/>
          <p:nvPr/>
        </p:nvSpPr>
        <p:spPr>
          <a:xfrm>
            <a:off x="4226559" y="6292426"/>
            <a:ext cx="97536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529" name="Shape 1529"/>
          <p:cNvSpPr/>
          <p:nvPr/>
        </p:nvSpPr>
        <p:spPr>
          <a:xfrm>
            <a:off x="4226559" y="7592907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530" name="Shape 1530"/>
          <p:cNvSpPr/>
          <p:nvPr/>
        </p:nvSpPr>
        <p:spPr>
          <a:xfrm>
            <a:off x="4009813" y="8134773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sel</a:t>
            </a:r>
          </a:p>
        </p:txBody>
      </p:sp>
      <p:sp>
        <p:nvSpPr>
          <p:cNvPr id="1531" name="Shape 1531"/>
          <p:cNvSpPr/>
          <p:nvPr/>
        </p:nvSpPr>
        <p:spPr>
          <a:xfrm>
            <a:off x="11162453" y="7159413"/>
            <a:ext cx="65024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sp>
        <p:nvSpPr>
          <p:cNvPr id="1532" name="Shape 1532"/>
          <p:cNvSpPr/>
          <p:nvPr/>
        </p:nvSpPr>
        <p:spPr>
          <a:xfrm>
            <a:off x="5527040" y="8243146"/>
            <a:ext cx="216747" cy="216748"/>
          </a:xfrm>
          <a:prstGeom prst="ellipse">
            <a:avLst/>
          </a:prstGeom>
          <a:solidFill>
            <a:srgbClr val="EFFFFD"/>
          </a:solidFill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33" name="Shape 1533"/>
          <p:cNvSpPr/>
          <p:nvPr/>
        </p:nvSpPr>
        <p:spPr>
          <a:xfrm>
            <a:off x="7586133" y="1733973"/>
            <a:ext cx="4768427" cy="1656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i="1"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reg</a:t>
            </a: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behaves like memory: holds its value until imperatively assigned otherwise</a:t>
            </a:r>
          </a:p>
        </p:txBody>
      </p:sp>
      <p:sp>
        <p:nvSpPr>
          <p:cNvPr id="1534" name="Shape 1534"/>
          <p:cNvSpPr/>
          <p:nvPr/>
        </p:nvSpPr>
        <p:spPr>
          <a:xfrm flipH="1">
            <a:off x="3684693" y="4660053"/>
            <a:ext cx="3684694" cy="650241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35" name="Shape 1535"/>
          <p:cNvSpPr/>
          <p:nvPr/>
        </p:nvSpPr>
        <p:spPr>
          <a:xfrm>
            <a:off x="7694507" y="4118186"/>
            <a:ext cx="4118187" cy="1656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Body of an </a:t>
            </a:r>
            <a:r>
              <a:rPr i="1"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always</a:t>
            </a:r>
            <a:r>
              <a: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block contains traditional imperative code</a:t>
            </a:r>
          </a:p>
        </p:txBody>
      </p:sp>
      <p:sp>
        <p:nvSpPr>
          <p:cNvPr id="1536" name="Shape 1536"/>
          <p:cNvSpPr/>
          <p:nvPr/>
        </p:nvSpPr>
        <p:spPr>
          <a:xfrm flipH="1">
            <a:off x="2167466" y="2492586"/>
            <a:ext cx="5310294" cy="975361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" name="Shape 1538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Mux with Continuous Assignment</a:t>
            </a:r>
          </a:p>
        </p:txBody>
      </p:sp>
      <p:sp>
        <p:nvSpPr>
          <p:cNvPr id="1539" name="Shape 1539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module mux(f, a, b, sel);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output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input a, b, sel;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assign f = sel ? a : b;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endmodule</a:t>
            </a:r>
          </a:p>
        </p:txBody>
      </p:sp>
      <p:sp>
        <p:nvSpPr>
          <p:cNvPr id="1540" name="Shape 1540"/>
          <p:cNvSpPr/>
          <p:nvPr/>
        </p:nvSpPr>
        <p:spPr>
          <a:xfrm>
            <a:off x="8019626" y="640080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41" name="Shape 1541"/>
          <p:cNvSpPr/>
          <p:nvPr/>
        </p:nvSpPr>
        <p:spPr>
          <a:xfrm>
            <a:off x="5310293" y="661754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42" name="Shape 1542"/>
          <p:cNvSpPr/>
          <p:nvPr/>
        </p:nvSpPr>
        <p:spPr>
          <a:xfrm>
            <a:off x="8994986" y="683429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43" name="Shape 1543"/>
          <p:cNvSpPr/>
          <p:nvPr/>
        </p:nvSpPr>
        <p:spPr>
          <a:xfrm>
            <a:off x="8019626" y="770128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44" name="Shape 1544"/>
          <p:cNvSpPr/>
          <p:nvPr/>
        </p:nvSpPr>
        <p:spPr>
          <a:xfrm>
            <a:off x="5310293" y="791802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45" name="Shape 1545"/>
          <p:cNvSpPr/>
          <p:nvPr/>
        </p:nvSpPr>
        <p:spPr>
          <a:xfrm>
            <a:off x="5093546" y="8351520"/>
            <a:ext cx="292608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46" name="Shape 1546"/>
          <p:cNvSpPr/>
          <p:nvPr/>
        </p:nvSpPr>
        <p:spPr>
          <a:xfrm>
            <a:off x="8994986" y="813477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549" name="Group 1549"/>
          <p:cNvGrpSpPr/>
          <p:nvPr/>
        </p:nvGrpSpPr>
        <p:grpSpPr>
          <a:xfrm>
            <a:off x="9536853" y="7051040"/>
            <a:ext cx="975361" cy="866980"/>
            <a:chOff x="0" y="0"/>
            <a:chExt cx="975360" cy="866979"/>
          </a:xfrm>
        </p:grpSpPr>
        <p:sp>
          <p:nvSpPr>
            <p:cNvPr id="1547" name="Shape 1547"/>
            <p:cNvSpPr/>
            <p:nvPr/>
          </p:nvSpPr>
          <p:spPr>
            <a:xfrm>
              <a:off x="0" y="-1"/>
              <a:ext cx="216747" cy="86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41"/>
                    <a:pt x="21600" y="10812"/>
                  </a:cubicBezTo>
                  <a:cubicBezTo>
                    <a:pt x="21600" y="16508"/>
                    <a:pt x="12769" y="21227"/>
                    <a:pt x="1413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548" name="Shape 1548"/>
            <p:cNvSpPr/>
            <p:nvPr/>
          </p:nvSpPr>
          <p:spPr>
            <a:xfrm>
              <a:off x="0" y="-1"/>
              <a:ext cx="975361" cy="86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7"/>
                    <a:pt x="21600" y="10803"/>
                  </a:cubicBezTo>
                  <a:cubicBezTo>
                    <a:pt x="21600" y="16633"/>
                    <a:pt x="12351" y="21411"/>
                    <a:pt x="700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1550" name="Shape 1550"/>
          <p:cNvSpPr/>
          <p:nvPr/>
        </p:nvSpPr>
        <p:spPr>
          <a:xfrm>
            <a:off x="9320107" y="7267786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1" name="Shape 1551"/>
          <p:cNvSpPr/>
          <p:nvPr/>
        </p:nvSpPr>
        <p:spPr>
          <a:xfrm>
            <a:off x="9320107" y="7701280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2" name="Shape 1552"/>
          <p:cNvSpPr/>
          <p:nvPr/>
        </p:nvSpPr>
        <p:spPr>
          <a:xfrm>
            <a:off x="10512213" y="7484533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3" name="Shape 1553"/>
          <p:cNvSpPr/>
          <p:nvPr/>
        </p:nvSpPr>
        <p:spPr>
          <a:xfrm rot="5400000">
            <a:off x="6014720" y="6671733"/>
            <a:ext cx="650240" cy="758614"/>
          </a:xfrm>
          <a:prstGeom prst="triangl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54" name="Shape 1554"/>
          <p:cNvSpPr/>
          <p:nvPr/>
        </p:nvSpPr>
        <p:spPr>
          <a:xfrm>
            <a:off x="5635413" y="7051040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5" name="Shape 1555"/>
          <p:cNvSpPr/>
          <p:nvPr/>
        </p:nvSpPr>
        <p:spPr>
          <a:xfrm>
            <a:off x="6935893" y="7051040"/>
            <a:ext cx="1083735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6" name="Shape 1556"/>
          <p:cNvSpPr/>
          <p:nvPr/>
        </p:nvSpPr>
        <p:spPr>
          <a:xfrm>
            <a:off x="6719146" y="6942666"/>
            <a:ext cx="216748" cy="216748"/>
          </a:xfrm>
          <a:prstGeom prst="ellips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57" name="Shape 1557"/>
          <p:cNvSpPr/>
          <p:nvPr/>
        </p:nvSpPr>
        <p:spPr>
          <a:xfrm>
            <a:off x="5635413" y="7051040"/>
            <a:ext cx="1" cy="130048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8" name="Shape 1558"/>
          <p:cNvSpPr/>
          <p:nvPr/>
        </p:nvSpPr>
        <p:spPr>
          <a:xfrm>
            <a:off x="9320106" y="7701280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9" name="Shape 1559"/>
          <p:cNvSpPr/>
          <p:nvPr/>
        </p:nvSpPr>
        <p:spPr>
          <a:xfrm>
            <a:off x="9321913" y="6834293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60" name="Shape 1560"/>
          <p:cNvSpPr/>
          <p:nvPr/>
        </p:nvSpPr>
        <p:spPr>
          <a:xfrm>
            <a:off x="4226559" y="6292426"/>
            <a:ext cx="97536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561" name="Shape 1561"/>
          <p:cNvSpPr/>
          <p:nvPr/>
        </p:nvSpPr>
        <p:spPr>
          <a:xfrm>
            <a:off x="4226559" y="7592907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562" name="Shape 1562"/>
          <p:cNvSpPr/>
          <p:nvPr/>
        </p:nvSpPr>
        <p:spPr>
          <a:xfrm>
            <a:off x="4009813" y="8134773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sel</a:t>
            </a:r>
          </a:p>
        </p:txBody>
      </p:sp>
      <p:sp>
        <p:nvSpPr>
          <p:cNvPr id="1563" name="Shape 1563"/>
          <p:cNvSpPr/>
          <p:nvPr/>
        </p:nvSpPr>
        <p:spPr>
          <a:xfrm>
            <a:off x="11162453" y="7159413"/>
            <a:ext cx="65024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sp>
        <p:nvSpPr>
          <p:cNvPr id="1564" name="Shape 1564"/>
          <p:cNvSpPr/>
          <p:nvPr/>
        </p:nvSpPr>
        <p:spPr>
          <a:xfrm>
            <a:off x="5527040" y="8243146"/>
            <a:ext cx="216747" cy="216748"/>
          </a:xfrm>
          <a:prstGeom prst="ellipse">
            <a:avLst/>
          </a:prstGeom>
          <a:solidFill>
            <a:srgbClr val="EFFFFD"/>
          </a:solidFill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65" name="Shape 1565"/>
          <p:cNvSpPr/>
          <p:nvPr/>
        </p:nvSpPr>
        <p:spPr>
          <a:xfrm>
            <a:off x="7586133" y="1733973"/>
            <a:ext cx="4768427" cy="1823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LHS is always set to the value on the RHS</a:t>
            </a:r>
            <a:endParaRPr>
              <a:solidFill>
                <a:srgbClr val="FFFF00"/>
              </a:solidFill>
            </a:endParaRP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Any change on the right causes reevaluation</a:t>
            </a:r>
          </a:p>
        </p:txBody>
      </p:sp>
      <p:sp>
        <p:nvSpPr>
          <p:cNvPr id="1566" name="Shape 1566"/>
          <p:cNvSpPr/>
          <p:nvPr/>
        </p:nvSpPr>
        <p:spPr>
          <a:xfrm flipH="1">
            <a:off x="4768426" y="2492586"/>
            <a:ext cx="2709335" cy="1300481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" name="Shape 1568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Mux with User-Defined Primitive</a:t>
            </a:r>
          </a:p>
        </p:txBody>
      </p:sp>
      <p:sp>
        <p:nvSpPr>
          <p:cNvPr id="1569" name="Shape 1569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primitive mux(f, a, b, sel);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output f;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input a, b, sel;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table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1?0 : 1;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0?0 : 0;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?11 : 1;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?01 : 0;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11? : 1;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00? : 0;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endtable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endprimitive</a:t>
            </a:r>
          </a:p>
        </p:txBody>
      </p:sp>
      <p:sp>
        <p:nvSpPr>
          <p:cNvPr id="1570" name="Shape 1570"/>
          <p:cNvSpPr/>
          <p:nvPr/>
        </p:nvSpPr>
        <p:spPr>
          <a:xfrm>
            <a:off x="8019626" y="640080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71" name="Shape 1571"/>
          <p:cNvSpPr/>
          <p:nvPr/>
        </p:nvSpPr>
        <p:spPr>
          <a:xfrm>
            <a:off x="5310293" y="661754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2" name="Shape 1572"/>
          <p:cNvSpPr/>
          <p:nvPr/>
        </p:nvSpPr>
        <p:spPr>
          <a:xfrm>
            <a:off x="8994986" y="683429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3" name="Shape 1573"/>
          <p:cNvSpPr/>
          <p:nvPr/>
        </p:nvSpPr>
        <p:spPr>
          <a:xfrm>
            <a:off x="8019626" y="7701280"/>
            <a:ext cx="975361" cy="866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74" name="Shape 1574"/>
          <p:cNvSpPr/>
          <p:nvPr/>
        </p:nvSpPr>
        <p:spPr>
          <a:xfrm>
            <a:off x="5310293" y="7918026"/>
            <a:ext cx="270933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5" name="Shape 1575"/>
          <p:cNvSpPr/>
          <p:nvPr/>
        </p:nvSpPr>
        <p:spPr>
          <a:xfrm>
            <a:off x="5093546" y="8351520"/>
            <a:ext cx="292608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6" name="Shape 1576"/>
          <p:cNvSpPr/>
          <p:nvPr/>
        </p:nvSpPr>
        <p:spPr>
          <a:xfrm>
            <a:off x="8994986" y="8134773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579" name="Group 1579"/>
          <p:cNvGrpSpPr/>
          <p:nvPr/>
        </p:nvGrpSpPr>
        <p:grpSpPr>
          <a:xfrm>
            <a:off x="9536853" y="7051040"/>
            <a:ext cx="975361" cy="866980"/>
            <a:chOff x="0" y="0"/>
            <a:chExt cx="975360" cy="866979"/>
          </a:xfrm>
        </p:grpSpPr>
        <p:sp>
          <p:nvSpPr>
            <p:cNvPr id="1577" name="Shape 1577"/>
            <p:cNvSpPr/>
            <p:nvPr/>
          </p:nvSpPr>
          <p:spPr>
            <a:xfrm>
              <a:off x="0" y="-1"/>
              <a:ext cx="216747" cy="86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41"/>
                    <a:pt x="21600" y="10812"/>
                  </a:cubicBezTo>
                  <a:cubicBezTo>
                    <a:pt x="21600" y="16508"/>
                    <a:pt x="12769" y="21227"/>
                    <a:pt x="1413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578" name="Shape 1578"/>
            <p:cNvSpPr/>
            <p:nvPr/>
          </p:nvSpPr>
          <p:spPr>
            <a:xfrm>
              <a:off x="0" y="-1"/>
              <a:ext cx="975361" cy="86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7"/>
                    <a:pt x="21600" y="10803"/>
                  </a:cubicBezTo>
                  <a:cubicBezTo>
                    <a:pt x="21600" y="16633"/>
                    <a:pt x="12351" y="21411"/>
                    <a:pt x="700" y="21600"/>
                  </a:cubicBezTo>
                </a:path>
              </a:pathLst>
            </a:custGeom>
            <a:noFill/>
            <a:ln w="25400" cap="flat">
              <a:solidFill>
                <a:srgbClr val="EFFFF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3400">
                  <a:solidFill>
                    <a:srgbClr val="EFFFFD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1580" name="Shape 1580"/>
          <p:cNvSpPr/>
          <p:nvPr/>
        </p:nvSpPr>
        <p:spPr>
          <a:xfrm>
            <a:off x="9320107" y="7267786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1" name="Shape 1581"/>
          <p:cNvSpPr/>
          <p:nvPr/>
        </p:nvSpPr>
        <p:spPr>
          <a:xfrm>
            <a:off x="9320107" y="7701280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2" name="Shape 1582"/>
          <p:cNvSpPr/>
          <p:nvPr/>
        </p:nvSpPr>
        <p:spPr>
          <a:xfrm>
            <a:off x="10512213" y="7484533"/>
            <a:ext cx="433494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3" name="Shape 1583"/>
          <p:cNvSpPr/>
          <p:nvPr/>
        </p:nvSpPr>
        <p:spPr>
          <a:xfrm rot="5400000">
            <a:off x="6014720" y="6671733"/>
            <a:ext cx="650240" cy="758614"/>
          </a:xfrm>
          <a:prstGeom prst="triangl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84" name="Shape 1584"/>
          <p:cNvSpPr/>
          <p:nvPr/>
        </p:nvSpPr>
        <p:spPr>
          <a:xfrm>
            <a:off x="5635413" y="7051040"/>
            <a:ext cx="325121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5" name="Shape 1585"/>
          <p:cNvSpPr/>
          <p:nvPr/>
        </p:nvSpPr>
        <p:spPr>
          <a:xfrm>
            <a:off x="6935893" y="7051040"/>
            <a:ext cx="1083735" cy="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6" name="Shape 1586"/>
          <p:cNvSpPr/>
          <p:nvPr/>
        </p:nvSpPr>
        <p:spPr>
          <a:xfrm>
            <a:off x="6719146" y="6942666"/>
            <a:ext cx="216748" cy="216748"/>
          </a:xfrm>
          <a:prstGeom prst="ellips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87" name="Shape 1587"/>
          <p:cNvSpPr/>
          <p:nvPr/>
        </p:nvSpPr>
        <p:spPr>
          <a:xfrm>
            <a:off x="5635413" y="7051040"/>
            <a:ext cx="1" cy="1300481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8" name="Shape 1588"/>
          <p:cNvSpPr/>
          <p:nvPr/>
        </p:nvSpPr>
        <p:spPr>
          <a:xfrm>
            <a:off x="9320106" y="7701280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9" name="Shape 1589"/>
          <p:cNvSpPr/>
          <p:nvPr/>
        </p:nvSpPr>
        <p:spPr>
          <a:xfrm>
            <a:off x="9321913" y="6834293"/>
            <a:ext cx="1" cy="433494"/>
          </a:xfrm>
          <a:prstGeom prst="line">
            <a:avLst/>
          </a:prstGeom>
          <a:ln w="25400">
            <a:solidFill>
              <a:srgbClr val="EFFFFD"/>
            </a:solidFill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90" name="Shape 1590"/>
          <p:cNvSpPr/>
          <p:nvPr/>
        </p:nvSpPr>
        <p:spPr>
          <a:xfrm>
            <a:off x="4226559" y="6292426"/>
            <a:ext cx="97536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591" name="Shape 1591"/>
          <p:cNvSpPr/>
          <p:nvPr/>
        </p:nvSpPr>
        <p:spPr>
          <a:xfrm>
            <a:off x="4226559" y="7592907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592" name="Shape 1592"/>
          <p:cNvSpPr/>
          <p:nvPr/>
        </p:nvSpPr>
        <p:spPr>
          <a:xfrm>
            <a:off x="4009813" y="8134773"/>
            <a:ext cx="975361" cy="54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r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sel</a:t>
            </a:r>
          </a:p>
        </p:txBody>
      </p:sp>
      <p:sp>
        <p:nvSpPr>
          <p:cNvPr id="1593" name="Shape 1593"/>
          <p:cNvSpPr/>
          <p:nvPr/>
        </p:nvSpPr>
        <p:spPr>
          <a:xfrm>
            <a:off x="11162453" y="7159413"/>
            <a:ext cx="650241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sp>
        <p:nvSpPr>
          <p:cNvPr id="1594" name="Shape 1594"/>
          <p:cNvSpPr/>
          <p:nvPr/>
        </p:nvSpPr>
        <p:spPr>
          <a:xfrm>
            <a:off x="5527040" y="8243146"/>
            <a:ext cx="216747" cy="216748"/>
          </a:xfrm>
          <a:prstGeom prst="ellipse">
            <a:avLst/>
          </a:prstGeom>
          <a:solidFill>
            <a:srgbClr val="EFFFFD"/>
          </a:solidFill>
          <a:ln w="25400">
            <a:solidFill>
              <a:srgbClr val="EFFFFD"/>
            </a:solidFill>
          </a:ln>
        </p:spPr>
        <p:txBody>
          <a:bodyPr lIns="65023" tIns="65023" rIns="65023" bIns="65023" anchor="ctr"/>
          <a:lstStyle/>
          <a:p>
            <a:pPr algn="l" defTabSz="914400">
              <a:defRPr sz="34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95" name="Shape 1595"/>
          <p:cNvSpPr/>
          <p:nvPr/>
        </p:nvSpPr>
        <p:spPr>
          <a:xfrm>
            <a:off x="6935893" y="2059093"/>
            <a:ext cx="4768428" cy="128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Behavior defined using a truth table that includes “don’t cares”</a:t>
            </a:r>
          </a:p>
        </p:txBody>
      </p:sp>
      <p:sp>
        <p:nvSpPr>
          <p:cNvPr id="1596" name="Shape 1596"/>
          <p:cNvSpPr/>
          <p:nvPr/>
        </p:nvSpPr>
        <p:spPr>
          <a:xfrm flipH="1">
            <a:off x="2817706" y="2384213"/>
            <a:ext cx="4009814" cy="1842348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97" name="Shape 1597"/>
          <p:cNvSpPr/>
          <p:nvPr/>
        </p:nvSpPr>
        <p:spPr>
          <a:xfrm>
            <a:off x="6285653" y="3793066"/>
            <a:ext cx="4768427" cy="1823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This is a less pessimistic than others: when a &amp; b match, sel is ignored</a:t>
            </a:r>
            <a:endParaRPr>
              <a:solidFill>
                <a:srgbClr val="FFFF00"/>
              </a:solidFill>
            </a:endParaRP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(others produce X)</a:t>
            </a:r>
          </a:p>
        </p:txBody>
      </p:sp>
      <p:sp>
        <p:nvSpPr>
          <p:cNvPr id="1598" name="Shape 1598"/>
          <p:cNvSpPr/>
          <p:nvPr/>
        </p:nvSpPr>
        <p:spPr>
          <a:xfrm flipH="1">
            <a:off x="2492586" y="4118186"/>
            <a:ext cx="3684694" cy="2492588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Shape 1600"/>
          <p:cNvSpPr/>
          <p:nvPr>
            <p:ph type="title"/>
          </p:nvPr>
        </p:nvSpPr>
        <p:spPr>
          <a:xfrm>
            <a:off x="975359" y="652497"/>
            <a:ext cx="11054082" cy="273191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Structural Modeling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" name="Shape 1602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Modules and Instances</a:t>
            </a:r>
          </a:p>
        </p:txBody>
      </p:sp>
      <p:sp>
        <p:nvSpPr>
          <p:cNvPr id="1603" name="Shape 1603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▪"/>
            </a:pPr>
            <a:r>
              <a:t>Basic structure of a Verilog module:</a:t>
            </a:r>
          </a:p>
          <a:p>
            <a:pPr>
              <a:buChar char="▪"/>
            </a:pPr>
          </a:p>
          <a:p>
            <a:pPr marL="385762" indent="-385762">
              <a:buSzTx/>
              <a:buNone/>
            </a:pPr>
            <a:r>
              <a:t>module mymod(output1, output2, … input1, input2);</a:t>
            </a:r>
          </a:p>
          <a:p>
            <a:pPr marL="385762" indent="-385762">
              <a:buSzTx/>
              <a:buNone/>
            </a:pPr>
            <a:r>
              <a:t>output output1;</a:t>
            </a:r>
          </a:p>
          <a:p>
            <a:pPr marL="385762" indent="-385762">
              <a:buSzTx/>
              <a:buNone/>
            </a:pPr>
            <a:r>
              <a:t>output [3:0] output2;</a:t>
            </a:r>
          </a:p>
          <a:p>
            <a:pPr marL="385762" indent="-385762">
              <a:buSzTx/>
              <a:buNone/>
            </a:pPr>
            <a:r>
              <a:t>input input1;</a:t>
            </a:r>
          </a:p>
          <a:p>
            <a:pPr marL="385762" indent="-385762">
              <a:buSzTx/>
              <a:buNone/>
            </a:pPr>
            <a:r>
              <a:t>input [2:0] input2;</a:t>
            </a:r>
          </a:p>
          <a:p>
            <a:pPr marL="385762" indent="-385762">
              <a:buSzTx/>
              <a:buNone/>
            </a:pPr>
            <a:r>
              <a:t>…</a:t>
            </a:r>
          </a:p>
          <a:p>
            <a:pPr marL="385762" indent="-385762">
              <a:buSzTx/>
              <a:buNone/>
            </a:pPr>
            <a:r>
              <a:t>endmodule</a:t>
            </a:r>
          </a:p>
        </p:txBody>
      </p:sp>
      <p:sp>
        <p:nvSpPr>
          <p:cNvPr id="1604" name="Shape 1604"/>
          <p:cNvSpPr/>
          <p:nvPr/>
        </p:nvSpPr>
        <p:spPr>
          <a:xfrm flipH="1" flipV="1">
            <a:off x="6827520" y="3901440"/>
            <a:ext cx="1408854" cy="1083734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05" name="Shape 1605"/>
          <p:cNvSpPr/>
          <p:nvPr/>
        </p:nvSpPr>
        <p:spPr>
          <a:xfrm>
            <a:off x="8453119" y="5093546"/>
            <a:ext cx="4118188" cy="918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Verilog convention lists outputs first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" name="Shape 1607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Instantiating a Module</a:t>
            </a:r>
          </a:p>
        </p:txBody>
      </p:sp>
      <p:sp>
        <p:nvSpPr>
          <p:cNvPr id="1608" name="Shape 1608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▪"/>
            </a:pPr>
            <a:r>
              <a:t>Instances of</a:t>
            </a:r>
          </a:p>
          <a:p>
            <a:pPr>
              <a:buChar char="▪"/>
            </a:pPr>
          </a:p>
          <a:p>
            <a:pPr marL="385762" indent="-385762">
              <a:buSzTx/>
              <a:buNone/>
            </a:pPr>
            <a:r>
              <a:t>module mymod(y, a, b);</a:t>
            </a:r>
          </a:p>
          <a:p>
            <a:pPr>
              <a:buChar char="▪"/>
            </a:pPr>
          </a:p>
          <a:p>
            <a:pPr>
              <a:buChar char="▪"/>
            </a:pPr>
            <a:r>
              <a:t>look like</a:t>
            </a:r>
          </a:p>
          <a:p>
            <a:pPr>
              <a:buChar char="▪"/>
            </a:pPr>
          </a:p>
          <a:p>
            <a:pPr marL="385762" indent="-385762">
              <a:buSzTx/>
              <a:buNone/>
            </a:pPr>
            <a:r>
              <a:t>mymod mm1(y1, a1, b1);		</a:t>
            </a:r>
            <a:r>
              <a:rPr>
                <a:solidFill>
                  <a:srgbClr val="FFFF00"/>
                </a:solidFill>
              </a:rPr>
              <a:t>// Connect-by-position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buSzTx/>
              <a:buNone/>
            </a:pPr>
            <a:r>
              <a:t>mymod (y2, a1, b1),</a:t>
            </a:r>
          </a:p>
          <a:p>
            <a:pPr marL="385762" indent="-385762">
              <a:buSzTx/>
              <a:buNone/>
            </a:pPr>
            <a:r>
              <a:t>		   (y3, a2, b2);	        </a:t>
            </a:r>
            <a:r>
              <a:rPr>
                <a:solidFill>
                  <a:srgbClr val="FFFF00"/>
                </a:solidFill>
              </a:rPr>
              <a:t>// Instance names omitted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buSzTx/>
              <a:buNone/>
            </a:pPr>
            <a:r>
              <a:t>mymod mm2(.a(a2), .b(b2), .y(c2));  </a:t>
            </a:r>
            <a:r>
              <a:rPr>
                <a:solidFill>
                  <a:srgbClr val="FFFF00"/>
                </a:solidFill>
              </a:rPr>
              <a:t>// Connect-by-name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0" name="Shape 1610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A Sequential Primitive</a:t>
            </a:r>
          </a:p>
        </p:txBody>
      </p:sp>
      <p:sp>
        <p:nvSpPr>
          <p:cNvPr id="1611" name="Shape 1611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Primitive dff( q, clk, data);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output q; reg q;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input clk, data;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table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// clk data q   new-q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(01)   0  : ? :    0;		</a:t>
            </a:r>
            <a:r>
              <a:rPr>
                <a:solidFill>
                  <a:srgbClr val="FFFF00"/>
                </a:solidFill>
              </a:rPr>
              <a:t>// Latch a 0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(01)   1  : ? :    1;		</a:t>
            </a:r>
            <a:r>
              <a:rPr>
                <a:solidFill>
                  <a:srgbClr val="FFFF00"/>
                </a:solidFill>
              </a:rPr>
              <a:t>// Latch a 1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(0x)   1  : 1 :    1;		</a:t>
            </a:r>
            <a:r>
              <a:rPr>
                <a:solidFill>
                  <a:srgbClr val="FFFF00"/>
                </a:solidFill>
              </a:rPr>
              <a:t>// Hold when d and q both 1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(0x)   0  : 0 :    0;		</a:t>
            </a:r>
            <a:r>
              <a:rPr>
                <a:solidFill>
                  <a:srgbClr val="FFFF00"/>
                </a:solidFill>
              </a:rPr>
              <a:t>// Hold when d and q both 0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(?0)   ?  : ? :    -;		</a:t>
            </a:r>
            <a:r>
              <a:rPr>
                <a:solidFill>
                  <a:srgbClr val="FFFF00"/>
                </a:solidFill>
              </a:rPr>
              <a:t>// Hold when clk falls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  ?    (??) : ? :    -;		</a:t>
            </a:r>
            <a:r>
              <a:rPr>
                <a:solidFill>
                  <a:srgbClr val="FFFF00"/>
                </a:solidFill>
              </a:rPr>
              <a:t>// Hold when clk stable</a:t>
            </a:r>
            <a:endParaRPr>
              <a:solidFill>
                <a:srgbClr val="FFFF00"/>
              </a:solidFill>
            </a:endParaRP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endtable</a:t>
            </a:r>
          </a:p>
          <a:p>
            <a:pPr marL="385762" indent="-385762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t>endprimitive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Continuous Assignment</a:t>
            </a:r>
          </a:p>
        </p:txBody>
      </p:sp>
      <p:sp>
        <p:nvSpPr>
          <p:cNvPr id="1614" name="Shape 1614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▪"/>
            </a:pPr>
            <a:r>
              <a:t>Another way to describe combinational function</a:t>
            </a:r>
          </a:p>
          <a:p>
            <a:pPr>
              <a:buChar char="▪"/>
            </a:pPr>
            <a:r>
              <a:t>Convenient for logical or datapath specifications</a:t>
            </a:r>
          </a:p>
          <a:p>
            <a:pPr>
              <a:buChar char="▪"/>
            </a:pPr>
          </a:p>
          <a:p>
            <a:pPr marL="385762" indent="-385762">
              <a:buSzTx/>
              <a:buNone/>
            </a:pPr>
          </a:p>
          <a:p>
            <a:pPr marL="385762" indent="-385762">
              <a:buSzTx/>
              <a:buNone/>
            </a:pPr>
            <a:r>
              <a:t>wire [8:0] sum;</a:t>
            </a:r>
          </a:p>
          <a:p>
            <a:pPr marL="385762" indent="-385762">
              <a:buSzTx/>
              <a:buNone/>
            </a:pPr>
            <a:r>
              <a:t>wire [7:0] a, b;</a:t>
            </a:r>
          </a:p>
          <a:p>
            <a:pPr marL="385762" indent="-385762">
              <a:buSzTx/>
              <a:buNone/>
            </a:pPr>
            <a:r>
              <a:t>wire carryin;</a:t>
            </a:r>
          </a:p>
          <a:p>
            <a:pPr marL="385762" indent="-385762">
              <a:buSzTx/>
              <a:buNone/>
            </a:pPr>
          </a:p>
          <a:p>
            <a:pPr marL="385762" indent="-385762">
              <a:buSzTx/>
              <a:buNone/>
            </a:pPr>
            <a:r>
              <a:t>assign sum = a + b + carryin;</a:t>
            </a:r>
          </a:p>
        </p:txBody>
      </p:sp>
      <p:sp>
        <p:nvSpPr>
          <p:cNvPr id="1615" name="Shape 1615"/>
          <p:cNvSpPr/>
          <p:nvPr/>
        </p:nvSpPr>
        <p:spPr>
          <a:xfrm flipH="1">
            <a:off x="4009813" y="4443306"/>
            <a:ext cx="1950721" cy="758615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16" name="Shape 1616"/>
          <p:cNvSpPr/>
          <p:nvPr/>
        </p:nvSpPr>
        <p:spPr>
          <a:xfrm>
            <a:off x="5960533" y="4118186"/>
            <a:ext cx="4118188" cy="54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Define bus widths</a:t>
            </a:r>
          </a:p>
        </p:txBody>
      </p:sp>
      <p:sp>
        <p:nvSpPr>
          <p:cNvPr id="1617" name="Shape 1617"/>
          <p:cNvSpPr/>
          <p:nvPr/>
        </p:nvSpPr>
        <p:spPr>
          <a:xfrm flipH="1">
            <a:off x="6827519" y="6610773"/>
            <a:ext cx="1517228" cy="1192108"/>
          </a:xfrm>
          <a:prstGeom prst="line">
            <a:avLst/>
          </a:prstGeom>
          <a:ln w="25400">
            <a:solidFill>
              <a:srgbClr val="FFFF00"/>
            </a:solidFill>
            <a:tailEnd type="triangle"/>
          </a:ln>
        </p:spPr>
        <p:txBody>
          <a:bodyPr lIns="65023" tIns="65023" rIns="65023" bIns="65023"/>
          <a:lstStyle/>
          <a:p>
            <a:pPr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18" name="Shape 1618"/>
          <p:cNvSpPr/>
          <p:nvPr/>
        </p:nvSpPr>
        <p:spPr>
          <a:xfrm>
            <a:off x="8344746" y="5527040"/>
            <a:ext cx="4118188" cy="2930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Continuous assignment: permanently sets the value of sum to be a+b+carryin</a:t>
            </a:r>
            <a:endParaRPr>
              <a:solidFill>
                <a:srgbClr val="FFFF00"/>
              </a:solidFill>
            </a:endParaRPr>
          </a:p>
          <a:p>
            <a:pPr algn="l" defTabSz="914400">
              <a:lnSpc>
                <a:spcPct val="85000"/>
              </a:lnSpc>
              <a:spcBef>
                <a:spcPts val="1300"/>
              </a:spcBef>
              <a:defRPr sz="3000">
                <a:solidFill>
                  <a:srgbClr val="EFFFF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Recomputed when a, b, or carryin changes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0" name="Shape 1620"/>
          <p:cNvSpPr/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Imperative Statements</a:t>
            </a:r>
          </a:p>
        </p:txBody>
      </p:sp>
      <p:sp>
        <p:nvSpPr>
          <p:cNvPr id="1621" name="Shape 1621"/>
          <p:cNvSpPr/>
          <p:nvPr>
            <p:ph type="body" idx="1"/>
          </p:nvPr>
        </p:nvSpPr>
        <p:spPr>
          <a:xfrm>
            <a:off x="537350" y="1618826"/>
            <a:ext cx="11864624" cy="726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85762" indent="-385762">
              <a:buSzTx/>
              <a:buNone/>
            </a:pPr>
            <a:r>
              <a:t>if (select == 1)	y = a;</a:t>
            </a:r>
          </a:p>
          <a:p>
            <a:pPr marL="385762" indent="-385762">
              <a:buSzTx/>
              <a:buNone/>
            </a:pPr>
            <a:r>
              <a:t>else			y = b;</a:t>
            </a:r>
          </a:p>
          <a:p>
            <a:pPr marL="385762" indent="-385762">
              <a:buSzTx/>
              <a:buNone/>
            </a:pPr>
          </a:p>
          <a:p>
            <a:pPr marL="385762" indent="-385762">
              <a:buSzTx/>
              <a:buNone/>
            </a:pPr>
            <a:r>
              <a:t>case (op)</a:t>
            </a:r>
          </a:p>
          <a:p>
            <a:pPr marL="385762" indent="-385762">
              <a:buSzTx/>
              <a:buNone/>
            </a:pPr>
            <a:r>
              <a:t>  2’b00: y = a + b;</a:t>
            </a:r>
          </a:p>
          <a:p>
            <a:pPr marL="385762" indent="-385762">
              <a:buSzTx/>
              <a:buNone/>
            </a:pPr>
            <a:r>
              <a:t>  2’b01: y = a – b;</a:t>
            </a:r>
          </a:p>
          <a:p>
            <a:pPr marL="385762" indent="-385762">
              <a:buSzTx/>
              <a:buNone/>
            </a:pPr>
            <a:r>
              <a:t>  2’b10: y = a ^ b;</a:t>
            </a:r>
          </a:p>
          <a:p>
            <a:pPr marL="385762" indent="-385762">
              <a:buSzTx/>
              <a:buNone/>
            </a:pPr>
            <a:r>
              <a:t>  default: y = ‘hxxxx;</a:t>
            </a:r>
          </a:p>
          <a:p>
            <a:pPr marL="385762" indent="-385762">
              <a:buSzTx/>
              <a:buNone/>
            </a:pPr>
            <a:r>
              <a:t>endcase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3" name="Shape 16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624" name="Shape 1624"/>
          <p:cNvSpPr/>
          <p:nvPr>
            <p:ph type="body" sz="half" idx="1"/>
          </p:nvPr>
        </p:nvSpPr>
        <p:spPr>
          <a:xfrm>
            <a:off x="902825" y="3278689"/>
            <a:ext cx="5682013" cy="4648554"/>
          </a:xfrm>
          <a:prstGeom prst="rect">
            <a:avLst/>
          </a:prstGeom>
        </p:spPr>
        <p:txBody>
          <a:bodyPr lIns="63217" tIns="63217" rIns="63217" bIns="63217">
            <a:normAutofit fontScale="100000" lnSpcReduction="0"/>
          </a:bodyPr>
          <a:lstStyle/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buChar char="▪"/>
              <a:defRPr sz="2400"/>
            </a:pPr>
            <a:r>
              <a:t>A increasing sequence of values on an output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  <a:r>
              <a:t>reg [3:0] i, output;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  <a:r>
              <a:t>for ( i = 0 ; i &lt;= 15 ; i = i + 1 ) begin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  <a:r>
              <a:t>  output = i;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  <a:r>
              <a:t>  #10;</a:t>
            </a:r>
          </a:p>
          <a:p>
            <a:pPr marL="385762" indent="-385762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Tx/>
              <a:buFont typeface="Wingdings-Regular"/>
              <a:buNone/>
              <a:defRPr sz="2400"/>
            </a:pPr>
            <a:r>
              <a:t>end</a:t>
            </a:r>
          </a:p>
        </p:txBody>
      </p:sp>
      <p:sp>
        <p:nvSpPr>
          <p:cNvPr id="1625" name="Shape 1625"/>
          <p:cNvSpPr/>
          <p:nvPr/>
        </p:nvSpPr>
        <p:spPr>
          <a:xfrm>
            <a:off x="936115" y="1705547"/>
            <a:ext cx="4051285" cy="127790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88900" dist="76200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476" tIns="65476" rIns="65476" bIns="65476" anchor="ctr">
            <a:normAutofit fontScale="100000" lnSpcReduction="0"/>
          </a:bodyPr>
          <a:lstStyle>
            <a:lvl1pPr defTabSz="914400">
              <a:lnSpc>
                <a:spcPct val="87000"/>
              </a:lnSpc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For Loops</a:t>
            </a:r>
          </a:p>
        </p:txBody>
      </p:sp>
      <p:sp>
        <p:nvSpPr>
          <p:cNvPr id="1626" name="Shape 1626"/>
          <p:cNvSpPr/>
          <p:nvPr/>
        </p:nvSpPr>
        <p:spPr>
          <a:xfrm>
            <a:off x="7101167" y="1705547"/>
            <a:ext cx="4051285" cy="127790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88900" dist="76200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476" tIns="65476" rIns="65476" bIns="65476" anchor="ctr">
            <a:normAutofit fontScale="100000" lnSpcReduction="0"/>
          </a:bodyPr>
          <a:lstStyle>
            <a:lvl1pPr defTabSz="914400">
              <a:lnSpc>
                <a:spcPct val="87000"/>
              </a:lnSpc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While Loops</a:t>
            </a:r>
          </a:p>
        </p:txBody>
      </p:sp>
      <p:sp>
        <p:nvSpPr>
          <p:cNvPr id="1627" name="Shape 1627"/>
          <p:cNvSpPr/>
          <p:nvPr/>
        </p:nvSpPr>
        <p:spPr>
          <a:xfrm>
            <a:off x="7801156" y="3044347"/>
            <a:ext cx="4341940" cy="5478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217" tIns="63217" rIns="63217" bIns="63217">
            <a:normAutofit fontScale="100000" lnSpcReduction="0"/>
          </a:bodyPr>
          <a:lstStyle/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SzPct val="100000"/>
              <a:buFont typeface="Wingdings-Regular"/>
              <a:buChar char="▪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 increasing sequence of values on an output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reg [3:0] i, output;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 = 0;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while (I &lt;= 15) begin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output = i;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#10 i = i + 1;</a:t>
            </a:r>
          </a:p>
          <a:p>
            <a:pPr marL="385762" indent="-385762" algn="l" defTabSz="914400">
              <a:lnSpc>
                <a:spcPct val="93000"/>
              </a:lnSpc>
              <a:spcBef>
                <a:spcPts val="1400"/>
              </a:spcBef>
              <a:buClr>
                <a:srgbClr val="FFFF00"/>
              </a:buClr>
              <a:buFont typeface="Wingdings-Regular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end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Shape 989"/>
          <p:cNvSpPr/>
          <p:nvPr>
            <p:ph type="title" idx="4294967295"/>
          </p:nvPr>
        </p:nvSpPr>
        <p:spPr>
          <a:xfrm>
            <a:off x="650239" y="-15805"/>
            <a:ext cx="11704322" cy="1286692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模块</a:t>
            </a:r>
          </a:p>
        </p:txBody>
      </p:sp>
      <p:sp>
        <p:nvSpPr>
          <p:cNvPr id="990" name="Shape 990"/>
          <p:cNvSpPr/>
          <p:nvPr>
            <p:ph type="body" sz="quarter" idx="4294967295"/>
          </p:nvPr>
        </p:nvSpPr>
        <p:spPr>
          <a:xfrm>
            <a:off x="6737559" y="4694477"/>
            <a:ext cx="4951532" cy="1406458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20040" indent="-32004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接口: 端口和参数声明</a:t>
            </a:r>
          </a:p>
          <a:p>
            <a:pPr marL="320040" indent="-32004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主体部分: 模块的内部部分</a:t>
            </a:r>
          </a:p>
          <a:p>
            <a:pPr marL="320040" indent="-320040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附加部分 (可选加)</a:t>
            </a:r>
          </a:p>
        </p:txBody>
      </p:sp>
      <p:sp>
        <p:nvSpPr>
          <p:cNvPr id="991" name="Shape 991"/>
          <p:cNvSpPr/>
          <p:nvPr/>
        </p:nvSpPr>
        <p:spPr>
          <a:xfrm>
            <a:off x="6678155" y="6240479"/>
            <a:ext cx="4862263" cy="2537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320040" indent="-320040" algn="l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模块的名字</a:t>
            </a:r>
          </a:p>
          <a:p>
            <a:pPr marL="320040" indent="-320040" algn="l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标注：</a:t>
            </a:r>
          </a:p>
          <a:p>
            <a:pPr lvl="1" marL="694958" indent="-350471" algn="l" defTabSz="914400">
              <a:spcBef>
                <a:spcPts val="600"/>
              </a:spcBef>
              <a:buClr>
                <a:srgbClr val="3B812F"/>
              </a:buClr>
              <a:buSzPct val="60000"/>
              <a:buFont typeface="Wingdings-Regular"/>
              <a:buChar char="❑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一行标注 (// ………….)</a:t>
            </a:r>
          </a:p>
          <a:p>
            <a:pPr lvl="1" marL="694958" indent="-350471" algn="l" defTabSz="914400">
              <a:spcBef>
                <a:spcPts val="600"/>
              </a:spcBef>
              <a:buClr>
                <a:srgbClr val="3B812F"/>
              </a:buClr>
              <a:buSzPct val="60000"/>
              <a:buFont typeface="Wingdings-Regular"/>
              <a:buChar char="❑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一块标注 (/*…………….*/)</a:t>
            </a:r>
          </a:p>
          <a:p>
            <a:pPr marL="320040" indent="-320040" algn="l" defTabSz="914400">
              <a:spcBef>
                <a:spcPts val="700"/>
              </a:spcBef>
              <a:buClr>
                <a:srgbClr val="CC9900"/>
              </a:buClr>
              <a:buSzPct val="65000"/>
              <a:buFont typeface="Wingdings-Regular"/>
              <a:buChar char="■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模块的描述(推荐的选项)</a:t>
            </a:r>
          </a:p>
        </p:txBody>
      </p:sp>
      <p:grpSp>
        <p:nvGrpSpPr>
          <p:cNvPr id="1015" name="Group 1015"/>
          <p:cNvGrpSpPr/>
          <p:nvPr/>
        </p:nvGrpSpPr>
        <p:grpSpPr>
          <a:xfrm>
            <a:off x="339299" y="1199036"/>
            <a:ext cx="5788070" cy="2991954"/>
            <a:chOff x="0" y="11528"/>
            <a:chExt cx="5788069" cy="2991953"/>
          </a:xfrm>
        </p:grpSpPr>
        <p:sp>
          <p:nvSpPr>
            <p:cNvPr id="992" name="Shape 992"/>
            <p:cNvSpPr/>
            <p:nvPr/>
          </p:nvSpPr>
          <p:spPr>
            <a:xfrm>
              <a:off x="1016639" y="183999"/>
              <a:ext cx="3687015" cy="2819483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152400" dir="2700000">
                <a:srgbClr val="808080"/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3" name="Shape 993"/>
            <p:cNvSpPr/>
            <p:nvPr/>
          </p:nvSpPr>
          <p:spPr>
            <a:xfrm>
              <a:off x="40665" y="617765"/>
              <a:ext cx="97597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Shape 994"/>
            <p:cNvSpPr/>
            <p:nvPr/>
          </p:nvSpPr>
          <p:spPr>
            <a:xfrm>
              <a:off x="40665" y="1159973"/>
              <a:ext cx="97597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Shape 995"/>
            <p:cNvSpPr/>
            <p:nvPr/>
          </p:nvSpPr>
          <p:spPr>
            <a:xfrm>
              <a:off x="40665" y="2569714"/>
              <a:ext cx="97597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998" name="Group 998"/>
            <p:cNvGrpSpPr/>
            <p:nvPr/>
          </p:nvGrpSpPr>
          <p:grpSpPr>
            <a:xfrm>
              <a:off x="2317939" y="726207"/>
              <a:ext cx="975975" cy="1735067"/>
              <a:chOff x="0" y="0"/>
              <a:chExt cx="975974" cy="1735065"/>
            </a:xfrm>
          </p:grpSpPr>
          <p:sp>
            <p:nvSpPr>
              <p:cNvPr id="996" name="Shape 996"/>
              <p:cNvSpPr/>
              <p:nvPr/>
            </p:nvSpPr>
            <p:spPr>
              <a:xfrm>
                <a:off x="0" y="0"/>
                <a:ext cx="975975" cy="1735066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3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97" name="Shape 997"/>
              <p:cNvSpPr/>
              <p:nvPr/>
            </p:nvSpPr>
            <p:spPr>
              <a:xfrm>
                <a:off x="142917" y="537144"/>
                <a:ext cx="277005" cy="6607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noAutofit/>
              </a:bodyPr>
              <a:lstStyle>
                <a:lvl1pPr algn="l" defTabSz="914400">
                  <a:defRPr sz="3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f</a:t>
                </a:r>
              </a:p>
            </p:txBody>
          </p:sp>
        </p:grpSp>
        <p:sp>
          <p:nvSpPr>
            <p:cNvPr id="999" name="Shape 999"/>
            <p:cNvSpPr/>
            <p:nvPr/>
          </p:nvSpPr>
          <p:spPr>
            <a:xfrm>
              <a:off x="1016639" y="617765"/>
              <a:ext cx="1409742" cy="43376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Shape 1000"/>
            <p:cNvSpPr/>
            <p:nvPr/>
          </p:nvSpPr>
          <p:spPr>
            <a:xfrm>
              <a:off x="1016639" y="1159974"/>
              <a:ext cx="1301301" cy="21688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Shape 1001"/>
            <p:cNvSpPr/>
            <p:nvPr/>
          </p:nvSpPr>
          <p:spPr>
            <a:xfrm flipV="1">
              <a:off x="1016639" y="2135948"/>
              <a:ext cx="1409742" cy="43376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Shape 1002"/>
            <p:cNvSpPr/>
            <p:nvPr/>
          </p:nvSpPr>
          <p:spPr>
            <a:xfrm>
              <a:off x="4703653" y="509324"/>
              <a:ext cx="108441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Shape 1003"/>
            <p:cNvSpPr/>
            <p:nvPr/>
          </p:nvSpPr>
          <p:spPr>
            <a:xfrm>
              <a:off x="4703653" y="1051532"/>
              <a:ext cx="108441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Shape 1004"/>
            <p:cNvSpPr/>
            <p:nvPr/>
          </p:nvSpPr>
          <p:spPr>
            <a:xfrm>
              <a:off x="4703653" y="2569714"/>
              <a:ext cx="108441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Shape 1005"/>
            <p:cNvSpPr/>
            <p:nvPr/>
          </p:nvSpPr>
          <p:spPr>
            <a:xfrm flipH="1">
              <a:off x="3185471" y="509324"/>
              <a:ext cx="1518184" cy="54220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Shape 1006"/>
            <p:cNvSpPr/>
            <p:nvPr/>
          </p:nvSpPr>
          <p:spPr>
            <a:xfrm flipH="1">
              <a:off x="3293913" y="1051532"/>
              <a:ext cx="1409742" cy="21688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Shape 1007"/>
            <p:cNvSpPr/>
            <p:nvPr/>
          </p:nvSpPr>
          <p:spPr>
            <a:xfrm flipH="1" flipV="1">
              <a:off x="3185471" y="2135948"/>
              <a:ext cx="1518184" cy="43376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Shape 1008"/>
            <p:cNvSpPr/>
            <p:nvPr/>
          </p:nvSpPr>
          <p:spPr>
            <a:xfrm>
              <a:off x="40665" y="119969"/>
              <a:ext cx="549842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in1</a:t>
              </a:r>
            </a:p>
          </p:txBody>
        </p:sp>
        <p:sp>
          <p:nvSpPr>
            <p:cNvPr id="1009" name="Shape 1009"/>
            <p:cNvSpPr/>
            <p:nvPr/>
          </p:nvSpPr>
          <p:spPr>
            <a:xfrm>
              <a:off x="40665" y="662177"/>
              <a:ext cx="549842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in2</a:t>
              </a:r>
            </a:p>
          </p:txBody>
        </p:sp>
        <p:sp>
          <p:nvSpPr>
            <p:cNvPr id="1010" name="Shape 1010"/>
            <p:cNvSpPr/>
            <p:nvPr/>
          </p:nvSpPr>
          <p:spPr>
            <a:xfrm>
              <a:off x="0" y="2071918"/>
              <a:ext cx="600475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inN</a:t>
              </a:r>
            </a:p>
          </p:txBody>
        </p:sp>
        <p:sp>
          <p:nvSpPr>
            <p:cNvPr id="1011" name="Shape 1011"/>
            <p:cNvSpPr/>
            <p:nvPr/>
          </p:nvSpPr>
          <p:spPr>
            <a:xfrm>
              <a:off x="4974757" y="11528"/>
              <a:ext cx="736442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out1</a:t>
              </a:r>
            </a:p>
          </p:txBody>
        </p:sp>
        <p:sp>
          <p:nvSpPr>
            <p:cNvPr id="1012" name="Shape 1012"/>
            <p:cNvSpPr/>
            <p:nvPr/>
          </p:nvSpPr>
          <p:spPr>
            <a:xfrm>
              <a:off x="4974757" y="553736"/>
              <a:ext cx="736442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out2</a:t>
              </a:r>
            </a:p>
          </p:txBody>
        </p:sp>
        <p:sp>
          <p:nvSpPr>
            <p:cNvPr id="1013" name="Shape 1013"/>
            <p:cNvSpPr/>
            <p:nvPr/>
          </p:nvSpPr>
          <p:spPr>
            <a:xfrm>
              <a:off x="4904723" y="2071918"/>
              <a:ext cx="820880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outM</a:t>
              </a:r>
            </a:p>
          </p:txBody>
        </p:sp>
        <p:sp>
          <p:nvSpPr>
            <p:cNvPr id="1014" name="Shape 1014"/>
            <p:cNvSpPr/>
            <p:nvPr/>
          </p:nvSpPr>
          <p:spPr>
            <a:xfrm>
              <a:off x="1125081" y="119969"/>
              <a:ext cx="1719326" cy="475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>
              <a:lvl1pPr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my_module</a:t>
              </a:r>
            </a:p>
          </p:txBody>
        </p:sp>
      </p:grpSp>
      <p:sp>
        <p:nvSpPr>
          <p:cNvPr id="1016" name="Shape 1016"/>
          <p:cNvSpPr/>
          <p:nvPr/>
        </p:nvSpPr>
        <p:spPr>
          <a:xfrm>
            <a:off x="518268" y="4819698"/>
            <a:ext cx="5675770" cy="399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 anchor="ctr">
            <a:spAutoFit/>
          </a:bodyPr>
          <a:lstStyle/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module my_module(out1, .., inN);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output out1, .., outM;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input in1, .., inN;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10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 // declarations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 // description of f (maybe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 // sequential)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10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algn="l" defTabSz="914400">
              <a:spcBef>
                <a:spcPts val="9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endmodule</a:t>
            </a:r>
          </a:p>
        </p:txBody>
      </p:sp>
      <p:sp>
        <p:nvSpPr>
          <p:cNvPr id="1017" name="Shape 1017"/>
          <p:cNvSpPr/>
          <p:nvPr/>
        </p:nvSpPr>
        <p:spPr>
          <a:xfrm>
            <a:off x="6537362" y="1512628"/>
            <a:ext cx="6206854" cy="1531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marL="296333" indent="-296333" algn="l" defTabSz="914400"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对应于电路中的一个元件</a:t>
            </a:r>
          </a:p>
          <a:p>
            <a:pPr marL="296333" indent="-296333" algn="l" defTabSz="914400"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可以跟其它元件连接，并被多次引用</a:t>
            </a:r>
          </a:p>
          <a:p>
            <a:pPr marL="296333" indent="-296333" algn="l" defTabSz="914400"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I/O端口在模块的顶部列出，被声明为Input、Output、或Inout（用于三态的总线中）</a:t>
            </a:r>
          </a:p>
          <a:p>
            <a:pPr marL="296333" indent="-296333" algn="l" defTabSz="914400">
              <a:buSzPct val="75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端口声明意味着变量都是Wires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" name="Shape 1629"/>
          <p:cNvSpPr/>
          <p:nvPr/>
        </p:nvSpPr>
        <p:spPr>
          <a:xfrm>
            <a:off x="1730304" y="929217"/>
            <a:ext cx="4203974" cy="1083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32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 b="1">
                <a:solidFill>
                  <a:srgbClr val="018000"/>
                </a:solidFill>
                <a:latin typeface="Courier"/>
                <a:ea typeface="Courier"/>
                <a:cs typeface="Courier"/>
                <a:sym typeface="Courier"/>
              </a:rPr>
              <a:t>module</a:t>
            </a:r>
            <a:r>
              <a:t> Div20x (rst, clk, cet, cep, count, tc);</a:t>
            </a: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TITLE 'Divide-by-20 Counter with enables'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enable CEP is a clock enable only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enable CET is a clock enable and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enables the TC output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a counter using the Verilog language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1"/>
              <a:t>parameter</a:t>
            </a:r>
            <a:r>
              <a:rPr>
                <a:solidFill>
                  <a:srgbClr val="000000"/>
                </a:solidFill>
              </a:rPr>
              <a:t> size </a:t>
            </a:r>
            <a:r>
              <a:rPr>
                <a:solidFill>
                  <a:srgbClr val="666666"/>
                </a:solidFill>
              </a:rPr>
              <a:t>=</a:t>
            </a:r>
            <a:r>
              <a:rPr>
                <a:solidFill>
                  <a:srgbClr val="000000"/>
                </a:solidFill>
              </a:rPr>
              <a:t> </a:t>
            </a:r>
            <a:r>
              <a:rPr>
                <a:solidFill>
                  <a:srgbClr val="666666"/>
                </a:solidFill>
              </a:rPr>
              <a:t>5</a:t>
            </a:r>
            <a:r>
              <a:rPr>
                <a:solidFill>
                  <a:srgbClr val="000000"/>
                </a:solidFill>
              </a:rPr>
              <a:t>;</a:t>
            </a:r>
            <a:endParaRPr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1"/>
              <a:t>parameter</a:t>
            </a:r>
            <a:r>
              <a:rPr>
                <a:solidFill>
                  <a:srgbClr val="000000"/>
                </a:solidFill>
              </a:rPr>
              <a:t> length </a:t>
            </a:r>
            <a:r>
              <a:rPr>
                <a:solidFill>
                  <a:srgbClr val="666666"/>
                </a:solidFill>
              </a:rPr>
              <a:t>=</a:t>
            </a:r>
            <a:r>
              <a:rPr>
                <a:solidFill>
                  <a:srgbClr val="000000"/>
                </a:solidFill>
              </a:rPr>
              <a:t> </a:t>
            </a:r>
            <a:r>
              <a:rPr>
                <a:solidFill>
                  <a:srgbClr val="666666"/>
                </a:solidFill>
              </a:rPr>
              <a:t>20</a:t>
            </a:r>
            <a:r>
              <a:rPr>
                <a:solidFill>
                  <a:srgbClr val="000000"/>
                </a:solidFill>
              </a:rPr>
              <a:t>;</a:t>
            </a:r>
            <a:endParaRPr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1" i="0">
                <a:solidFill>
                  <a:srgbClr val="018000"/>
                </a:solidFill>
              </a:rPr>
              <a:t>input</a:t>
            </a:r>
            <a:r>
              <a:rPr i="0">
                <a:solidFill>
                  <a:srgbClr val="000000"/>
                </a:solidFill>
              </a:rPr>
              <a:t> rst; </a:t>
            </a:r>
            <a:r>
              <a:t>// These inputs/outputs represent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1" i="0">
                <a:solidFill>
                  <a:srgbClr val="018000"/>
                </a:solidFill>
              </a:rPr>
              <a:t>input</a:t>
            </a:r>
            <a:r>
              <a:rPr i="0">
                <a:solidFill>
                  <a:srgbClr val="000000"/>
                </a:solidFill>
              </a:rPr>
              <a:t> clk; </a:t>
            </a:r>
            <a:r>
              <a:t>// connections to the module.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 b="1">
                <a:solidFill>
                  <a:srgbClr val="018000"/>
                </a:solidFill>
              </a:rPr>
              <a:t>input</a:t>
            </a:r>
            <a:r>
              <a:t> cet;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 b="1">
                <a:solidFill>
                  <a:srgbClr val="018000"/>
                </a:solidFill>
              </a:rPr>
              <a:t>input</a:t>
            </a:r>
            <a:r>
              <a:t> cep;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 b="1">
                <a:solidFill>
                  <a:srgbClr val="018000"/>
                </a:solidFill>
              </a:rPr>
              <a:t>output</a:t>
            </a:r>
            <a:r>
              <a:t> [size</a:t>
            </a:r>
            <a:r>
              <a:rPr>
                <a:solidFill>
                  <a:srgbClr val="666666"/>
                </a:solidFill>
              </a:rPr>
              <a:t>-1:0</a:t>
            </a:r>
            <a:r>
              <a:t>] count;</a:t>
            </a: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output</a:t>
            </a:r>
            <a:r>
              <a:rPr b="0">
                <a:solidFill>
                  <a:srgbClr val="000000"/>
                </a:solidFill>
              </a:rPr>
              <a:t> tc;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>
                <a:solidFill>
                  <a:srgbClr val="B01940"/>
                </a:solidFill>
              </a:rPr>
              <a:t>reg</a:t>
            </a:r>
            <a:r>
              <a:rPr>
                <a:solidFill>
                  <a:srgbClr val="000000"/>
                </a:solidFill>
              </a:rPr>
              <a:t> [size</a:t>
            </a:r>
            <a:r>
              <a:rPr>
                <a:solidFill>
                  <a:srgbClr val="666666"/>
                </a:solidFill>
              </a:rPr>
              <a:t>-1:0</a:t>
            </a:r>
            <a:r>
              <a:rPr>
                <a:solidFill>
                  <a:srgbClr val="000000"/>
                </a:solidFill>
              </a:rPr>
              <a:t>] count; </a:t>
            </a:r>
            <a:r>
              <a:rPr i="1"/>
              <a:t>// Signals assigned</a:t>
            </a:r>
            <a:endParaRPr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                </a:t>
            </a:r>
            <a:r>
              <a:rPr sz="1200"/>
              <a:t> </a:t>
            </a:r>
            <a:r>
              <a:rPr i="1">
                <a:solidFill>
                  <a:srgbClr val="408080"/>
                </a:solidFill>
              </a:rPr>
              <a:t>// within an always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                </a:t>
            </a:r>
            <a:r>
              <a:rPr sz="1200"/>
              <a:t> </a:t>
            </a:r>
            <a:r>
              <a:rPr i="1">
                <a:solidFill>
                  <a:srgbClr val="408080"/>
                </a:solidFill>
              </a:rPr>
              <a:t>// (or initial)block</a:t>
            </a:r>
          </a:p>
          <a:p>
            <a:pPr algn="l" defTabSz="457200">
              <a:lnSpc>
                <a:spcPts val="3300"/>
              </a:lnSpc>
              <a:defRPr i="1" sz="1400">
                <a:latin typeface="Times"/>
                <a:ea typeface="Times"/>
                <a:cs typeface="Times"/>
                <a:sym typeface="Times"/>
              </a:defRPr>
            </a:pPr>
            <a:r>
              <a:rPr i="0"/>
              <a:t>                     </a:t>
            </a:r>
            <a:r>
              <a:rPr i="0" sz="1200"/>
              <a:t> </a:t>
            </a:r>
            <a:r>
              <a:rPr>
                <a:solidFill>
                  <a:srgbClr val="408080"/>
                </a:solidFill>
              </a:rPr>
              <a:t>// must be of type reg</a:t>
            </a:r>
            <a:endParaRPr i="0"/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i="0">
                <a:solidFill>
                  <a:srgbClr val="B01940"/>
                </a:solidFill>
              </a:rPr>
              <a:t>wire</a:t>
            </a:r>
            <a:r>
              <a:rPr i="0">
                <a:solidFill>
                  <a:srgbClr val="000000"/>
                </a:solidFill>
              </a:rPr>
              <a:t> tc; </a:t>
            </a:r>
            <a:r>
              <a:t>// Other signals are of type wire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The always statement below is a parallel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execution statement that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executes any time the signals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rst or clk transition from low to high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always</a:t>
            </a:r>
            <a:r>
              <a:rPr b="0">
                <a:solidFill>
                  <a:srgbClr val="000000"/>
                </a:solidFill>
              </a:rPr>
              <a:t> @ (</a:t>
            </a:r>
            <a:r>
              <a:t>posedge</a:t>
            </a:r>
            <a:r>
              <a:rPr b="0">
                <a:solidFill>
                  <a:srgbClr val="000000"/>
                </a:solidFill>
              </a:rPr>
              <a:t> clk </a:t>
            </a:r>
            <a:r>
              <a:t>or</a:t>
            </a:r>
            <a:r>
              <a:rPr b="0">
                <a:solidFill>
                  <a:srgbClr val="000000"/>
                </a:solidFill>
              </a:rPr>
              <a:t> </a:t>
            </a:r>
            <a:r>
              <a:t>posedge</a:t>
            </a:r>
            <a:r>
              <a:rPr b="0">
                <a:solidFill>
                  <a:srgbClr val="000000"/>
                </a:solidFill>
              </a:rPr>
              <a:t> rst)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i="0">
                <a:solidFill>
                  <a:srgbClr val="000000"/>
                </a:solidFill>
              </a:rPr>
              <a:t> </a:t>
            </a:r>
            <a:r>
              <a:rPr i="0" sz="1200">
                <a:solidFill>
                  <a:srgbClr val="000000"/>
                </a:solidFill>
              </a:rPr>
              <a:t> </a:t>
            </a:r>
            <a:r>
              <a:rPr b="1" i="0">
                <a:solidFill>
                  <a:srgbClr val="018000"/>
                </a:solidFill>
              </a:rPr>
              <a:t>if</a:t>
            </a:r>
            <a:r>
              <a:rPr i="0">
                <a:solidFill>
                  <a:srgbClr val="000000"/>
                </a:solidFill>
              </a:rPr>
              <a:t> (rst) </a:t>
            </a:r>
            <a:r>
              <a:t>// This causes reset of the cntr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count </a:t>
            </a:r>
            <a:r>
              <a:rPr>
                <a:solidFill>
                  <a:srgbClr val="666666"/>
                </a:solidFill>
              </a:rPr>
              <a:t>&lt;=</a:t>
            </a:r>
            <a:r>
              <a:t> {size{</a:t>
            </a:r>
            <a:r>
              <a:rPr>
                <a:solidFill>
                  <a:srgbClr val="666666"/>
                </a:solidFill>
              </a:rPr>
              <a:t>1'b0</a:t>
            </a:r>
            <a:r>
              <a:t>}};</a:t>
            </a: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0">
                <a:solidFill>
                  <a:srgbClr val="000000"/>
                </a:solidFill>
              </a:rPr>
              <a:t> </a:t>
            </a:r>
            <a:r>
              <a:rPr b="0" sz="1200">
                <a:solidFill>
                  <a:srgbClr val="000000"/>
                </a:solidFill>
              </a:rPr>
              <a:t> </a:t>
            </a:r>
            <a:r>
              <a:t>else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i="0">
                <a:solidFill>
                  <a:srgbClr val="000000"/>
                </a:solidFill>
              </a:rPr>
              <a:t> </a:t>
            </a:r>
            <a:r>
              <a:rPr i="0" sz="1200">
                <a:solidFill>
                  <a:srgbClr val="000000"/>
                </a:solidFill>
              </a:rPr>
              <a:t> </a:t>
            </a:r>
            <a:r>
              <a:rPr b="1" i="0">
                <a:solidFill>
                  <a:srgbClr val="018000"/>
                </a:solidFill>
              </a:rPr>
              <a:t>if</a:t>
            </a:r>
            <a:r>
              <a:rPr i="0">
                <a:solidFill>
                  <a:srgbClr val="000000"/>
                </a:solidFill>
              </a:rPr>
              <a:t> (cet </a:t>
            </a:r>
            <a:r>
              <a:rPr i="0">
                <a:solidFill>
                  <a:srgbClr val="666666"/>
                </a:solidFill>
              </a:rPr>
              <a:t>&amp;&amp;</a:t>
            </a:r>
            <a:r>
              <a:rPr i="0">
                <a:solidFill>
                  <a:srgbClr val="000000"/>
                </a:solidFill>
              </a:rPr>
              <a:t> cep) </a:t>
            </a:r>
            <a:r>
              <a:t>// Enables both  true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0">
                <a:solidFill>
                  <a:srgbClr val="000000"/>
                </a:solidFill>
              </a:rPr>
              <a:t>   </a:t>
            </a:r>
            <a:r>
              <a:rPr b="0" sz="1200">
                <a:solidFill>
                  <a:srgbClr val="000000"/>
                </a:solidFill>
              </a:rPr>
              <a:t> </a:t>
            </a:r>
            <a:r>
              <a:t>begin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</a:t>
            </a:r>
            <a:r>
              <a:rPr sz="1200"/>
              <a:t> </a:t>
            </a:r>
            <a:r>
              <a:rPr b="1">
                <a:solidFill>
                  <a:srgbClr val="018000"/>
                </a:solidFill>
              </a:rPr>
              <a:t>if</a:t>
            </a:r>
            <a:r>
              <a:t> (count </a:t>
            </a:r>
            <a:r>
              <a:rPr>
                <a:solidFill>
                  <a:srgbClr val="666666"/>
                </a:solidFill>
              </a:rPr>
              <a:t>==</a:t>
            </a:r>
            <a:r>
              <a:t> length</a:t>
            </a:r>
            <a:r>
              <a:rPr>
                <a:solidFill>
                  <a:srgbClr val="666666"/>
                </a:solidFill>
              </a:rPr>
              <a:t>-1</a:t>
            </a:r>
            <a:r>
              <a:t>)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   count </a:t>
            </a:r>
            <a:r>
              <a:rPr>
                <a:solidFill>
                  <a:srgbClr val="666666"/>
                </a:solidFill>
              </a:rPr>
              <a:t>&lt;=</a:t>
            </a:r>
            <a:r>
              <a:t> {size{</a:t>
            </a:r>
            <a:r>
              <a:rPr>
                <a:solidFill>
                  <a:srgbClr val="666666"/>
                </a:solidFill>
              </a:rPr>
              <a:t>1'b0</a:t>
            </a:r>
            <a:r>
              <a:t>}};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</a:t>
            </a:r>
            <a:r>
              <a:rPr sz="1200"/>
              <a:t> </a:t>
            </a:r>
            <a:r>
              <a:rPr b="1">
                <a:solidFill>
                  <a:srgbClr val="018000"/>
                </a:solidFill>
              </a:rPr>
              <a:t>else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    count </a:t>
            </a:r>
            <a:r>
              <a:rPr>
                <a:solidFill>
                  <a:srgbClr val="666666"/>
                </a:solidFill>
              </a:rPr>
              <a:t>&lt;=</a:t>
            </a:r>
            <a:r>
              <a:t> count </a:t>
            </a:r>
            <a:r>
              <a:rPr>
                <a:solidFill>
                  <a:srgbClr val="666666"/>
                </a:solidFill>
              </a:rPr>
              <a:t>+</a:t>
            </a:r>
            <a:r>
              <a:t> </a:t>
            </a:r>
            <a:r>
              <a:rPr>
                <a:solidFill>
                  <a:srgbClr val="666666"/>
                </a:solidFill>
              </a:rPr>
              <a:t>1'b1</a:t>
            </a:r>
            <a:r>
              <a:t>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</a:t>
            </a:r>
            <a:r>
              <a:rPr sz="1200"/>
              <a:t> </a:t>
            </a:r>
            <a:r>
              <a:rPr b="1">
                <a:solidFill>
                  <a:srgbClr val="018000"/>
                </a:solidFill>
              </a:rPr>
              <a:t>end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the value of tc is continuously assigned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i="1" sz="1400">
                <a:solidFill>
                  <a:srgbClr val="40808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// the value of the expression</a:t>
            </a:r>
            <a:endParaRPr i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 b="1">
                <a:solidFill>
                  <a:srgbClr val="018000"/>
                </a:solidFill>
              </a:rPr>
              <a:t>assign</a:t>
            </a:r>
            <a:r>
              <a:t> tc </a:t>
            </a:r>
            <a:r>
              <a:rPr>
                <a:solidFill>
                  <a:srgbClr val="666666"/>
                </a:solidFill>
              </a:rPr>
              <a:t>=</a:t>
            </a:r>
            <a:r>
              <a:t> (cet </a:t>
            </a:r>
            <a:r>
              <a:rPr>
                <a:solidFill>
                  <a:srgbClr val="666666"/>
                </a:solidFill>
              </a:rPr>
              <a:t>&amp;&amp;</a:t>
            </a:r>
            <a:r>
              <a:t> (count </a:t>
            </a:r>
            <a:r>
              <a:rPr>
                <a:solidFill>
                  <a:srgbClr val="666666"/>
                </a:solidFill>
              </a:rPr>
              <a:t>==</a:t>
            </a:r>
            <a:r>
              <a:t> length</a:t>
            </a:r>
            <a:r>
              <a:rPr>
                <a:solidFill>
                  <a:srgbClr val="666666"/>
                </a:solidFill>
              </a:rPr>
              <a:t>-1</a:t>
            </a:r>
            <a:r>
              <a:t>));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457200">
              <a:lnSpc>
                <a:spcPts val="3200"/>
              </a:lnSpc>
              <a:defRPr b="1" sz="1400">
                <a:solidFill>
                  <a:srgbClr val="01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endmodule</a:t>
            </a:r>
          </a:p>
        </p:txBody>
      </p:sp>
      <p:sp>
        <p:nvSpPr>
          <p:cNvPr id="1630" name="Shape 1630"/>
          <p:cNvSpPr/>
          <p:nvPr/>
        </p:nvSpPr>
        <p:spPr>
          <a:xfrm>
            <a:off x="5302250" y="178307"/>
            <a:ext cx="2400301" cy="557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计数器举例</a:t>
            </a:r>
          </a:p>
        </p:txBody>
      </p:sp>
      <p:sp>
        <p:nvSpPr>
          <p:cNvPr id="1631" name="Shape 1631"/>
          <p:cNvSpPr/>
          <p:nvPr/>
        </p:nvSpPr>
        <p:spPr>
          <a:xfrm>
            <a:off x="7234143" y="1201944"/>
            <a:ext cx="1423579" cy="260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3200"/>
              </a:lnSpc>
              <a:defRPr sz="1400">
                <a:latin typeface="Courier"/>
                <a:ea typeface="Courier"/>
                <a:cs typeface="Courier"/>
                <a:sym typeface="Courier"/>
              </a:defRPr>
            </a:pPr>
            <a:r>
              <a:t>...</a:t>
            </a:r>
            <a:endParaRPr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rPr>
                <a:solidFill>
                  <a:srgbClr val="B01940"/>
                </a:solidFill>
              </a:rPr>
              <a:t>reg</a:t>
            </a:r>
            <a:r>
              <a:t> a, b, c, d;</a:t>
            </a:r>
          </a:p>
          <a:p>
            <a:pPr algn="l" defTabSz="457200">
              <a:lnSpc>
                <a:spcPts val="3300"/>
              </a:lnSpc>
              <a:defRPr sz="1400">
                <a:solidFill>
                  <a:srgbClr val="B0194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wire</a:t>
            </a:r>
            <a:r>
              <a:rPr>
                <a:solidFill>
                  <a:srgbClr val="000000"/>
                </a:solidFill>
              </a:rPr>
              <a:t> e;</a:t>
            </a:r>
            <a:endParaRPr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...</a:t>
            </a: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t>always</a:t>
            </a:r>
            <a:r>
              <a:rPr b="0">
                <a:solidFill>
                  <a:srgbClr val="000000"/>
                </a:solidFill>
              </a:rPr>
              <a:t> @(b </a:t>
            </a:r>
            <a:r>
              <a:t>or</a:t>
            </a:r>
            <a:r>
              <a:rPr b="0">
                <a:solidFill>
                  <a:srgbClr val="000000"/>
                </a:solidFill>
              </a:rPr>
              <a:t> e)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b="0">
                <a:solidFill>
                  <a:srgbClr val="000000"/>
                </a:solidFill>
              </a:rPr>
              <a:t> </a:t>
            </a:r>
            <a:r>
              <a:rPr b="0" sz="1200">
                <a:solidFill>
                  <a:srgbClr val="000000"/>
                </a:solidFill>
              </a:rPr>
              <a:t> </a:t>
            </a:r>
            <a:r>
              <a:t>begin</a:t>
            </a:r>
            <a:endParaRPr b="0">
              <a:solidFill>
                <a:srgbClr val="000000"/>
              </a:solidFill>
            </a:endParaRP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a </a:t>
            </a:r>
            <a:r>
              <a:rPr>
                <a:solidFill>
                  <a:srgbClr val="666666"/>
                </a:solidFill>
              </a:rPr>
              <a:t>=</a:t>
            </a:r>
            <a:r>
              <a:t> b </a:t>
            </a:r>
            <a:r>
              <a:rPr>
                <a:solidFill>
                  <a:srgbClr val="666666"/>
                </a:solidFill>
              </a:rPr>
              <a:t>&amp;</a:t>
            </a:r>
            <a:r>
              <a:t> e;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b </a:t>
            </a:r>
            <a:r>
              <a:rPr>
                <a:solidFill>
                  <a:srgbClr val="666666"/>
                </a:solidFill>
              </a:rPr>
              <a:t>=</a:t>
            </a:r>
            <a:r>
              <a:t> a </a:t>
            </a:r>
            <a:r>
              <a:rPr>
                <a:solidFill>
                  <a:srgbClr val="666666"/>
                </a:solidFill>
              </a:rPr>
              <a:t>|</a:t>
            </a:r>
            <a:r>
              <a:t> b;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#</a:t>
            </a:r>
            <a:r>
              <a:rPr>
                <a:solidFill>
                  <a:srgbClr val="666666"/>
                </a:solidFill>
              </a:rPr>
              <a:t>5</a:t>
            </a:r>
            <a:r>
              <a:t> c </a:t>
            </a:r>
            <a:r>
              <a:rPr>
                <a:solidFill>
                  <a:srgbClr val="666666"/>
                </a:solidFill>
              </a:rPr>
              <a:t>=</a:t>
            </a:r>
            <a:r>
              <a:t> b;</a:t>
            </a:r>
          </a:p>
          <a:p>
            <a:pPr algn="l" defTabSz="457200">
              <a:lnSpc>
                <a:spcPts val="3300"/>
              </a:lnSpc>
              <a:defRPr sz="1400">
                <a:latin typeface="Times"/>
                <a:ea typeface="Times"/>
                <a:cs typeface="Times"/>
                <a:sym typeface="Times"/>
              </a:defRPr>
            </a:pPr>
            <a:r>
              <a:t>    d </a:t>
            </a:r>
            <a:r>
              <a:rPr>
                <a:solidFill>
                  <a:srgbClr val="666666"/>
                </a:solidFill>
              </a:rPr>
              <a:t>=</a:t>
            </a:r>
            <a:r>
              <a:t> #</a:t>
            </a:r>
            <a:r>
              <a:rPr>
                <a:solidFill>
                  <a:srgbClr val="666666"/>
                </a:solidFill>
              </a:rPr>
              <a:t>6</a:t>
            </a:r>
            <a:r>
              <a:t> c </a:t>
            </a:r>
            <a:r>
              <a:rPr>
                <a:solidFill>
                  <a:srgbClr val="666666"/>
                </a:solidFill>
              </a:rPr>
              <a:t>^</a:t>
            </a:r>
            <a:r>
              <a:t> e;</a:t>
            </a:r>
          </a:p>
          <a:p>
            <a:pPr algn="l" defTabSz="457200">
              <a:lnSpc>
                <a:spcPts val="3300"/>
              </a:lnSpc>
              <a:defRPr b="1" sz="1400">
                <a:solidFill>
                  <a:srgbClr val="01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 </a:t>
            </a:r>
            <a:r>
              <a:rPr b="0" sz="12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t>end</a:t>
            </a:r>
          </a:p>
        </p:txBody>
      </p:sp>
      <p:sp>
        <p:nvSpPr>
          <p:cNvPr id="1632" name="Shape 1632"/>
          <p:cNvSpPr/>
          <p:nvPr/>
        </p:nvSpPr>
        <p:spPr>
          <a:xfrm>
            <a:off x="6085483" y="5340350"/>
            <a:ext cx="6622984" cy="32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1600"/>
            </a:pPr>
            <a:r>
              <a:t>The always clause above illustrates the other type of method of use, i.e. it executes whenever any of the entities in the list (the b or e) changes. When one of these changes, a is immediately assigned a new value, and due to the blocking assignment, b is assigned a new value afterward (taking into account the new value of a). After a delay of 5 time units, c is assigned the value of b and the value of c ^ e is tucked away in an invisible store. Then after 6 more time units, d is assigned the value that was tucked away.</a:t>
            </a:r>
          </a:p>
          <a:p>
            <a:pPr>
              <a:defRPr sz="1600"/>
            </a:pPr>
          </a:p>
          <a:p>
            <a:pPr>
              <a:defRPr sz="1600"/>
            </a:pPr>
            <a:r>
              <a:t>Signals that are driven from within a process (an initial or always block) must be of type reg. Signals that are driven from outside a process must be of type wire. The keyword reg does not necessarily imply a hardware register.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Shape 1019"/>
          <p:cNvSpPr/>
          <p:nvPr>
            <p:ph type="title" idx="4294967295"/>
          </p:nvPr>
        </p:nvSpPr>
        <p:spPr>
          <a:xfrm>
            <a:off x="650239" y="-15805"/>
            <a:ext cx="11704322" cy="1186745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关键词</a:t>
            </a:r>
          </a:p>
        </p:txBody>
      </p:sp>
      <p:sp>
        <p:nvSpPr>
          <p:cNvPr id="1020" name="Shape 1020"/>
          <p:cNvSpPr/>
          <p:nvPr>
            <p:ph type="body" sz="quarter" idx="4294967295"/>
          </p:nvPr>
        </p:nvSpPr>
        <p:spPr>
          <a:xfrm>
            <a:off x="620340" y="1122701"/>
            <a:ext cx="5069632" cy="3919058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543277" indent="-543277" defTabSz="914400">
              <a:lnSpc>
                <a:spcPct val="80000"/>
              </a:lnSpc>
              <a:spcBef>
                <a:spcPts val="600"/>
              </a:spcBef>
              <a:buSzPct val="45000"/>
              <a:buBlip>
                <a:blip r:embed="rId2"/>
              </a:buBlip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FF3300"/>
                </a:solidFill>
              </a:rPr>
              <a:t>所有关键词都是用小写字母来定义</a:t>
            </a:r>
            <a:endParaRPr>
              <a:solidFill>
                <a:srgbClr val="333399"/>
              </a:solidFill>
            </a:endParaRPr>
          </a:p>
          <a:p>
            <a:pPr marL="543277" indent="-543277" defTabSz="914400">
              <a:lnSpc>
                <a:spcPct val="80000"/>
              </a:lnSpc>
              <a:spcBef>
                <a:spcPts val="600"/>
              </a:spcBef>
              <a:buSzPct val="45000"/>
              <a:buBlip>
                <a:blip r:embed="rId2"/>
              </a:buBlip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例如</a:t>
            </a:r>
            <a:r>
              <a:rPr>
                <a:solidFill>
                  <a:srgbClr val="009999"/>
                </a:solidFill>
              </a:rPr>
              <a:t> :  </a:t>
            </a:r>
            <a:endParaRPr>
              <a:solidFill>
                <a:srgbClr val="0099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module, endmodule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input, output, inout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reg, integer, real, time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not, and, nand, or, nor, xor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parameter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begin, end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fork, join</a:t>
            </a:r>
            <a:endParaRPr>
              <a:solidFill>
                <a:srgbClr val="333399"/>
              </a:solidFill>
            </a:endParaRPr>
          </a:p>
          <a:p>
            <a:pPr lvl="1" marL="913694" indent="-469194" defTabSz="914400">
              <a:lnSpc>
                <a:spcPct val="80000"/>
              </a:lnSpc>
              <a:spcBef>
                <a:spcPts val="6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333399"/>
                </a:solidFill>
              </a:rPr>
              <a:t>specify, h</a:t>
            </a:r>
          </a:p>
        </p:txBody>
      </p:sp>
      <p:sp>
        <p:nvSpPr>
          <p:cNvPr id="1021" name="Shape 1021"/>
          <p:cNvSpPr/>
          <p:nvPr/>
        </p:nvSpPr>
        <p:spPr>
          <a:xfrm>
            <a:off x="6190161" y="1121485"/>
            <a:ext cx="6194299" cy="430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471487" indent="-471487" algn="l" defTabSz="914400">
              <a:lnSpc>
                <a:spcPct val="80000"/>
              </a:lnSpc>
              <a:spcBef>
                <a:spcPts val="600"/>
              </a:spcBef>
              <a:buClr>
                <a:srgbClr val="009999"/>
              </a:buClr>
              <a:buSzPct val="100000"/>
              <a:buFont typeface="Courier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module</a:t>
            </a:r>
            <a:r>
              <a:t> – Verilog设计中的基础块，用于构建设计中的层次化</a:t>
            </a:r>
            <a:endParaRPr u="sng"/>
          </a:p>
          <a:p>
            <a:pPr marL="471487" indent="-471487" algn="l" defTabSz="914400">
              <a:lnSpc>
                <a:spcPct val="80000"/>
              </a:lnSpc>
              <a:spcBef>
                <a:spcPts val="600"/>
              </a:spcBef>
              <a:buSzPct val="100000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endmodule</a:t>
            </a:r>
            <a:r>
              <a:t> – 结束一个模块，不是一个语句   </a:t>
            </a:r>
          </a:p>
          <a:p>
            <a:pPr marL="471487" indent="-471487" algn="l" defTabSz="914400">
              <a:lnSpc>
                <a:spcPct val="80000"/>
              </a:lnSpc>
              <a:spcBef>
                <a:spcPts val="600"/>
              </a:spcBef>
              <a:buSzPct val="100000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Module Declaration </a:t>
            </a:r>
          </a:p>
          <a:p>
            <a:pPr lvl="1" marL="845003" indent="-387803" algn="l" defTabSz="914400">
              <a:lnSpc>
                <a:spcPct val="80000"/>
              </a:lnSpc>
              <a:spcBef>
                <a:spcPts val="500"/>
              </a:spcBef>
              <a:buSzPct val="100000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module</a:t>
            </a:r>
            <a:r>
              <a:t> </a:t>
            </a:r>
            <a:r>
              <a:rPr i="1"/>
              <a:t>module_name</a:t>
            </a:r>
            <a:r>
              <a:t>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i="1"/>
              <a:t>module_port</a:t>
            </a:r>
            <a:r>
              <a:t>,</a:t>
            </a:r>
            <a:r>
              <a:rPr i="1"/>
              <a:t> module_port</a:t>
            </a:r>
            <a:r>
              <a:t>, </a:t>
            </a:r>
            <a:r>
              <a:rPr i="1"/>
              <a:t>…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);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lvl="1" marL="845003" indent="-387803" algn="l" defTabSz="914400">
              <a:lnSpc>
                <a:spcPct val="80000"/>
              </a:lnSpc>
              <a:spcBef>
                <a:spcPts val="500"/>
              </a:spcBef>
              <a:buSzPct val="100000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Example: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module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 full_adder (A, B, c_in,c_out, S);	</a:t>
            </a:r>
          </a:p>
        </p:txBody>
      </p:sp>
      <p:sp>
        <p:nvSpPr>
          <p:cNvPr id="1022" name="Shape 1022"/>
          <p:cNvSpPr/>
          <p:nvPr/>
        </p:nvSpPr>
        <p:spPr>
          <a:xfrm>
            <a:off x="2614506" y="5346166"/>
            <a:ext cx="8335845" cy="3157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329826" indent="-329826" algn="l" defTabSz="740663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输入定义：</a:t>
            </a:r>
          </a:p>
          <a:p>
            <a:pPr lvl="1" marL="651387" indent="-281055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向量 </a:t>
            </a:r>
          </a:p>
          <a:p>
            <a:pPr lvl="2" marL="1002982" indent="-262318" algn="l" defTabSz="740663">
              <a:lnSpc>
                <a:spcPct val="90000"/>
              </a:lnSpc>
              <a:spcBef>
                <a:spcPts val="400"/>
              </a:spcBef>
              <a:buSzPct val="125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input</a:t>
            </a:r>
            <a:r>
              <a:t> </a:t>
            </a:r>
            <a:r>
              <a:rPr i="1"/>
              <a:t>list of input identifiers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lvl="2" marL="1002982" indent="-262318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例如: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input A, B, c_in;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lvl="1" marL="651387" indent="-281055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矢量</a:t>
            </a:r>
          </a:p>
          <a:p>
            <a:pPr lvl="2" marL="1002982" indent="-262318" algn="l" defTabSz="740663">
              <a:lnSpc>
                <a:spcPct val="90000"/>
              </a:lnSpc>
              <a:spcBef>
                <a:spcPts val="400"/>
              </a:spcBef>
              <a:buSzPct val="125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input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[</a:t>
            </a:r>
            <a:r>
              <a:t>范围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]</a:t>
            </a:r>
            <a:r>
              <a:t> </a:t>
            </a:r>
            <a:r>
              <a:rPr i="1"/>
              <a:t>list of input identifiers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lvl="2" marL="1002982" indent="-262318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例如: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 input[15:0] A, B, data;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marL="329826" indent="-329826" algn="l" defTabSz="740663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输出定义：</a:t>
            </a:r>
          </a:p>
          <a:p>
            <a:pPr lvl="1" marL="684452" indent="-314120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向量举例: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output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 c_out, OV, MINUS;</a:t>
            </a:r>
            <a:endParaRPr>
              <a:latin typeface="Courier"/>
              <a:ea typeface="Courier"/>
              <a:cs typeface="Courier"/>
              <a:sym typeface="Courier"/>
            </a:endParaRPr>
          </a:p>
          <a:p>
            <a:pPr lvl="1" marL="684452" indent="-314120" algn="l" defTabSz="740663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1782">
                <a:latin typeface="Arial"/>
                <a:ea typeface="Arial"/>
                <a:cs typeface="Arial"/>
                <a:sym typeface="Arial"/>
              </a:defRPr>
            </a:pPr>
            <a:r>
              <a:t>矢量举例: </a:t>
            </a:r>
            <a:r>
              <a:rPr>
                <a:solidFill>
                  <a:srgbClr val="009999"/>
                </a:solidFill>
                <a:latin typeface="Courier"/>
                <a:ea typeface="Courier"/>
                <a:cs typeface="Courier"/>
                <a:sym typeface="Courier"/>
              </a:rPr>
              <a:t>output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[7:0] ACC, REG_IN, data_out;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/>
          <p:nvPr/>
        </p:nvSpPr>
        <p:spPr>
          <a:xfrm>
            <a:off x="756717" y="2163758"/>
            <a:ext cx="7055345" cy="4766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marL="257810" indent="-257810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Nets</a:t>
            </a:r>
            <a:r>
              <a:t>: 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硬件单元之间的物理连接 - 用关键词 “wire”定义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不保留他们的值，它们的数值来自一个门或其它模块的驱动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不能通过一个initial 或 always 块进行赋值</a:t>
            </a:r>
          </a:p>
          <a:p>
            <a:pPr marL="257810" indent="-257810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b="1" sz="2088">
                <a:latin typeface="Arial"/>
                <a:ea typeface="Arial"/>
                <a:cs typeface="Arial"/>
                <a:sym typeface="Arial"/>
              </a:defRPr>
            </a:pPr>
            <a:r>
              <a:t>Registers: 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类似计算机里的存储器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在通过一个initial或always块赋值之前一直保留其数值</a:t>
            </a:r>
          </a:p>
          <a:p>
            <a:pPr lvl="1" marL="577850" indent="-257809" algn="l" defTabSz="658368">
              <a:lnSpc>
                <a:spcPct val="150000"/>
              </a:lnSpc>
              <a:spcBef>
                <a:spcPts val="500"/>
              </a:spcBef>
              <a:buSzPct val="45000"/>
              <a:buBlip>
                <a:blip r:embed="rId2"/>
              </a:buBlip>
              <a:defRPr sz="2088">
                <a:latin typeface="Arial"/>
                <a:ea typeface="Arial"/>
                <a:cs typeface="Arial"/>
                <a:sym typeface="Arial"/>
              </a:defRPr>
            </a:pPr>
            <a:r>
              <a:t>可以用来模型化锁存器、寄存器等，但不是完全对应</a:t>
            </a:r>
          </a:p>
        </p:txBody>
      </p:sp>
      <p:pic>
        <p:nvPicPr>
          <p:cNvPr id="1025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1839" y="2349544"/>
            <a:ext cx="3704491" cy="3704492"/>
          </a:xfrm>
          <a:prstGeom prst="rect">
            <a:avLst/>
          </a:prstGeom>
          <a:ln w="12700">
            <a:miter lim="400000"/>
          </a:ln>
        </p:spPr>
      </p:pic>
      <p:sp>
        <p:nvSpPr>
          <p:cNvPr id="1026" name="Shape 1026"/>
          <p:cNvSpPr/>
          <p:nvPr>
            <p:ph type="title" idx="4294967295"/>
          </p:nvPr>
        </p:nvSpPr>
        <p:spPr>
          <a:xfrm>
            <a:off x="650239" y="18062"/>
            <a:ext cx="11704322" cy="1033357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914400">
              <a:defRPr sz="4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变量：wire/reg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hape 1028"/>
          <p:cNvSpPr/>
          <p:nvPr>
            <p:ph type="body" sz="half" idx="4294967295"/>
          </p:nvPr>
        </p:nvSpPr>
        <p:spPr>
          <a:xfrm>
            <a:off x="2596157" y="5719298"/>
            <a:ext cx="8560963" cy="3147550"/>
          </a:xfrm>
          <a:prstGeom prst="rect">
            <a:avLst/>
          </a:prstGeom>
        </p:spPr>
        <p:txBody>
          <a:bodyPr lIns="64993" tIns="64993" rIns="64993" bIns="64993" anchor="t"/>
          <a:lstStyle/>
          <a:p>
            <a:pPr lvl="1" marL="497593" indent="-208668" defTabSz="594359">
              <a:spcBef>
                <a:spcPts val="400"/>
              </a:spcBef>
              <a:buSzPct val="45000"/>
              <a:buBlip>
                <a:blip r:embed="rId2"/>
              </a:buBlip>
              <a:defRPr sz="2470">
                <a:latin typeface="Arial"/>
                <a:ea typeface="Arial"/>
                <a:cs typeface="Arial"/>
                <a:sym typeface="Arial"/>
              </a:defRPr>
            </a:pPr>
            <a:r>
              <a:t>8’h ax = 1010xxxx</a:t>
            </a:r>
          </a:p>
          <a:p>
            <a:pPr lvl="1" marL="497593" indent="-208668" defTabSz="594359">
              <a:spcBef>
                <a:spcPts val="400"/>
              </a:spcBef>
              <a:buSzPct val="45000"/>
              <a:buBlip>
                <a:blip r:embed="rId2"/>
              </a:buBlip>
              <a:defRPr sz="2470">
                <a:latin typeface="Arial"/>
                <a:ea typeface="Arial"/>
                <a:cs typeface="Arial"/>
                <a:sym typeface="Arial"/>
              </a:defRPr>
            </a:pPr>
            <a:r>
              <a:t>12’o 3zx7 = 011zzzxxx111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12’h046</a:t>
            </a:r>
            <a:r>
              <a:t>  - 12位长的16进制数</a:t>
            </a:r>
          </a:p>
          <a:p>
            <a:pPr lvl="1" marL="497593" indent="-208668" defTabSz="594359">
              <a:spcBef>
                <a:spcPts val="400"/>
              </a:spcBef>
              <a:buSzPct val="45000"/>
              <a:buBlip>
                <a:blip r:embed="rId2"/>
              </a:buBlip>
              <a:defRPr sz="2470">
                <a:latin typeface="Arial"/>
                <a:ea typeface="Arial"/>
                <a:cs typeface="Arial"/>
                <a:sym typeface="Arial"/>
              </a:defRPr>
            </a:pPr>
            <a:r>
              <a:t>Verilog的数值是没有符号的：</a:t>
            </a:r>
          </a:p>
          <a:p>
            <a:pPr lvl="2" marL="786517" indent="-208667" defTabSz="594359">
              <a:spcBef>
                <a:spcPts val="400"/>
              </a:spcBef>
              <a:buSzPct val="45000"/>
              <a:buBlip>
                <a:blip r:embed="rId2"/>
              </a:buBlip>
              <a:defRPr sz="2080">
                <a:latin typeface="Arial"/>
                <a:ea typeface="Arial"/>
                <a:cs typeface="Arial"/>
                <a:sym typeface="Arial"/>
              </a:defRPr>
            </a:pPr>
            <a:r>
              <a:t>例如：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C[4:0] = A[3:0] + B[3:0];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lvl="2" marL="786517" indent="-208667" defTabSz="594359">
              <a:spcBef>
                <a:spcPts val="400"/>
              </a:spcBef>
              <a:buSzPct val="45000"/>
              <a:buBlip>
                <a:blip r:embed="rId2"/>
              </a:buBlip>
              <a:defRPr sz="2080">
                <a:latin typeface="Arial"/>
                <a:ea typeface="Arial"/>
                <a:cs typeface="Arial"/>
                <a:sym typeface="Arial"/>
              </a:defRPr>
            </a:pPr>
            <a:r>
              <a:t>if A = 0110 (6) and B = 1010(-6)</a:t>
            </a:r>
          </a:p>
          <a:p>
            <a:pPr lvl="2" marL="786517" indent="-208667" defTabSz="594359">
              <a:spcBef>
                <a:spcPts val="400"/>
              </a:spcBef>
              <a:buSzPct val="45000"/>
              <a:buBlip>
                <a:blip r:embed="rId2"/>
              </a:buBlip>
              <a:defRPr sz="2080">
                <a:latin typeface="Arial"/>
                <a:ea typeface="Arial"/>
                <a:cs typeface="Arial"/>
                <a:sym typeface="Arial"/>
              </a:defRPr>
            </a:pPr>
            <a:r>
              <a:t>C = 10000 not 0000</a:t>
            </a:r>
          </a:p>
          <a:p>
            <a:pPr lvl="2" marL="786517" indent="-208667" defTabSz="594359">
              <a:spcBef>
                <a:spcPts val="400"/>
              </a:spcBef>
              <a:buSzPct val="45000"/>
              <a:buBlip>
                <a:blip r:embed="rId2"/>
              </a:buBlip>
              <a:defRPr sz="2080">
                <a:latin typeface="Arial"/>
                <a:ea typeface="Arial"/>
                <a:cs typeface="Arial"/>
                <a:sym typeface="Arial"/>
              </a:defRPr>
            </a:pPr>
            <a:r>
              <a:t>i.e., B is zero-padded, not sign-extended</a:t>
            </a:r>
          </a:p>
        </p:txBody>
      </p:sp>
      <p:sp>
        <p:nvSpPr>
          <p:cNvPr id="1029" name="Shape 1029"/>
          <p:cNvSpPr/>
          <p:nvPr>
            <p:ph type="title" idx="4294967295"/>
          </p:nvPr>
        </p:nvSpPr>
        <p:spPr>
          <a:xfrm>
            <a:off x="868471" y="-24913"/>
            <a:ext cx="11054081" cy="1191365"/>
          </a:xfrm>
          <a:prstGeom prst="rect">
            <a:avLst/>
          </a:prstGeom>
        </p:spPr>
        <p:txBody>
          <a:bodyPr lIns="64993" tIns="64993" rIns="64993" bIns="64993"/>
          <a:lstStyle>
            <a:lvl1pPr defTabSz="927100">
              <a:defRPr b="1" sz="4000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Verilog的数字表示</a:t>
            </a:r>
          </a:p>
        </p:txBody>
      </p:sp>
      <p:grpSp>
        <p:nvGrpSpPr>
          <p:cNvPr id="1042" name="Group 1042"/>
          <p:cNvGrpSpPr/>
          <p:nvPr/>
        </p:nvGrpSpPr>
        <p:grpSpPr>
          <a:xfrm>
            <a:off x="2704265" y="2706468"/>
            <a:ext cx="8344748" cy="2492588"/>
            <a:chOff x="0" y="0"/>
            <a:chExt cx="8344747" cy="2492586"/>
          </a:xfrm>
        </p:grpSpPr>
        <p:grpSp>
          <p:nvGrpSpPr>
            <p:cNvPr id="1032" name="Group 1032"/>
            <p:cNvGrpSpPr/>
            <p:nvPr/>
          </p:nvGrpSpPr>
          <p:grpSpPr>
            <a:xfrm>
              <a:off x="0" y="758613"/>
              <a:ext cx="1339856" cy="866988"/>
              <a:chOff x="0" y="5519"/>
              <a:chExt cx="1339855" cy="866986"/>
            </a:xfrm>
          </p:grpSpPr>
          <p:sp>
            <p:nvSpPr>
              <p:cNvPr id="1030" name="Shape 1030"/>
              <p:cNvSpPr/>
              <p:nvPr/>
            </p:nvSpPr>
            <p:spPr>
              <a:xfrm>
                <a:off x="0" y="5519"/>
                <a:ext cx="1300481" cy="86698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1" name="Shape 1031"/>
              <p:cNvSpPr/>
              <p:nvPr/>
            </p:nvSpPr>
            <p:spPr>
              <a:xfrm>
                <a:off x="0" y="219810"/>
                <a:ext cx="1339856" cy="4384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spAutoFit/>
              </a:bodyPr>
              <a:lstStyle>
                <a:lvl1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位数</a:t>
                </a:r>
              </a:p>
            </p:txBody>
          </p:sp>
        </p:grpSp>
        <p:grpSp>
          <p:nvGrpSpPr>
            <p:cNvPr id="1035" name="Group 1035"/>
            <p:cNvGrpSpPr/>
            <p:nvPr/>
          </p:nvGrpSpPr>
          <p:grpSpPr>
            <a:xfrm>
              <a:off x="1625600" y="758613"/>
              <a:ext cx="3576320" cy="1733974"/>
              <a:chOff x="0" y="7847"/>
              <a:chExt cx="3576319" cy="1733973"/>
            </a:xfrm>
          </p:grpSpPr>
          <p:sp>
            <p:nvSpPr>
              <p:cNvPr id="1033" name="Shape 1033"/>
              <p:cNvSpPr/>
              <p:nvPr/>
            </p:nvSpPr>
            <p:spPr>
              <a:xfrm>
                <a:off x="0" y="7847"/>
                <a:ext cx="3576320" cy="173397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4" name="Shape 1034"/>
              <p:cNvSpPr/>
              <p:nvPr/>
            </p:nvSpPr>
            <p:spPr>
              <a:xfrm>
                <a:off x="0" y="50613"/>
                <a:ext cx="3553839" cy="16484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sp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2进制</a:t>
                </a:r>
                <a:r>
                  <a:t>         </a:t>
                </a:r>
                <a:r>
                  <a:rPr>
                    <a:latin typeface="Symbol"/>
                    <a:ea typeface="Symbol"/>
                    <a:cs typeface="Symbol"/>
                    <a:sym typeface="Symbol"/>
                  </a:rPr>
                  <a:t>→ </a:t>
                </a:r>
                <a:r>
                  <a:t>b</a:t>
                </a:r>
                <a:r>
                  <a:t>或</a:t>
                </a:r>
                <a:r>
                  <a:t>B</a:t>
                </a:r>
              </a:p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8进制</a:t>
                </a:r>
                <a:r>
                  <a:t>         </a:t>
                </a:r>
                <a:r>
                  <a:rPr>
                    <a:latin typeface="Symbol"/>
                    <a:ea typeface="Symbol"/>
                    <a:cs typeface="Symbol"/>
                    <a:sym typeface="Symbol"/>
                  </a:rPr>
                  <a:t>→ </a:t>
                </a:r>
                <a:r>
                  <a:t>o </a:t>
                </a:r>
                <a:r>
                  <a:t>或</a:t>
                </a:r>
                <a:r>
                  <a:t> O</a:t>
                </a:r>
              </a:p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10</a:t>
                </a:r>
                <a:r>
                  <a:t>进制</a:t>
                </a:r>
                <a:r>
                  <a:t>        </a:t>
                </a:r>
                <a:r>
                  <a:rPr>
                    <a:latin typeface="Symbol"/>
                    <a:ea typeface="Symbol"/>
                    <a:cs typeface="Symbol"/>
                    <a:sym typeface="Symbol"/>
                  </a:rPr>
                  <a:t>→ </a:t>
                </a:r>
                <a:r>
                  <a:t>d or D</a:t>
                </a:r>
              </a:p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16</a:t>
                </a:r>
                <a:r>
                  <a:t>进制        </a:t>
                </a:r>
                <a:r>
                  <a:rPr>
                    <a:latin typeface="Symbol"/>
                    <a:ea typeface="Symbol"/>
                    <a:cs typeface="Symbol"/>
                    <a:sym typeface="Symbol"/>
                  </a:rPr>
                  <a:t>→ </a:t>
                </a:r>
                <a:r>
                  <a:t>h or H</a:t>
                </a:r>
              </a:p>
            </p:txBody>
          </p:sp>
        </p:grpSp>
        <p:grpSp>
          <p:nvGrpSpPr>
            <p:cNvPr id="1038" name="Group 1038"/>
            <p:cNvGrpSpPr/>
            <p:nvPr/>
          </p:nvGrpSpPr>
          <p:grpSpPr>
            <a:xfrm>
              <a:off x="5418666" y="758613"/>
              <a:ext cx="2926082" cy="1192108"/>
              <a:chOff x="0" y="0"/>
              <a:chExt cx="2926080" cy="1192106"/>
            </a:xfrm>
          </p:grpSpPr>
          <p:sp>
            <p:nvSpPr>
              <p:cNvPr id="1036" name="Shape 1036"/>
              <p:cNvSpPr/>
              <p:nvPr/>
            </p:nvSpPr>
            <p:spPr>
              <a:xfrm>
                <a:off x="0" y="0"/>
                <a:ext cx="2926081" cy="119210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>
                <a:outerShdw sx="100000" sy="100000" kx="0" ky="0" algn="b" rotWithShape="0" blurRad="88900" dist="152400" dir="2700000">
                  <a:srgbClr val="808080"/>
                </a:outerShdw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37" name="Shape 1037"/>
              <p:cNvSpPr/>
              <p:nvPr/>
            </p:nvSpPr>
            <p:spPr>
              <a:xfrm>
                <a:off x="0" y="199465"/>
                <a:ext cx="2905875" cy="7931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spAutoFit/>
              </a:bodyPr>
              <a:lstStyle/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连续的字符</a:t>
                </a:r>
              </a:p>
              <a:p>
                <a:pPr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0-f, x, z</a:t>
                </a:r>
              </a:p>
            </p:txBody>
          </p:sp>
        </p:grpSp>
        <p:sp>
          <p:nvSpPr>
            <p:cNvPr id="1039" name="Shape 1039"/>
            <p:cNvSpPr/>
            <p:nvPr/>
          </p:nvSpPr>
          <p:spPr>
            <a:xfrm flipH="1">
              <a:off x="650239" y="0"/>
              <a:ext cx="975362" cy="65024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Shape 1040"/>
            <p:cNvSpPr/>
            <p:nvPr/>
          </p:nvSpPr>
          <p:spPr>
            <a:xfrm>
              <a:off x="3251200" y="0"/>
              <a:ext cx="1" cy="65024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Shape 1041"/>
            <p:cNvSpPr/>
            <p:nvPr/>
          </p:nvSpPr>
          <p:spPr>
            <a:xfrm>
              <a:off x="5201920" y="0"/>
              <a:ext cx="1408854" cy="65024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043" name="Shape 1043"/>
          <p:cNvSpPr/>
          <p:nvPr/>
        </p:nvSpPr>
        <p:spPr>
          <a:xfrm>
            <a:off x="3212017" y="1699110"/>
            <a:ext cx="5431151" cy="631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700"/>
              </a:spcBef>
              <a:defRPr sz="3800">
                <a:latin typeface="Arial"/>
                <a:ea typeface="Arial"/>
                <a:cs typeface="Arial"/>
                <a:sym typeface="Arial"/>
              </a:defRPr>
            </a:pPr>
            <a:r>
              <a:t>&lt;</a:t>
            </a:r>
            <a:r>
              <a:t>位宽</a:t>
            </a:r>
            <a:r>
              <a:t>&gt;’&lt;</a:t>
            </a:r>
            <a:r>
              <a:t>基数</a:t>
            </a:r>
            <a:r>
              <a:t>&gt; &lt;</a:t>
            </a:r>
            <a:r>
              <a:t>值</a:t>
            </a:r>
            <a:r>
              <a:t>&gt;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