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3" r:id="rId4"/>
    <p:sldId id="264" r:id="rId5"/>
    <p:sldId id="265" r:id="rId6"/>
    <p:sldId id="266" r:id="rId7"/>
    <p:sldId id="267" r:id="rId8"/>
    <p:sldId id="268" r:id="rId9"/>
    <p:sldId id="274" r:id="rId10"/>
    <p:sldId id="270" r:id="rId11"/>
    <p:sldId id="271" r:id="rId12"/>
    <p:sldId id="273" r:id="rId13"/>
    <p:sldId id="272" r:id="rId14"/>
    <p:sldId id="281" r:id="rId15"/>
    <p:sldId id="289" r:id="rId16"/>
    <p:sldId id="290" r:id="rId17"/>
    <p:sldId id="291" r:id="rId18"/>
    <p:sldId id="293" r:id="rId19"/>
    <p:sldId id="269" r:id="rId20"/>
    <p:sldId id="294" r:id="rId21"/>
    <p:sldId id="261" r:id="rId22"/>
    <p:sldId id="275" r:id="rId23"/>
    <p:sldId id="277" r:id="rId24"/>
    <p:sldId id="280" r:id="rId25"/>
    <p:sldId id="279" r:id="rId26"/>
    <p:sldId id="292" r:id="rId27"/>
    <p:sldId id="276" r:id="rId28"/>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FE"/>
    <a:srgbClr val="008001"/>
    <a:srgbClr val="056B5A"/>
    <a:srgbClr val="3975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5" autoAdjust="0"/>
  </p:normalViewPr>
  <p:slideViewPr>
    <p:cSldViewPr snapToGrid="0">
      <p:cViewPr varScale="1">
        <p:scale>
          <a:sx n="89" d="100"/>
          <a:sy n="89" d="100"/>
        </p:scale>
        <p:origin x="1195" y="53"/>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页">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28650" y="1704426"/>
            <a:ext cx="7886700" cy="1325563"/>
          </a:xfrm>
        </p:spPr>
        <p:txBody>
          <a:bodyPr/>
          <a:lstStyle/>
          <a:p>
            <a:r>
              <a:rPr lang="zh-CN" altLang="en-US" dirty="0" smtClean="0"/>
              <a:t>标题：</a:t>
            </a:r>
            <a:endParaRPr lang="zh-CN" altLang="en-US" dirty="0"/>
          </a:p>
        </p:txBody>
      </p:sp>
      <p:sp>
        <p:nvSpPr>
          <p:cNvPr id="4" name="内容占位符 3"/>
          <p:cNvSpPr>
            <a:spLocks noGrp="1"/>
          </p:cNvSpPr>
          <p:nvPr>
            <p:ph sz="quarter" idx="10" hasCustomPrompt="1"/>
          </p:nvPr>
        </p:nvSpPr>
        <p:spPr>
          <a:xfrm>
            <a:off x="607436" y="3133176"/>
            <a:ext cx="7888172" cy="1671637"/>
          </a:xfrm>
        </p:spPr>
        <p:txBody>
          <a:bodyPr/>
          <a:lstStyle/>
          <a:p>
            <a:pPr lvl="1"/>
            <a:r>
              <a:rPr lang="zh-CN" altLang="en-US" dirty="0" smtClean="0"/>
              <a:t>主讲人：</a:t>
            </a:r>
            <a:endParaRPr lang="en-US" altLang="zh-CN" dirty="0" smtClean="0"/>
          </a:p>
          <a:p>
            <a:pPr lvl="1"/>
            <a:r>
              <a:rPr lang="zh-CN" altLang="en-US" dirty="0" smtClean="0"/>
              <a:t>日期：</a:t>
            </a:r>
          </a:p>
        </p:txBody>
      </p:sp>
    </p:spTree>
    <p:extLst>
      <p:ext uri="{BB962C8B-B14F-4D97-AF65-F5344CB8AC3E}">
        <p14:creationId xmlns:p14="http://schemas.microsoft.com/office/powerpoint/2010/main" val="2868693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内容页">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378229" y="293313"/>
            <a:ext cx="7772400" cy="762404"/>
          </a:xfrm>
        </p:spPr>
        <p:txBody>
          <a:bodyPr/>
          <a:lstStyle/>
          <a:p>
            <a:r>
              <a:rPr lang="zh-CN" altLang="en-US" dirty="0" smtClean="0"/>
              <a:t>小标题</a:t>
            </a:r>
            <a:endParaRPr lang="zh-CN" altLang="en-US" dirty="0"/>
          </a:p>
        </p:txBody>
      </p:sp>
      <p:sp>
        <p:nvSpPr>
          <p:cNvPr id="3" name="副标题 2"/>
          <p:cNvSpPr>
            <a:spLocks noGrp="1"/>
          </p:cNvSpPr>
          <p:nvPr>
            <p:ph type="subTitle" idx="1"/>
          </p:nvPr>
        </p:nvSpPr>
        <p:spPr>
          <a:xfrm>
            <a:off x="407323" y="1467197"/>
            <a:ext cx="8221287" cy="448471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dirty="0"/>
          </a:p>
        </p:txBody>
      </p:sp>
    </p:spTree>
    <p:extLst>
      <p:ext uri="{BB962C8B-B14F-4D97-AF65-F5344CB8AC3E}">
        <p14:creationId xmlns:p14="http://schemas.microsoft.com/office/powerpoint/2010/main" val="2467016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矩形 4"/>
          <p:cNvSpPr/>
          <p:nvPr userDrawn="1"/>
        </p:nvSpPr>
        <p:spPr>
          <a:xfrm>
            <a:off x="2866863" y="1354666"/>
            <a:ext cx="3892412" cy="156966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zh-CN" altLang="en-US" sz="9600" b="1" cap="all" spc="0" dirty="0" smtClean="0">
                <a:ln w="0"/>
                <a:solidFill>
                  <a:srgbClr val="056B5A"/>
                </a:solidFill>
                <a:effectLst>
                  <a:reflection blurRad="12700" stA="50000" endPos="50000" dist="5000" dir="5400000" sy="-100000" rotWithShape="0"/>
                </a:effectLst>
              </a:rPr>
              <a:t>谢谢！</a:t>
            </a:r>
            <a:endParaRPr lang="zh-CN" altLang="en-US" sz="9600" b="1" cap="all" spc="0" dirty="0">
              <a:ln w="0"/>
              <a:solidFill>
                <a:srgbClr val="056B5A"/>
              </a:solidFill>
              <a:effectLst>
                <a:reflection blurRad="12700" stA="50000" endPos="50000" dist="5000" dir="5400000" sy="-100000" rotWithShape="0"/>
              </a:effectLst>
            </a:endParaRPr>
          </a:p>
        </p:txBody>
      </p:sp>
    </p:spTree>
    <p:extLst>
      <p:ext uri="{BB962C8B-B14F-4D97-AF65-F5344CB8AC3E}">
        <p14:creationId xmlns:p14="http://schemas.microsoft.com/office/powerpoint/2010/main" val="18333228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2" name="标题占位符 1"/>
          <p:cNvSpPr>
            <a:spLocks noGrp="1"/>
          </p:cNvSpPr>
          <p:nvPr>
            <p:ph type="title"/>
          </p:nvPr>
        </p:nvSpPr>
        <p:spPr>
          <a:xfrm>
            <a:off x="628650" y="1847405"/>
            <a:ext cx="7886700" cy="1325563"/>
          </a:xfrm>
          <a:prstGeom prst="rect">
            <a:avLst/>
          </a:prstGeom>
        </p:spPr>
        <p:txBody>
          <a:bodyPr vert="horz" lIns="91440" tIns="45720" rIns="91440" bIns="45720" rtlCol="0" anchor="ctr">
            <a:normAutofit/>
          </a:bodyPr>
          <a:lstStyle/>
          <a:p>
            <a:r>
              <a:rPr lang="zh-CN" altLang="en-US" dirty="0" smtClean="0"/>
              <a:t>标题：</a:t>
            </a:r>
            <a:endParaRPr lang="zh-CN" altLang="en-US" dirty="0"/>
          </a:p>
        </p:txBody>
      </p:sp>
      <p:sp>
        <p:nvSpPr>
          <p:cNvPr id="3" name="文本占位符 2"/>
          <p:cNvSpPr>
            <a:spLocks noGrp="1"/>
          </p:cNvSpPr>
          <p:nvPr>
            <p:ph type="body" idx="1"/>
          </p:nvPr>
        </p:nvSpPr>
        <p:spPr>
          <a:xfrm>
            <a:off x="628650" y="3172667"/>
            <a:ext cx="7886700" cy="4351338"/>
          </a:xfrm>
          <a:prstGeom prst="rect">
            <a:avLst/>
          </a:prstGeom>
        </p:spPr>
        <p:txBody>
          <a:bodyPr vert="horz" lIns="91440" tIns="45720" rIns="91440" bIns="45720" rtlCol="0">
            <a:normAutofit/>
          </a:bodyPr>
          <a:lstStyle/>
          <a:p>
            <a:pPr lvl="1"/>
            <a:r>
              <a:rPr lang="zh-CN" altLang="en-US" dirty="0" smtClean="0"/>
              <a:t>主讲人：</a:t>
            </a:r>
            <a:endParaRPr lang="en-US" altLang="zh-CN" dirty="0" smtClean="0"/>
          </a:p>
          <a:p>
            <a:pPr lvl="1"/>
            <a:r>
              <a:rPr lang="zh-CN" altLang="en-US" dirty="0" smtClean="0"/>
              <a:t>日期：</a:t>
            </a:r>
          </a:p>
          <a:p>
            <a:pPr lvl="2"/>
            <a:endParaRPr lang="zh-CN" altLang="en-US" dirty="0" smtClean="0"/>
          </a:p>
          <a:p>
            <a:pPr lvl="3"/>
            <a:endParaRPr lang="zh-CN" altLang="en-US" dirty="0" smtClean="0"/>
          </a:p>
        </p:txBody>
      </p:sp>
    </p:spTree>
    <p:extLst>
      <p:ext uri="{BB962C8B-B14F-4D97-AF65-F5344CB8AC3E}">
        <p14:creationId xmlns:p14="http://schemas.microsoft.com/office/powerpoint/2010/main" val="2003094035"/>
      </p:ext>
    </p:extLst>
  </p:cSld>
  <p:clrMap bg1="lt1" tx1="dk1" bg2="lt2" tx2="dk2" accent1="accent1" accent2="accent2" accent3="accent3" accent4="accent4" accent5="accent5" accent6="accent6" hlink="hlink" folHlink="folHlink"/>
  <p:sldLayoutIdLst>
    <p:sldLayoutId id="2147483659" r:id="rId1"/>
    <p:sldLayoutId id="2147483657" r:id="rId2"/>
    <p:sldLayoutId id="2147483658" r:id="rId3"/>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9.wmf"/></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chor="b"/>
          <a:lstStyle/>
          <a:p>
            <a:pPr algn="ctr"/>
            <a:r>
              <a:rPr lang="en-US" altLang="zh-CN" dirty="0" smtClean="0">
                <a:solidFill>
                  <a:srgbClr val="FF0000"/>
                </a:solidFill>
              </a:rPr>
              <a:t>FPGA</a:t>
            </a:r>
            <a:r>
              <a:rPr lang="zh-CN" altLang="en-US" dirty="0" smtClean="0">
                <a:solidFill>
                  <a:srgbClr val="FF0000"/>
                </a:solidFill>
              </a:rPr>
              <a:t>组合逻辑</a:t>
            </a:r>
            <a:endParaRPr lang="zh-CN" altLang="en-US" dirty="0">
              <a:solidFill>
                <a:srgbClr val="FF0000"/>
              </a:solidFill>
            </a:endParaRPr>
          </a:p>
        </p:txBody>
      </p:sp>
      <p:sp>
        <p:nvSpPr>
          <p:cNvPr id="3" name="内容占位符 2"/>
          <p:cNvSpPr>
            <a:spLocks noGrp="1"/>
          </p:cNvSpPr>
          <p:nvPr>
            <p:ph sz="quarter" idx="10"/>
          </p:nvPr>
        </p:nvSpPr>
        <p:spPr/>
        <p:txBody>
          <a:bodyPr/>
          <a:lstStyle/>
          <a:p>
            <a:pPr marL="0" indent="0">
              <a:buNone/>
            </a:pPr>
            <a:endParaRPr lang="en-US" altLang="zh-CN" dirty="0" smtClean="0"/>
          </a:p>
          <a:p>
            <a:pPr marL="0" indent="0">
              <a:buNone/>
            </a:pPr>
            <a:endParaRPr lang="en-US" altLang="zh-CN" dirty="0" smtClean="0"/>
          </a:p>
          <a:p>
            <a:pPr marL="0" indent="0">
              <a:buNone/>
            </a:pPr>
            <a:r>
              <a:rPr lang="en-US" altLang="zh-CN" dirty="0"/>
              <a:t> </a:t>
            </a:r>
            <a:r>
              <a:rPr lang="en-US" altLang="zh-CN" dirty="0" smtClean="0"/>
              <a:t>                                                          </a:t>
            </a:r>
            <a:r>
              <a:rPr lang="zh-CN" altLang="en-US" dirty="0" smtClean="0"/>
              <a:t>王安然</a:t>
            </a:r>
            <a:endParaRPr lang="zh-CN" altLang="en-US" dirty="0"/>
          </a:p>
        </p:txBody>
      </p:sp>
    </p:spTree>
    <p:extLst>
      <p:ext uri="{BB962C8B-B14F-4D97-AF65-F5344CB8AC3E}">
        <p14:creationId xmlns:p14="http://schemas.microsoft.com/office/powerpoint/2010/main" val="1232813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405245" y="365126"/>
            <a:ext cx="7886700" cy="7810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dirty="0"/>
              <a:t>运算符</a:t>
            </a:r>
          </a:p>
        </p:txBody>
      </p:sp>
      <p:graphicFrame>
        <p:nvGraphicFramePr>
          <p:cNvPr id="10" name="Group 38"/>
          <p:cNvGraphicFramePr>
            <a:graphicFrameLocks noGrp="1"/>
          </p:cNvGraphicFramePr>
          <p:nvPr>
            <p:extLst>
              <p:ext uri="{D42A27DB-BD31-4B8C-83A1-F6EECF244321}">
                <p14:modId xmlns:p14="http://schemas.microsoft.com/office/powerpoint/2010/main" val="2216931861"/>
              </p:ext>
            </p:extLst>
          </p:nvPr>
        </p:nvGraphicFramePr>
        <p:xfrm>
          <a:off x="1390068" y="3610279"/>
          <a:ext cx="6412130" cy="2487451"/>
        </p:xfrm>
        <a:graphic>
          <a:graphicData uri="http://schemas.openxmlformats.org/drawingml/2006/table">
            <a:tbl>
              <a:tblPr/>
              <a:tblGrid>
                <a:gridCol w="1319312"/>
                <a:gridCol w="1780497"/>
                <a:gridCol w="3312321"/>
              </a:tblGrid>
              <a:tr h="4100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操作符</a:t>
                      </a:r>
                      <a:endParaRPr kumimoji="0" lang="zh-CN" altLang="en-US" sz="16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表达式</a:t>
                      </a:r>
                      <a:endParaRPr kumimoji="0" lang="zh-CN" altLang="en-US" sz="16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描述</a:t>
                      </a:r>
                      <a:endParaRPr kumimoji="0" lang="zh-CN" altLang="en-US" sz="1600" b="0" i="0" u="none" strike="noStrike" cap="none" normalizeH="0" baseline="0" smtClean="0">
                        <a:ln>
                          <a:noFill/>
                        </a:ln>
                        <a:solidFill>
                          <a:schemeClr val="tx1"/>
                        </a:solidFill>
                        <a:effectLst/>
                        <a:latin typeface="Calibri" pitchFamily="34" charset="0"/>
                        <a:ea typeface="宋体" pitchFamily="2"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54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t>
                      </a:r>
                      <a:endParaRPr kumimoji="0" lang="zh-CN" altLang="zh-CN" sz="16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~B</a:t>
                      </a:r>
                      <a:endParaRPr kumimoji="0" lang="zh-CN" altLang="zh-CN" sz="1600" b="0" i="0" u="none" strike="noStrike" cap="none" normalizeH="0" baseline="0" smtClean="0">
                        <a:ln>
                          <a:noFill/>
                        </a:ln>
                        <a:solidFill>
                          <a:schemeClr val="tx1"/>
                        </a:solidFill>
                        <a:effectLst/>
                        <a:latin typeface="Calibri" pitchFamily="34" charset="0"/>
                        <a:ea typeface="宋体" pitchFamily="2"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将</a:t>
                      </a:r>
                      <a:r>
                        <a:rPr kumimoji="0" lang="en-US" altLang="zh-CN" sz="16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B</a:t>
                      </a:r>
                      <a:r>
                        <a:rPr kumimoji="0" lang="zh-CN" altLang="en-US" sz="16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中的每一位取反</a:t>
                      </a:r>
                      <a:endParaRPr kumimoji="0" lang="zh-CN" altLang="en-US" sz="16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045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&amp;</a:t>
                      </a:r>
                      <a:endParaRPr kumimoji="0" lang="zh-CN" altLang="zh-CN" sz="16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 &amp; B</a:t>
                      </a:r>
                      <a:endParaRPr kumimoji="0" lang="zh-CN" altLang="zh-CN" sz="16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将</a:t>
                      </a:r>
                      <a:r>
                        <a:rPr kumimoji="0" lang="en-US" altLang="zh-CN" sz="16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a:t>
                      </a:r>
                      <a:r>
                        <a:rPr kumimoji="0" lang="zh-CN" altLang="en-US" sz="16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中的每位与</a:t>
                      </a:r>
                      <a:r>
                        <a:rPr kumimoji="0" lang="en-US" altLang="zh-CN" sz="16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B</a:t>
                      </a:r>
                      <a:r>
                        <a:rPr kumimoji="0" lang="zh-CN" altLang="en-US" sz="16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中对应的位相与</a:t>
                      </a:r>
                      <a:endParaRPr kumimoji="0" lang="zh-CN" altLang="en-US" sz="16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988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t>
                      </a:r>
                      <a:endParaRPr kumimoji="0" lang="zh-CN" altLang="zh-CN" sz="16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 | B</a:t>
                      </a:r>
                      <a:endParaRPr kumimoji="0" lang="zh-CN" altLang="zh-CN" sz="16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将</a:t>
                      </a:r>
                      <a:r>
                        <a:rPr kumimoji="0" lang="en-US" altLang="zh-CN" sz="16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a:t>
                      </a:r>
                      <a:r>
                        <a:rPr kumimoji="0" lang="zh-CN" altLang="en-US" sz="16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中的每位与</a:t>
                      </a:r>
                      <a:r>
                        <a:rPr kumimoji="0" lang="en-US" altLang="zh-CN" sz="16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B</a:t>
                      </a:r>
                      <a:r>
                        <a:rPr kumimoji="0" lang="zh-CN" altLang="en-US" sz="16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中对应的位相或</a:t>
                      </a:r>
                      <a:endParaRPr kumimoji="0" lang="zh-CN" altLang="en-US" sz="16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818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t>
                      </a:r>
                      <a:endParaRPr kumimoji="0" lang="zh-CN" altLang="zh-CN" sz="1600" b="0" i="0" u="none" strike="noStrike" cap="none" normalizeH="0" baseline="0" smtClean="0">
                        <a:ln>
                          <a:noFill/>
                        </a:ln>
                        <a:solidFill>
                          <a:schemeClr val="tx1"/>
                        </a:solidFill>
                        <a:effectLst/>
                        <a:latin typeface="Calibri" pitchFamily="34" charset="0"/>
                        <a:ea typeface="宋体" pitchFamily="2"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 ^ B</a:t>
                      </a:r>
                      <a:endParaRPr kumimoji="0" lang="zh-CN" altLang="zh-CN" sz="16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将</a:t>
                      </a:r>
                      <a:r>
                        <a:rPr kumimoji="0" lang="en-US" altLang="zh-CN" sz="16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a:t>
                      </a:r>
                      <a:r>
                        <a:rPr kumimoji="0" lang="zh-CN" altLang="en-US" sz="16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中的每位与</a:t>
                      </a:r>
                      <a:r>
                        <a:rPr kumimoji="0" lang="en-US" altLang="zh-CN" sz="16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B</a:t>
                      </a:r>
                      <a:r>
                        <a:rPr kumimoji="0" lang="zh-CN" altLang="en-US" sz="16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中对应的位异或</a:t>
                      </a:r>
                      <a:endParaRPr kumimoji="0" lang="zh-CN" altLang="en-US" sz="16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162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t>
                      </a:r>
                      <a:endParaRPr kumimoji="0" lang="zh-CN" altLang="zh-CN" sz="1600" b="0" i="0" u="none" strike="noStrike" cap="none" normalizeH="0" baseline="0" smtClean="0">
                        <a:ln>
                          <a:noFill/>
                        </a:ln>
                        <a:solidFill>
                          <a:schemeClr val="tx1"/>
                        </a:solidFill>
                        <a:effectLst/>
                        <a:latin typeface="Calibri" pitchFamily="34" charset="0"/>
                        <a:ea typeface="宋体" pitchFamily="2"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 ~^B</a:t>
                      </a:r>
                      <a:endParaRPr kumimoji="0" lang="zh-CN" altLang="zh-CN" sz="16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将</a:t>
                      </a:r>
                      <a:r>
                        <a:rPr kumimoji="0" lang="en-US" altLang="zh-CN" sz="16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a:t>
                      </a:r>
                      <a:r>
                        <a:rPr kumimoji="0" lang="zh-CN" altLang="en-US" sz="16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中的每位与</a:t>
                      </a:r>
                      <a:r>
                        <a:rPr kumimoji="0" lang="en-US" altLang="zh-CN" sz="16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B</a:t>
                      </a:r>
                      <a:r>
                        <a:rPr kumimoji="0" lang="zh-CN" altLang="en-US" sz="16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中对应的位相异或非</a:t>
                      </a:r>
                      <a:endParaRPr kumimoji="0" lang="zh-CN" altLang="en-US" sz="16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172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t>
                      </a:r>
                      <a:endParaRPr kumimoji="0" lang="zh-CN" altLang="zh-CN" sz="16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A^~B</a:t>
                      </a:r>
                      <a:endParaRPr kumimoji="0" lang="zh-CN" altLang="zh-CN" sz="16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CN" altLang="en-US"/>
                    </a:p>
                  </a:txBody>
                  <a:tcPr/>
                </a:tc>
              </a:tr>
            </a:tbl>
          </a:graphicData>
        </a:graphic>
      </p:graphicFrame>
      <p:graphicFrame>
        <p:nvGraphicFramePr>
          <p:cNvPr id="11" name="表格 10"/>
          <p:cNvGraphicFramePr>
            <a:graphicFrameLocks noGrp="1"/>
          </p:cNvGraphicFramePr>
          <p:nvPr>
            <p:extLst>
              <p:ext uri="{D42A27DB-BD31-4B8C-83A1-F6EECF244321}">
                <p14:modId xmlns:p14="http://schemas.microsoft.com/office/powerpoint/2010/main" val="4231578087"/>
              </p:ext>
            </p:extLst>
          </p:nvPr>
        </p:nvGraphicFramePr>
        <p:xfrm>
          <a:off x="1390068" y="1540796"/>
          <a:ext cx="6402183" cy="1569268"/>
        </p:xfrm>
        <a:graphic>
          <a:graphicData uri="http://schemas.openxmlformats.org/drawingml/2006/table">
            <a:tbl>
              <a:tblPr/>
              <a:tblGrid>
                <a:gridCol w="1319312"/>
                <a:gridCol w="1780497"/>
                <a:gridCol w="3302374"/>
              </a:tblGrid>
              <a:tr h="360040">
                <a:tc>
                  <a:txBody>
                    <a:bodyPr/>
                    <a:lstStyle/>
                    <a:p>
                      <a:pPr algn="ctr">
                        <a:spcAft>
                          <a:spcPts val="0"/>
                        </a:spcAft>
                      </a:pPr>
                      <a:r>
                        <a:rPr lang="zh-CN" sz="1600" kern="100" dirty="0">
                          <a:latin typeface="Times New Roman"/>
                          <a:ea typeface="宋体"/>
                          <a:cs typeface="Times New Roman"/>
                        </a:rPr>
                        <a:t>操作符</a:t>
                      </a:r>
                      <a:endParaRPr lang="zh-CN" sz="160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kern="100">
                          <a:latin typeface="Times New Roman"/>
                          <a:ea typeface="宋体"/>
                          <a:cs typeface="Times New Roman"/>
                        </a:rPr>
                        <a:t>表达式</a:t>
                      </a:r>
                      <a:endParaRPr lang="zh-CN" sz="16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kern="100">
                          <a:latin typeface="Times New Roman"/>
                          <a:ea typeface="宋体"/>
                          <a:cs typeface="Times New Roman"/>
                        </a:rPr>
                        <a:t>描述</a:t>
                      </a:r>
                      <a:endParaRPr lang="zh-CN" sz="16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7562">
                <a:tc>
                  <a:txBody>
                    <a:bodyPr/>
                    <a:lstStyle/>
                    <a:p>
                      <a:pPr algn="ctr">
                        <a:spcAft>
                          <a:spcPts val="0"/>
                        </a:spcAft>
                      </a:pPr>
                      <a:r>
                        <a:rPr lang="en-US" sz="1600" kern="100" dirty="0">
                          <a:latin typeface="Times New Roman"/>
                          <a:ea typeface="宋体"/>
                          <a:cs typeface="Times New Roman"/>
                        </a:rPr>
                        <a:t>&amp;&amp;</a:t>
                      </a:r>
                      <a:endParaRPr lang="zh-CN" sz="160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Times New Roman"/>
                          <a:ea typeface="宋体"/>
                          <a:cs typeface="Times New Roman"/>
                        </a:rPr>
                        <a:t>A&amp;&amp;B</a:t>
                      </a:r>
                      <a:endParaRPr lang="zh-CN" sz="160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600" kern="100" dirty="0" smtClean="0">
                          <a:latin typeface="Times New Roman"/>
                          <a:ea typeface="宋体"/>
                          <a:cs typeface="Times New Roman"/>
                        </a:rPr>
                        <a:t>A</a:t>
                      </a:r>
                      <a:r>
                        <a:rPr lang="zh-CN" altLang="en-US" sz="1600" kern="100" dirty="0" smtClean="0">
                          <a:latin typeface="Times New Roman"/>
                          <a:ea typeface="宋体"/>
                          <a:cs typeface="Times New Roman"/>
                        </a:rPr>
                        <a:t>、</a:t>
                      </a:r>
                      <a:r>
                        <a:rPr lang="en-US" sz="1600" kern="100" dirty="0" smtClean="0">
                          <a:latin typeface="Times New Roman"/>
                          <a:ea typeface="宋体"/>
                          <a:cs typeface="Times New Roman"/>
                        </a:rPr>
                        <a:t>B</a:t>
                      </a:r>
                      <a:r>
                        <a:rPr lang="zh-CN" sz="1600" kern="100" dirty="0">
                          <a:latin typeface="Times New Roman"/>
                          <a:ea typeface="宋体"/>
                          <a:cs typeface="Times New Roman"/>
                        </a:rPr>
                        <a:t>是否都为真？</a:t>
                      </a:r>
                      <a:endParaRPr lang="zh-CN" sz="160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3076">
                <a:tc>
                  <a:txBody>
                    <a:bodyPr/>
                    <a:lstStyle/>
                    <a:p>
                      <a:pPr algn="ctr">
                        <a:spcAft>
                          <a:spcPts val="0"/>
                        </a:spcAft>
                      </a:pPr>
                      <a:r>
                        <a:rPr lang="en-US" sz="1600" kern="100" dirty="0">
                          <a:latin typeface="Times New Roman"/>
                          <a:ea typeface="宋体"/>
                          <a:cs typeface="Times New Roman"/>
                        </a:rPr>
                        <a:t>||</a:t>
                      </a:r>
                      <a:endParaRPr lang="zh-CN" sz="160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Times New Roman"/>
                          <a:ea typeface="宋体"/>
                          <a:cs typeface="Times New Roman"/>
                        </a:rPr>
                        <a:t>A || B</a:t>
                      </a:r>
                      <a:endParaRPr lang="zh-CN" sz="160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600" kern="100" dirty="0" smtClean="0">
                          <a:latin typeface="Times New Roman"/>
                          <a:ea typeface="宋体"/>
                          <a:cs typeface="Times New Roman"/>
                        </a:rPr>
                        <a:t>A</a:t>
                      </a:r>
                      <a:r>
                        <a:rPr lang="zh-CN" altLang="en-US" sz="1600" kern="100" dirty="0" smtClean="0">
                          <a:latin typeface="Times New Roman"/>
                          <a:ea typeface="宋体"/>
                          <a:cs typeface="Times New Roman"/>
                        </a:rPr>
                        <a:t>、</a:t>
                      </a:r>
                      <a:r>
                        <a:rPr lang="en-US" sz="1600" kern="100" dirty="0" smtClean="0">
                          <a:latin typeface="Times New Roman"/>
                          <a:ea typeface="宋体"/>
                          <a:cs typeface="Times New Roman"/>
                        </a:rPr>
                        <a:t>B</a:t>
                      </a:r>
                      <a:r>
                        <a:rPr lang="zh-CN" sz="1600" kern="100" dirty="0">
                          <a:latin typeface="Times New Roman"/>
                          <a:ea typeface="宋体"/>
                          <a:cs typeface="Times New Roman"/>
                        </a:rPr>
                        <a:t>任意一个是否为真？</a:t>
                      </a:r>
                      <a:endParaRPr lang="zh-CN" sz="160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8590">
                <a:tc>
                  <a:txBody>
                    <a:bodyPr/>
                    <a:lstStyle/>
                    <a:p>
                      <a:pPr algn="ctr">
                        <a:spcAft>
                          <a:spcPts val="0"/>
                        </a:spcAft>
                      </a:pPr>
                      <a:r>
                        <a:rPr lang="en-US" sz="1600" kern="100">
                          <a:latin typeface="Times New Roman"/>
                          <a:ea typeface="宋体"/>
                          <a:cs typeface="Times New Roman"/>
                        </a:rPr>
                        <a:t>!</a:t>
                      </a:r>
                      <a:endParaRPr lang="zh-CN" sz="160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dirty="0">
                          <a:latin typeface="Times New Roman"/>
                          <a:ea typeface="宋体"/>
                          <a:cs typeface="Times New Roman"/>
                        </a:rPr>
                        <a:t>! B</a:t>
                      </a:r>
                      <a:endParaRPr lang="zh-CN" sz="160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600" kern="100" dirty="0">
                          <a:latin typeface="Times New Roman"/>
                          <a:ea typeface="宋体"/>
                          <a:cs typeface="Times New Roman"/>
                        </a:rPr>
                        <a:t>Ｂ是否为假</a:t>
                      </a:r>
                      <a:endParaRPr lang="zh-CN" sz="160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2" name="内容占位符 2"/>
          <p:cNvSpPr txBox="1">
            <a:spLocks/>
          </p:cNvSpPr>
          <p:nvPr/>
        </p:nvSpPr>
        <p:spPr>
          <a:xfrm>
            <a:off x="802568" y="1540796"/>
            <a:ext cx="481079" cy="156926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tint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algn="r"/>
            <a:r>
              <a:rPr lang="zh-CN" altLang="en-US" sz="2400" dirty="0" smtClean="0">
                <a:solidFill>
                  <a:schemeClr val="tx1"/>
                </a:solidFill>
                <a:latin typeface="微软雅黑" panose="020B0503020204020204" pitchFamily="34" charset="-122"/>
                <a:ea typeface="微软雅黑" panose="020B0503020204020204" pitchFamily="34" charset="-122"/>
              </a:rPr>
              <a:t>逻辑运算符</a:t>
            </a:r>
          </a:p>
        </p:txBody>
      </p:sp>
      <p:sp>
        <p:nvSpPr>
          <p:cNvPr id="13" name="内容占位符 2"/>
          <p:cNvSpPr txBox="1">
            <a:spLocks/>
          </p:cNvSpPr>
          <p:nvPr/>
        </p:nvSpPr>
        <p:spPr>
          <a:xfrm>
            <a:off x="802568" y="3953178"/>
            <a:ext cx="481079" cy="180165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tint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algn="r"/>
            <a:r>
              <a:rPr lang="zh-CN" altLang="en-US" sz="2400" dirty="0" smtClean="0">
                <a:solidFill>
                  <a:schemeClr val="tx1"/>
                </a:solidFill>
                <a:latin typeface="微软雅黑" panose="020B0503020204020204" pitchFamily="34" charset="-122"/>
                <a:ea typeface="微软雅黑" panose="020B0503020204020204" pitchFamily="34" charset="-122"/>
              </a:rPr>
              <a:t>按位运算符</a:t>
            </a:r>
            <a:endParaRPr lang="en-US" altLang="zh-CN" sz="2400" dirty="0" smtClean="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0053944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405245" y="365126"/>
            <a:ext cx="7886700" cy="7810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dirty="0" smtClean="0"/>
              <a:t>运算符实例</a:t>
            </a:r>
            <a:endParaRPr lang="zh-CN" altLang="en-US" sz="3200" dirty="0"/>
          </a:p>
        </p:txBody>
      </p:sp>
      <p:sp>
        <p:nvSpPr>
          <p:cNvPr id="10" name="内容占位符 2"/>
          <p:cNvSpPr txBox="1">
            <a:spLocks/>
          </p:cNvSpPr>
          <p:nvPr/>
        </p:nvSpPr>
        <p:spPr>
          <a:xfrm>
            <a:off x="4315690" y="2641599"/>
            <a:ext cx="3976255" cy="310605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tint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algn="l"/>
            <a:r>
              <a:rPr lang="zh-CN" altLang="en-US" sz="2400" dirty="0" smtClean="0">
                <a:solidFill>
                  <a:schemeClr val="tx1"/>
                </a:solidFill>
                <a:latin typeface="微软雅黑" panose="020B0503020204020204" pitchFamily="34" charset="-122"/>
                <a:ea typeface="微软雅黑" panose="020B0503020204020204" pitchFamily="34" charset="-122"/>
              </a:rPr>
              <a:t>按位运算</a:t>
            </a:r>
            <a:endParaRPr lang="zh-CN" altLang="zh-CN" sz="2400" dirty="0" smtClean="0">
              <a:solidFill>
                <a:schemeClr val="tx1"/>
              </a:solidFill>
              <a:latin typeface="微软雅黑" panose="020B0503020204020204" pitchFamily="34" charset="-122"/>
              <a:ea typeface="微软雅黑" panose="020B0503020204020204" pitchFamily="34" charset="-122"/>
            </a:endParaRPr>
          </a:p>
          <a:p>
            <a:pPr marL="342900" indent="-342900" algn="l">
              <a:buFont typeface="Arial" panose="020B0604020202020204" pitchFamily="34" charset="0"/>
              <a:buChar char="•"/>
            </a:pPr>
            <a:r>
              <a:rPr lang="en-US" altLang="zh-CN" sz="2400" dirty="0" smtClean="0">
                <a:solidFill>
                  <a:schemeClr val="tx1"/>
                </a:solidFill>
                <a:latin typeface="微软雅黑" panose="020B0503020204020204" pitchFamily="34" charset="-122"/>
                <a:ea typeface="微软雅黑" panose="020B0503020204020204" pitchFamily="34" charset="-122"/>
              </a:rPr>
              <a:t>~A  =4'b0100 </a:t>
            </a:r>
            <a:endParaRPr lang="zh-CN" altLang="zh-CN" sz="2400" dirty="0" smtClean="0">
              <a:solidFill>
                <a:schemeClr val="tx1"/>
              </a:solidFill>
              <a:latin typeface="微软雅黑" panose="020B0503020204020204" pitchFamily="34" charset="-122"/>
              <a:ea typeface="微软雅黑" panose="020B0503020204020204" pitchFamily="34" charset="-122"/>
            </a:endParaRPr>
          </a:p>
          <a:p>
            <a:pPr marL="342900" indent="-342900" algn="l">
              <a:buFont typeface="Arial" panose="020B0604020202020204" pitchFamily="34" charset="0"/>
              <a:buChar char="•"/>
            </a:pPr>
            <a:r>
              <a:rPr lang="en-US" altLang="zh-CN" sz="2400" dirty="0" smtClean="0">
                <a:solidFill>
                  <a:schemeClr val="tx1"/>
                </a:solidFill>
                <a:latin typeface="微软雅黑" panose="020B0503020204020204" pitchFamily="34" charset="-122"/>
                <a:ea typeface="微软雅黑" panose="020B0503020204020204" pitchFamily="34" charset="-122"/>
              </a:rPr>
              <a:t>A&amp;B =4'b1001</a:t>
            </a:r>
            <a:endParaRPr lang="zh-CN" altLang="zh-CN" sz="2400" dirty="0" smtClean="0">
              <a:solidFill>
                <a:schemeClr val="tx1"/>
              </a:solidFill>
              <a:latin typeface="微软雅黑" panose="020B0503020204020204" pitchFamily="34" charset="-122"/>
              <a:ea typeface="微软雅黑" panose="020B0503020204020204" pitchFamily="34" charset="-122"/>
            </a:endParaRPr>
          </a:p>
          <a:p>
            <a:pPr marL="342900" indent="-342900" algn="l">
              <a:buFont typeface="Arial" panose="020B0604020202020204" pitchFamily="34" charset="0"/>
              <a:buChar char="•"/>
            </a:pPr>
            <a:r>
              <a:rPr lang="en-US" altLang="zh-CN" sz="2400" dirty="0" smtClean="0">
                <a:solidFill>
                  <a:schemeClr val="tx1"/>
                </a:solidFill>
                <a:latin typeface="微软雅黑" panose="020B0503020204020204" pitchFamily="34" charset="-122"/>
                <a:ea typeface="微软雅黑" panose="020B0503020204020204" pitchFamily="34" charset="-122"/>
              </a:rPr>
              <a:t>A|B =4'b1111</a:t>
            </a:r>
            <a:endParaRPr lang="zh-CN" altLang="zh-CN" sz="2400" dirty="0" smtClean="0">
              <a:solidFill>
                <a:schemeClr val="tx1"/>
              </a:solidFill>
              <a:latin typeface="微软雅黑" panose="020B0503020204020204" pitchFamily="34" charset="-122"/>
              <a:ea typeface="微软雅黑" panose="020B0503020204020204" pitchFamily="34" charset="-122"/>
            </a:endParaRPr>
          </a:p>
          <a:p>
            <a:pPr marL="342900" indent="-342900" algn="l">
              <a:buFont typeface="Arial" panose="020B0604020202020204" pitchFamily="34" charset="0"/>
              <a:buChar char="•"/>
            </a:pPr>
            <a:r>
              <a:rPr lang="en-US" altLang="zh-CN" sz="2400" dirty="0" smtClean="0">
                <a:solidFill>
                  <a:schemeClr val="tx1"/>
                </a:solidFill>
                <a:latin typeface="微软雅黑" panose="020B0503020204020204" pitchFamily="34" charset="-122"/>
                <a:ea typeface="微软雅黑" panose="020B0503020204020204" pitchFamily="34" charset="-122"/>
              </a:rPr>
              <a:t>A^B =4'b0110</a:t>
            </a:r>
            <a:endParaRPr lang="zh-CN" altLang="zh-CN" sz="2400" dirty="0" smtClean="0">
              <a:solidFill>
                <a:schemeClr val="tx1"/>
              </a:solidFill>
              <a:latin typeface="微软雅黑" panose="020B0503020204020204" pitchFamily="34" charset="-122"/>
              <a:ea typeface="微软雅黑" panose="020B0503020204020204" pitchFamily="34" charset="-122"/>
            </a:endParaRPr>
          </a:p>
          <a:p>
            <a:pPr marL="342900" indent="-342900" algn="l">
              <a:buFont typeface="Arial" panose="020B0604020202020204" pitchFamily="34" charset="0"/>
              <a:buChar char="•"/>
            </a:pPr>
            <a:r>
              <a:rPr lang="en-US" altLang="zh-CN" sz="2400" dirty="0" smtClean="0">
                <a:solidFill>
                  <a:schemeClr val="tx1"/>
                </a:solidFill>
                <a:latin typeface="微软雅黑" panose="020B0503020204020204" pitchFamily="34" charset="-122"/>
                <a:ea typeface="微软雅黑" panose="020B0503020204020204" pitchFamily="34" charset="-122"/>
              </a:rPr>
              <a:t>A^~B=A~^B=4'b1001</a:t>
            </a:r>
            <a:endParaRPr lang="zh-CN" altLang="zh-CN" sz="2400" dirty="0" smtClean="0">
              <a:solidFill>
                <a:schemeClr val="tx1"/>
              </a:solidFill>
              <a:latin typeface="微软雅黑" panose="020B0503020204020204" pitchFamily="34" charset="-122"/>
              <a:ea typeface="微软雅黑" panose="020B0503020204020204" pitchFamily="34" charset="-122"/>
            </a:endParaRPr>
          </a:p>
        </p:txBody>
      </p:sp>
      <p:sp>
        <p:nvSpPr>
          <p:cNvPr id="12" name="内容占位符 2"/>
          <p:cNvSpPr txBox="1">
            <a:spLocks/>
          </p:cNvSpPr>
          <p:nvPr/>
        </p:nvSpPr>
        <p:spPr>
          <a:xfrm>
            <a:off x="1023917" y="1618343"/>
            <a:ext cx="5942941" cy="54428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tint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algn="l"/>
            <a:r>
              <a:rPr lang="zh-CN" altLang="en-US" sz="2400" dirty="0" smtClean="0">
                <a:solidFill>
                  <a:schemeClr val="tx1"/>
                </a:solidFill>
                <a:latin typeface="微软雅黑" panose="020B0503020204020204" pitchFamily="34" charset="-122"/>
                <a:ea typeface="微软雅黑" panose="020B0503020204020204" pitchFamily="34" charset="-122"/>
              </a:rPr>
              <a:t>已知：</a:t>
            </a:r>
            <a:r>
              <a:rPr lang="en-US" altLang="zh-CN" sz="2400" dirty="0" smtClean="0">
                <a:solidFill>
                  <a:schemeClr val="tx1"/>
                </a:solidFill>
                <a:latin typeface="微软雅黑" panose="020B0503020204020204" pitchFamily="34" charset="-122"/>
                <a:ea typeface="微软雅黑" panose="020B0503020204020204" pitchFamily="34" charset="-122"/>
              </a:rPr>
              <a:t>A = 4’b1011  B = 4’b1101</a:t>
            </a:r>
          </a:p>
        </p:txBody>
      </p:sp>
      <p:sp>
        <p:nvSpPr>
          <p:cNvPr id="13" name="内容占位符 2"/>
          <p:cNvSpPr txBox="1">
            <a:spLocks/>
          </p:cNvSpPr>
          <p:nvPr/>
        </p:nvSpPr>
        <p:spPr>
          <a:xfrm>
            <a:off x="1023917" y="2641599"/>
            <a:ext cx="3156197" cy="310605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tint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algn="l"/>
            <a:r>
              <a:rPr lang="zh-CN" altLang="en-US" sz="2400" dirty="0" smtClean="0">
                <a:solidFill>
                  <a:schemeClr val="tx1"/>
                </a:solidFill>
                <a:latin typeface="微软雅黑" panose="020B0503020204020204" pitchFamily="34" charset="-122"/>
                <a:ea typeface="微软雅黑" panose="020B0503020204020204" pitchFamily="34" charset="-122"/>
              </a:rPr>
              <a:t>逻辑运算</a:t>
            </a:r>
            <a:endParaRPr lang="zh-CN" altLang="zh-CN" sz="2400" dirty="0" smtClean="0">
              <a:solidFill>
                <a:schemeClr val="tx1"/>
              </a:solidFill>
              <a:latin typeface="微软雅黑" panose="020B0503020204020204" pitchFamily="34" charset="-122"/>
              <a:ea typeface="微软雅黑" panose="020B0503020204020204" pitchFamily="34" charset="-122"/>
            </a:endParaRPr>
          </a:p>
          <a:p>
            <a:pPr marL="342900" indent="-342900" algn="l">
              <a:buFont typeface="Arial" panose="020B0604020202020204" pitchFamily="34" charset="0"/>
              <a:buChar char="•"/>
            </a:pPr>
            <a:r>
              <a:rPr lang="en-US" altLang="zh-CN" sz="2400" dirty="0">
                <a:solidFill>
                  <a:schemeClr val="tx1"/>
                </a:solidFill>
                <a:latin typeface="微软雅黑" panose="020B0503020204020204" pitchFamily="34" charset="-122"/>
                <a:ea typeface="微软雅黑" panose="020B0503020204020204" pitchFamily="34" charset="-122"/>
              </a:rPr>
              <a:t>!</a:t>
            </a:r>
            <a:r>
              <a:rPr lang="en-US" altLang="zh-CN" sz="2400" dirty="0" smtClean="0">
                <a:solidFill>
                  <a:schemeClr val="tx1"/>
                </a:solidFill>
                <a:latin typeface="微软雅黑" panose="020B0503020204020204" pitchFamily="34" charset="-122"/>
                <a:ea typeface="微软雅黑" panose="020B0503020204020204" pitchFamily="34" charset="-122"/>
              </a:rPr>
              <a:t>A  =1'b0</a:t>
            </a:r>
            <a:endParaRPr lang="zh-CN" altLang="zh-CN" sz="2400" dirty="0" smtClean="0">
              <a:solidFill>
                <a:schemeClr val="tx1"/>
              </a:solidFill>
              <a:latin typeface="微软雅黑" panose="020B0503020204020204" pitchFamily="34" charset="-122"/>
              <a:ea typeface="微软雅黑" panose="020B0503020204020204" pitchFamily="34" charset="-122"/>
            </a:endParaRPr>
          </a:p>
          <a:p>
            <a:pPr marL="342900" indent="-342900" algn="l">
              <a:buFont typeface="Arial" panose="020B0604020202020204" pitchFamily="34" charset="0"/>
              <a:buChar char="•"/>
            </a:pPr>
            <a:r>
              <a:rPr lang="en-US" altLang="zh-CN" sz="2400" dirty="0" smtClean="0">
                <a:solidFill>
                  <a:schemeClr val="tx1"/>
                </a:solidFill>
                <a:latin typeface="微软雅黑" panose="020B0503020204020204" pitchFamily="34" charset="-122"/>
                <a:ea typeface="微软雅黑" panose="020B0503020204020204" pitchFamily="34" charset="-122"/>
              </a:rPr>
              <a:t>A&amp;&amp;B =1'b1</a:t>
            </a:r>
            <a:endParaRPr lang="zh-CN" altLang="zh-CN" sz="2400" dirty="0" smtClean="0">
              <a:solidFill>
                <a:schemeClr val="tx1"/>
              </a:solidFill>
              <a:latin typeface="微软雅黑" panose="020B0503020204020204" pitchFamily="34" charset="-122"/>
              <a:ea typeface="微软雅黑" panose="020B0503020204020204" pitchFamily="34" charset="-122"/>
            </a:endParaRPr>
          </a:p>
          <a:p>
            <a:pPr marL="342900" indent="-342900" algn="l">
              <a:buFont typeface="Arial" panose="020B0604020202020204" pitchFamily="34" charset="0"/>
              <a:buChar char="•"/>
            </a:pPr>
            <a:r>
              <a:rPr lang="en-US" altLang="zh-CN" sz="2400" dirty="0" smtClean="0">
                <a:solidFill>
                  <a:schemeClr val="tx1"/>
                </a:solidFill>
                <a:latin typeface="微软雅黑" panose="020B0503020204020204" pitchFamily="34" charset="-122"/>
                <a:ea typeface="微软雅黑" panose="020B0503020204020204" pitchFamily="34" charset="-122"/>
              </a:rPr>
              <a:t>A||B </a:t>
            </a:r>
            <a:r>
              <a:rPr lang="en-US" altLang="zh-CN" sz="2400" smtClean="0">
                <a:solidFill>
                  <a:schemeClr val="tx1"/>
                </a:solidFill>
                <a:latin typeface="微软雅黑" panose="020B0503020204020204" pitchFamily="34" charset="-122"/>
                <a:ea typeface="微软雅黑" panose="020B0503020204020204" pitchFamily="34" charset="-122"/>
              </a:rPr>
              <a:t>=1'b1</a:t>
            </a:r>
            <a:endParaRPr lang="zh-CN" altLang="zh-CN" sz="2400" dirty="0" smtClean="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715397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405245" y="365126"/>
            <a:ext cx="7886700" cy="7810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dirty="0" smtClean="0"/>
              <a:t>常量表示</a:t>
            </a:r>
            <a:endParaRPr lang="zh-CN" altLang="en-US" sz="3200" dirty="0"/>
          </a:p>
        </p:txBody>
      </p:sp>
      <p:sp>
        <p:nvSpPr>
          <p:cNvPr id="5" name="内容占位符 2"/>
          <p:cNvSpPr txBox="1">
            <a:spLocks/>
          </p:cNvSpPr>
          <p:nvPr/>
        </p:nvSpPr>
        <p:spPr>
          <a:xfrm>
            <a:off x="696392" y="1582798"/>
            <a:ext cx="7772400" cy="443792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tint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zh-CN" altLang="en-US" sz="2000" dirty="0" smtClean="0">
                <a:solidFill>
                  <a:schemeClr val="tx1"/>
                </a:solidFill>
                <a:latin typeface="微软雅黑" panose="020B0503020204020204" pitchFamily="34" charset="-122"/>
                <a:ea typeface="微软雅黑" panose="020B0503020204020204" pitchFamily="34" charset="-122"/>
              </a:rPr>
              <a:t>常量就是不变的数值，比如说</a:t>
            </a:r>
            <a:r>
              <a:rPr lang="en-US" altLang="zh-CN" sz="2000" dirty="0" smtClean="0">
                <a:solidFill>
                  <a:schemeClr val="tx1"/>
                </a:solidFill>
                <a:latin typeface="微软雅黑" panose="020B0503020204020204" pitchFamily="34" charset="-122"/>
                <a:ea typeface="微软雅黑" panose="020B0503020204020204" pitchFamily="34" charset="-122"/>
              </a:rPr>
              <a:t>4’d8</a:t>
            </a:r>
            <a:r>
              <a:rPr lang="zh-CN" altLang="en-US" sz="2000" dirty="0" smtClean="0">
                <a:solidFill>
                  <a:schemeClr val="tx1"/>
                </a:solidFill>
                <a:latin typeface="微软雅黑" panose="020B0503020204020204" pitchFamily="34" charset="-122"/>
                <a:ea typeface="微软雅黑" panose="020B0503020204020204" pitchFamily="34" charset="-122"/>
              </a:rPr>
              <a:t>，表示的是一个</a:t>
            </a:r>
            <a:r>
              <a:rPr lang="en-US" altLang="zh-CN" sz="2000" dirty="0" smtClean="0">
                <a:solidFill>
                  <a:schemeClr val="tx1"/>
                </a:solidFill>
                <a:latin typeface="微软雅黑" panose="020B0503020204020204" pitchFamily="34" charset="-122"/>
                <a:ea typeface="微软雅黑" panose="020B0503020204020204" pitchFamily="34" charset="-122"/>
              </a:rPr>
              <a:t>4</a:t>
            </a:r>
            <a:r>
              <a:rPr lang="zh-CN" altLang="en-US" sz="2000" dirty="0" smtClean="0">
                <a:solidFill>
                  <a:schemeClr val="tx1"/>
                </a:solidFill>
                <a:latin typeface="微软雅黑" panose="020B0503020204020204" pitchFamily="34" charset="-122"/>
                <a:ea typeface="微软雅黑" panose="020B0503020204020204" pitchFamily="34" charset="-122"/>
              </a:rPr>
              <a:t>位宽的十进制整数</a:t>
            </a:r>
            <a:r>
              <a:rPr lang="en-US" altLang="zh-CN" sz="2000" dirty="0" smtClean="0">
                <a:solidFill>
                  <a:schemeClr val="tx1"/>
                </a:solidFill>
                <a:latin typeface="微软雅黑" panose="020B0503020204020204" pitchFamily="34" charset="-122"/>
                <a:ea typeface="微软雅黑" panose="020B0503020204020204" pitchFamily="34" charset="-122"/>
              </a:rPr>
              <a:t>8</a:t>
            </a:r>
            <a:r>
              <a:rPr lang="zh-CN" altLang="en-US" sz="2000" dirty="0" smtClean="0">
                <a:solidFill>
                  <a:schemeClr val="tx1"/>
                </a:solidFill>
                <a:latin typeface="微软雅黑" panose="020B0503020204020204" pitchFamily="34" charset="-122"/>
                <a:ea typeface="微软雅黑" panose="020B0503020204020204" pitchFamily="34" charset="-122"/>
              </a:rPr>
              <a:t>。</a:t>
            </a:r>
          </a:p>
          <a:p>
            <a:pPr marL="342900" indent="-342900" algn="l">
              <a:buFont typeface="Arial" panose="020B0604020202020204" pitchFamily="34" charset="0"/>
              <a:buChar char="•"/>
            </a:pPr>
            <a:r>
              <a:rPr lang="zh-CN" altLang="en-US" sz="2000" dirty="0" smtClean="0">
                <a:solidFill>
                  <a:schemeClr val="tx1"/>
                </a:solidFill>
                <a:latin typeface="微软雅黑" panose="020B0503020204020204" pitchFamily="34" charset="-122"/>
                <a:ea typeface="微软雅黑" panose="020B0503020204020204" pitchFamily="34" charset="-122"/>
              </a:rPr>
              <a:t>在</a:t>
            </a:r>
            <a:r>
              <a:rPr lang="en-US" altLang="zh-CN" sz="2000" dirty="0" smtClean="0">
                <a:solidFill>
                  <a:schemeClr val="tx1"/>
                </a:solidFill>
                <a:latin typeface="微软雅黑" panose="020B0503020204020204" pitchFamily="34" charset="-122"/>
                <a:ea typeface="微软雅黑" panose="020B0503020204020204" pitchFamily="34" charset="-122"/>
              </a:rPr>
              <a:t>Verilog</a:t>
            </a:r>
            <a:r>
              <a:rPr lang="zh-CN" altLang="en-US" sz="2000" dirty="0" smtClean="0">
                <a:solidFill>
                  <a:schemeClr val="tx1"/>
                </a:solidFill>
                <a:latin typeface="微软雅黑" panose="020B0503020204020204" pitchFamily="34" charset="-122"/>
                <a:ea typeface="微软雅黑" panose="020B0503020204020204" pitchFamily="34" charset="-122"/>
              </a:rPr>
              <a:t>中，有三种不同类型的常量：整数型、实数型以及字符串型。</a:t>
            </a:r>
            <a:endParaRPr lang="en-US" altLang="zh-CN" sz="2000" dirty="0" smtClean="0">
              <a:solidFill>
                <a:schemeClr val="tx1"/>
              </a:solidFill>
              <a:latin typeface="微软雅黑" panose="020B0503020204020204" pitchFamily="34" charset="-122"/>
              <a:ea typeface="微软雅黑" panose="020B0503020204020204" pitchFamily="34" charset="-122"/>
            </a:endParaRPr>
          </a:p>
          <a:p>
            <a:pPr marL="342900" indent="-342900" algn="l">
              <a:buFont typeface="Arial" panose="020B0604020202020204" pitchFamily="34" charset="0"/>
              <a:buChar char="•"/>
            </a:pPr>
            <a:r>
              <a:rPr lang="zh-CN" altLang="en-US" sz="2000" dirty="0" smtClean="0">
                <a:solidFill>
                  <a:schemeClr val="tx1"/>
                </a:solidFill>
                <a:latin typeface="微软雅黑" panose="020B0503020204020204" pitchFamily="34" charset="-122"/>
                <a:ea typeface="微软雅黑" panose="020B0503020204020204" pitchFamily="34" charset="-122"/>
              </a:rPr>
              <a:t>整数型常量可以直接使用十进制的数字表示。</a:t>
            </a:r>
            <a:endParaRPr lang="en-US" altLang="zh-CN" sz="2000" dirty="0" smtClean="0">
              <a:solidFill>
                <a:schemeClr val="tx1"/>
              </a:solidFill>
              <a:latin typeface="微软雅黑" panose="020B0503020204020204" pitchFamily="34" charset="-122"/>
              <a:ea typeface="微软雅黑" panose="020B0503020204020204" pitchFamily="34" charset="-122"/>
            </a:endParaRPr>
          </a:p>
          <a:p>
            <a:pPr marL="342900" indent="-342900" algn="l">
              <a:buFont typeface="Arial" panose="020B0604020202020204" pitchFamily="34" charset="0"/>
              <a:buChar char="•"/>
            </a:pPr>
            <a:r>
              <a:rPr lang="zh-CN" altLang="en-US" sz="2000" dirty="0" smtClean="0">
                <a:solidFill>
                  <a:schemeClr val="tx1"/>
                </a:solidFill>
                <a:latin typeface="微软雅黑" panose="020B0503020204020204" pitchFamily="34" charset="-122"/>
                <a:ea typeface="微软雅黑" panose="020B0503020204020204" pitchFamily="34" charset="-122"/>
              </a:rPr>
              <a:t>基数表示法的格式如下：</a:t>
            </a:r>
            <a:r>
              <a:rPr lang="en-US" altLang="zh-CN" sz="2000" dirty="0" smtClean="0">
                <a:solidFill>
                  <a:schemeClr val="tx1"/>
                </a:solidFill>
                <a:latin typeface="微软雅黑" panose="020B0503020204020204" pitchFamily="34" charset="-122"/>
                <a:ea typeface="微软雅黑" panose="020B0503020204020204" pitchFamily="34" charset="-122"/>
              </a:rPr>
              <a:t> </a:t>
            </a:r>
            <a:endParaRPr lang="zh-CN" altLang="en-US" sz="2000" dirty="0" smtClean="0">
              <a:solidFill>
                <a:schemeClr val="tx1"/>
              </a:solidFill>
              <a:latin typeface="微软雅黑" panose="020B0503020204020204" pitchFamily="34" charset="-122"/>
              <a:ea typeface="微软雅黑" panose="020B0503020204020204" pitchFamily="34" charset="-122"/>
            </a:endParaRPr>
          </a:p>
          <a:p>
            <a:pPr marL="342900" indent="-342900" algn="l">
              <a:buFont typeface="Arial" panose="020B0604020202020204" pitchFamily="34" charset="0"/>
              <a:buChar char="•"/>
            </a:pPr>
            <a:r>
              <a:rPr lang="zh-CN" altLang="en-US" sz="2000" dirty="0" smtClean="0">
                <a:solidFill>
                  <a:schemeClr val="tx1"/>
                </a:solidFill>
                <a:latin typeface="微软雅黑" panose="020B0503020204020204" pitchFamily="34" charset="-122"/>
                <a:ea typeface="微软雅黑" panose="020B0503020204020204" pitchFamily="34" charset="-122"/>
              </a:rPr>
              <a:t>长度</a:t>
            </a:r>
            <a:r>
              <a:rPr lang="en-US" altLang="zh-CN" sz="2000" dirty="0" smtClean="0">
                <a:solidFill>
                  <a:schemeClr val="tx1"/>
                </a:solidFill>
                <a:latin typeface="微软雅黑" panose="020B0503020204020204" pitchFamily="34" charset="-122"/>
                <a:ea typeface="微软雅黑" panose="020B0503020204020204" pitchFamily="34" charset="-122"/>
              </a:rPr>
              <a:t>’+</a:t>
            </a:r>
            <a:r>
              <a:rPr lang="zh-CN" altLang="en-US" sz="2000" dirty="0" smtClean="0">
                <a:solidFill>
                  <a:schemeClr val="tx1"/>
                </a:solidFill>
                <a:latin typeface="微软雅黑" panose="020B0503020204020204" pitchFamily="34" charset="-122"/>
                <a:ea typeface="微软雅黑" panose="020B0503020204020204" pitchFamily="34" charset="-122"/>
              </a:rPr>
              <a:t>数制简写</a:t>
            </a:r>
            <a:r>
              <a:rPr lang="en-US" altLang="zh-CN" sz="2000" dirty="0" smtClean="0">
                <a:solidFill>
                  <a:schemeClr val="tx1"/>
                </a:solidFill>
                <a:latin typeface="微软雅黑" panose="020B0503020204020204" pitchFamily="34" charset="-122"/>
                <a:ea typeface="微软雅黑" panose="020B0503020204020204" pitchFamily="34" charset="-122"/>
              </a:rPr>
              <a:t>+</a:t>
            </a:r>
            <a:r>
              <a:rPr lang="zh-CN" altLang="en-US" sz="2000" dirty="0" smtClean="0">
                <a:solidFill>
                  <a:schemeClr val="tx1"/>
                </a:solidFill>
                <a:latin typeface="微软雅黑" panose="020B0503020204020204" pitchFamily="34" charset="-122"/>
                <a:ea typeface="微软雅黑" panose="020B0503020204020204" pitchFamily="34" charset="-122"/>
              </a:rPr>
              <a:t>数字</a:t>
            </a:r>
          </a:p>
          <a:p>
            <a:pPr marL="342900" indent="-342900" algn="l">
              <a:buFont typeface="Arial" panose="020B0604020202020204" pitchFamily="34" charset="0"/>
              <a:buChar char="•"/>
            </a:pPr>
            <a:r>
              <a:rPr lang="zh-CN" altLang="en-US" sz="2000" dirty="0" smtClean="0">
                <a:solidFill>
                  <a:schemeClr val="tx1"/>
                </a:solidFill>
                <a:latin typeface="微软雅黑" panose="020B0503020204020204" pitchFamily="34" charset="-122"/>
                <a:ea typeface="微软雅黑" panose="020B0503020204020204" pitchFamily="34" charset="-122"/>
              </a:rPr>
              <a:t>当设定的位宽比实际数字的位宽少，则自动截去左边超出的位数，反之则在左边不够的位置补足</a:t>
            </a:r>
            <a:r>
              <a:rPr lang="en-US" altLang="zh-CN" sz="2000" dirty="0" smtClean="0">
                <a:solidFill>
                  <a:schemeClr val="tx1"/>
                </a:solidFill>
                <a:latin typeface="微软雅黑" panose="020B0503020204020204" pitchFamily="34" charset="-122"/>
                <a:ea typeface="微软雅黑" panose="020B0503020204020204" pitchFamily="34" charset="-122"/>
              </a:rPr>
              <a:t>0</a:t>
            </a:r>
            <a:r>
              <a:rPr lang="zh-CN" altLang="en-US" sz="2000" dirty="0" smtClean="0">
                <a:solidFill>
                  <a:schemeClr val="tx1"/>
                </a:solidFill>
                <a:latin typeface="微软雅黑" panose="020B0503020204020204" pitchFamily="34" charset="-122"/>
                <a:ea typeface="微软雅黑" panose="020B0503020204020204" pitchFamily="34" charset="-122"/>
              </a:rPr>
              <a:t>。如果长度不显示，那么数字的位宽则取决于本身的长度。</a:t>
            </a:r>
            <a:endParaRPr lang="en-US" altLang="zh-CN" sz="2000" dirty="0" smtClean="0">
              <a:solidFill>
                <a:schemeClr val="tx1"/>
              </a:solidFill>
              <a:latin typeface="微软雅黑" panose="020B0503020204020204" pitchFamily="34" charset="-122"/>
              <a:ea typeface="微软雅黑" panose="020B0503020204020204" pitchFamily="34" charset="-122"/>
            </a:endParaRPr>
          </a:p>
          <a:p>
            <a:pPr marL="342900" indent="-342900" algn="l">
              <a:buFont typeface="Arial" panose="020B0604020202020204" pitchFamily="34" charset="0"/>
              <a:buChar char="•"/>
            </a:pPr>
            <a:endParaRPr lang="en-US" altLang="zh-CN" sz="2000" dirty="0" smtClean="0">
              <a:solidFill>
                <a:schemeClr val="tx1"/>
              </a:solidFill>
              <a:latin typeface="微软雅黑" panose="020B0503020204020204" pitchFamily="34" charset="-122"/>
              <a:ea typeface="微软雅黑" panose="020B0503020204020204" pitchFamily="34" charset="-122"/>
            </a:endParaRPr>
          </a:p>
          <a:p>
            <a:pPr algn="l"/>
            <a:r>
              <a:rPr lang="zh-CN" altLang="en-US" sz="2000" dirty="0" smtClean="0">
                <a:solidFill>
                  <a:srgbClr val="FF0000"/>
                </a:solidFill>
                <a:latin typeface="微软雅黑" panose="020B0503020204020204" pitchFamily="34" charset="-122"/>
                <a:ea typeface="微软雅黑" panose="020B0503020204020204" pitchFamily="34" charset="-122"/>
              </a:rPr>
              <a:t>注意：这里说的长度或位宽表示数值在二进制形态下的位宽</a:t>
            </a:r>
            <a:endParaRPr lang="en-US" altLang="zh-CN" sz="2000" dirty="0" smtClean="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5855879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405245" y="365126"/>
            <a:ext cx="7886700" cy="7810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dirty="0" smtClean="0"/>
              <a:t>程序注释</a:t>
            </a:r>
            <a:endParaRPr lang="zh-CN" altLang="en-US" sz="3200" dirty="0"/>
          </a:p>
        </p:txBody>
      </p:sp>
      <p:sp>
        <p:nvSpPr>
          <p:cNvPr id="6" name="Rectangle 3"/>
          <p:cNvSpPr>
            <a:spLocks noGrp="1" noChangeArrowheads="1"/>
          </p:cNvSpPr>
          <p:nvPr/>
        </p:nvSpPr>
        <p:spPr bwMode="auto">
          <a:xfrm>
            <a:off x="1030784" y="1748972"/>
            <a:ext cx="7140759" cy="4100285"/>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accent1"/>
              </a:buClr>
              <a:buSzPct val="90000"/>
              <a:buFont typeface="Monotype Sorts" pitchFamily="2" charset="2"/>
              <a:buChar char="4"/>
              <a:defRPr kumimoji="1" sz="3200" kern="1200">
                <a:solidFill>
                  <a:schemeClr val="tx1"/>
                </a:solidFill>
                <a:latin typeface="+mn-lt"/>
                <a:ea typeface="+mn-ea"/>
                <a:cs typeface="+mn-cs"/>
              </a:defRPr>
            </a:lvl1pPr>
            <a:lvl2pPr marL="742950" indent="-285750" algn="l" rtl="0" fontAlgn="base">
              <a:spcBef>
                <a:spcPct val="20000"/>
              </a:spcBef>
              <a:spcAft>
                <a:spcPct val="0"/>
              </a:spcAft>
              <a:buClr>
                <a:schemeClr val="accent1"/>
              </a:buClr>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Clr>
                <a:schemeClr val="accent1"/>
              </a:buClr>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Clr>
                <a:schemeClr val="accent1"/>
              </a:buClr>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Clr>
                <a:schemeClr val="accent1"/>
              </a:buClr>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eaLnBrk="0" hangingPunct="0">
              <a:spcBef>
                <a:spcPct val="0"/>
              </a:spcBef>
              <a:buClrTx/>
              <a:buSzTx/>
              <a:buFontTx/>
              <a:buNone/>
            </a:pPr>
            <a:r>
              <a:rPr kumimoji="0" lang="zh-CN" altLang="en-US" sz="2400" dirty="0">
                <a:latin typeface="微软雅黑" panose="020B0503020204020204" pitchFamily="34" charset="-122"/>
                <a:ea typeface="微软雅黑" panose="020B0503020204020204" pitchFamily="34" charset="-122"/>
              </a:rPr>
              <a:t> </a:t>
            </a:r>
            <a:r>
              <a:rPr kumimoji="0" lang="en-US" altLang="zh-CN" sz="2400" dirty="0">
                <a:latin typeface="微软雅黑" panose="020B0503020204020204" pitchFamily="34" charset="-122"/>
                <a:ea typeface="微软雅黑" panose="020B0503020204020204" pitchFamily="34" charset="-122"/>
              </a:rPr>
              <a:t>Verilog </a:t>
            </a:r>
            <a:r>
              <a:rPr kumimoji="0" lang="zh-CN" altLang="en-US" sz="2400" dirty="0">
                <a:latin typeface="微软雅黑" panose="020B0503020204020204" pitchFamily="34" charset="-122"/>
                <a:ea typeface="微软雅黑" panose="020B0503020204020204" pitchFamily="34" charset="-122"/>
              </a:rPr>
              <a:t>是一种格式很自由的语言。</a:t>
            </a:r>
          </a:p>
          <a:p>
            <a:pPr eaLnBrk="0" hangingPunct="0">
              <a:spcBef>
                <a:spcPct val="50000"/>
              </a:spcBef>
              <a:buClrTx/>
              <a:buSzTx/>
              <a:buFont typeface="Wingdings" panose="05000000000000000000" pitchFamily="2" charset="2"/>
              <a:buChar char="§"/>
            </a:pPr>
            <a:r>
              <a:rPr kumimoji="0" lang="zh-CN" altLang="en-US" sz="2400" dirty="0">
                <a:latin typeface="微软雅黑" panose="020B0503020204020204" pitchFamily="34" charset="-122"/>
                <a:ea typeface="微软雅黑" panose="020B0503020204020204" pitchFamily="34" charset="-122"/>
              </a:rPr>
              <a:t>  空格在文本中起一个分离符的作用，</a:t>
            </a:r>
          </a:p>
          <a:p>
            <a:pPr eaLnBrk="0" hangingPunct="0">
              <a:spcBef>
                <a:spcPct val="50000"/>
              </a:spcBef>
              <a:buClrTx/>
              <a:buSzTx/>
              <a:buFont typeface="Wingdings" panose="05000000000000000000" pitchFamily="2" charset="2"/>
              <a:buNone/>
            </a:pPr>
            <a:r>
              <a:rPr kumimoji="0" lang="zh-CN" altLang="en-US" sz="2400" dirty="0">
                <a:latin typeface="微软雅黑" panose="020B0503020204020204" pitchFamily="34" charset="-122"/>
                <a:ea typeface="微软雅黑" panose="020B0503020204020204" pitchFamily="34" charset="-122"/>
              </a:rPr>
              <a:t>    别的没有其他用处。</a:t>
            </a:r>
          </a:p>
          <a:p>
            <a:pPr eaLnBrk="0" hangingPunct="0">
              <a:spcBef>
                <a:spcPct val="50000"/>
              </a:spcBef>
              <a:buClrTx/>
              <a:buSzTx/>
              <a:buFont typeface="Wingdings" panose="05000000000000000000" pitchFamily="2" charset="2"/>
              <a:buChar char="§"/>
            </a:pPr>
            <a:r>
              <a:rPr kumimoji="0" lang="zh-CN" altLang="en-US" sz="2400" dirty="0">
                <a:latin typeface="微软雅黑" panose="020B0503020204020204" pitchFamily="34" charset="-122"/>
                <a:ea typeface="微软雅黑" panose="020B0503020204020204" pitchFamily="34" charset="-122"/>
              </a:rPr>
              <a:t> 单行注释符用  //*********                      </a:t>
            </a:r>
          </a:p>
          <a:p>
            <a:pPr eaLnBrk="0" hangingPunct="0">
              <a:spcBef>
                <a:spcPct val="50000"/>
              </a:spcBef>
              <a:buClrTx/>
              <a:buSzTx/>
              <a:buFont typeface="Wingdings" panose="05000000000000000000" pitchFamily="2" charset="2"/>
              <a:buNone/>
            </a:pPr>
            <a:r>
              <a:rPr kumimoji="0" lang="zh-CN" altLang="en-US" sz="2400" dirty="0">
                <a:latin typeface="微软雅黑" panose="020B0503020204020204" pitchFamily="34" charset="-122"/>
                <a:ea typeface="微软雅黑" panose="020B0503020204020204" pitchFamily="34" charset="-122"/>
              </a:rPr>
              <a:t>   与</a:t>
            </a:r>
            <a:r>
              <a:rPr kumimoji="0" lang="en-US" altLang="zh-CN" sz="2400" dirty="0">
                <a:latin typeface="微软雅黑" panose="020B0503020204020204" pitchFamily="34" charset="-122"/>
                <a:ea typeface="微软雅黑" panose="020B0503020204020204" pitchFamily="34" charset="-122"/>
              </a:rPr>
              <a:t>C </a:t>
            </a:r>
            <a:r>
              <a:rPr kumimoji="0" lang="zh-CN" altLang="en-US" sz="2400" dirty="0">
                <a:latin typeface="微软雅黑" panose="020B0503020204020204" pitchFamily="34" charset="-122"/>
                <a:ea typeface="微软雅黑" panose="020B0503020204020204" pitchFamily="34" charset="-122"/>
              </a:rPr>
              <a:t>语言一致</a:t>
            </a:r>
          </a:p>
          <a:p>
            <a:pPr eaLnBrk="0" hangingPunct="0">
              <a:spcBef>
                <a:spcPct val="50000"/>
              </a:spcBef>
              <a:buClrTx/>
              <a:buSzTx/>
              <a:buFont typeface="Wingdings" panose="05000000000000000000" pitchFamily="2" charset="2"/>
              <a:buChar char="§"/>
            </a:pPr>
            <a:r>
              <a:rPr kumimoji="0" lang="zh-CN" altLang="en-US" sz="2400" dirty="0">
                <a:latin typeface="微软雅黑" panose="020B0503020204020204" pitchFamily="34" charset="-122"/>
                <a:ea typeface="微软雅黑" panose="020B0503020204020204" pitchFamily="34" charset="-122"/>
              </a:rPr>
              <a:t> 多行注释符用 /*  -------------------------    */ </a:t>
            </a:r>
          </a:p>
          <a:p>
            <a:pPr eaLnBrk="0" hangingPunct="0">
              <a:spcBef>
                <a:spcPct val="50000"/>
              </a:spcBef>
              <a:buClrTx/>
              <a:buSzTx/>
              <a:buFont typeface="Wingdings" panose="05000000000000000000" pitchFamily="2" charset="2"/>
              <a:buNone/>
            </a:pPr>
            <a:r>
              <a:rPr kumimoji="0" lang="zh-CN" altLang="en-US" sz="2400" dirty="0">
                <a:latin typeface="微软雅黑" panose="020B0503020204020204" pitchFamily="34" charset="-122"/>
                <a:ea typeface="微软雅黑" panose="020B0503020204020204" pitchFamily="34" charset="-122"/>
              </a:rPr>
              <a:t>   与</a:t>
            </a:r>
            <a:r>
              <a:rPr kumimoji="0" lang="en-US" altLang="zh-CN" sz="2400" dirty="0">
                <a:latin typeface="微软雅黑" panose="020B0503020204020204" pitchFamily="34" charset="-122"/>
                <a:ea typeface="微软雅黑" panose="020B0503020204020204" pitchFamily="34" charset="-122"/>
              </a:rPr>
              <a:t>C </a:t>
            </a:r>
            <a:r>
              <a:rPr kumimoji="0" lang="zh-CN" altLang="en-US" sz="2400" dirty="0">
                <a:latin typeface="微软雅黑" panose="020B0503020204020204" pitchFamily="34" charset="-122"/>
                <a:ea typeface="微软雅黑" panose="020B0503020204020204" pitchFamily="34" charset="-122"/>
              </a:rPr>
              <a:t>语言一致</a:t>
            </a:r>
          </a:p>
          <a:p>
            <a:pPr eaLnBrk="0" hangingPunct="0">
              <a:spcBef>
                <a:spcPct val="50000"/>
              </a:spcBef>
              <a:buClrTx/>
              <a:buSzTx/>
              <a:buFont typeface="Wingdings" panose="05000000000000000000" pitchFamily="2" charset="2"/>
              <a:buNone/>
            </a:pP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744458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405245" y="365126"/>
            <a:ext cx="7886700" cy="7810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dirty="0" smtClean="0"/>
              <a:t>38</a:t>
            </a:r>
            <a:r>
              <a:rPr lang="zh-CN" altLang="en-US" sz="3200" dirty="0" smtClean="0"/>
              <a:t>译码器</a:t>
            </a:r>
            <a:endParaRPr lang="zh-CN" altLang="en-US" sz="3200" dirty="0"/>
          </a:p>
        </p:txBody>
      </p:sp>
      <p:pic>
        <p:nvPicPr>
          <p:cNvPr id="3" name="图片 2"/>
          <p:cNvPicPr>
            <a:picLocks noChangeAspect="1"/>
          </p:cNvPicPr>
          <p:nvPr/>
        </p:nvPicPr>
        <p:blipFill>
          <a:blip r:embed="rId2"/>
          <a:stretch>
            <a:fillRect/>
          </a:stretch>
        </p:blipFill>
        <p:spPr>
          <a:xfrm>
            <a:off x="5091937" y="2031020"/>
            <a:ext cx="3453679" cy="3121366"/>
          </a:xfrm>
          <a:prstGeom prst="rect">
            <a:avLst/>
          </a:prstGeom>
        </p:spPr>
      </p:pic>
      <p:sp>
        <p:nvSpPr>
          <p:cNvPr id="5" name="文本框 4"/>
          <p:cNvSpPr txBox="1"/>
          <p:nvPr/>
        </p:nvSpPr>
        <p:spPr>
          <a:xfrm>
            <a:off x="788312" y="2468318"/>
            <a:ext cx="4657919" cy="2246769"/>
          </a:xfrm>
          <a:prstGeom prst="rect">
            <a:avLst/>
          </a:prstGeom>
          <a:noFill/>
        </p:spPr>
        <p:txBody>
          <a:bodyPr wrap="square" rtlCol="0">
            <a:spAutoFit/>
          </a:bodyPr>
          <a:lstStyle/>
          <a:p>
            <a:r>
              <a:rPr lang="en-US" altLang="zh-CN" sz="2000" dirty="0"/>
              <a:t>74HC138</a:t>
            </a:r>
            <a:r>
              <a:rPr lang="zh-CN" altLang="en-US" sz="2000" dirty="0" smtClean="0"/>
              <a:t>译码器</a:t>
            </a:r>
            <a:endParaRPr lang="en-US" altLang="zh-CN" sz="2000" dirty="0" smtClean="0"/>
          </a:p>
          <a:p>
            <a:endParaRPr lang="en-US" altLang="zh-CN" sz="2000" dirty="0" smtClean="0"/>
          </a:p>
          <a:p>
            <a:r>
              <a:rPr lang="en-US" altLang="zh-CN" sz="2000" dirty="0" smtClean="0"/>
              <a:t>3</a:t>
            </a:r>
            <a:r>
              <a:rPr lang="zh-CN" altLang="en-US" sz="2000" dirty="0"/>
              <a:t>位二进制加权地址输入（</a:t>
            </a:r>
            <a:r>
              <a:rPr lang="en-US" altLang="zh-CN" sz="2000" dirty="0"/>
              <a:t>A0, A1</a:t>
            </a:r>
            <a:r>
              <a:rPr lang="zh-CN" altLang="en-US" sz="2000" dirty="0"/>
              <a:t>和</a:t>
            </a:r>
            <a:r>
              <a:rPr lang="en-US" altLang="zh-CN" sz="2000" dirty="0"/>
              <a:t>A2</a:t>
            </a:r>
            <a:r>
              <a:rPr lang="zh-CN" altLang="en-US" sz="2000" dirty="0" smtClean="0"/>
              <a:t>）</a:t>
            </a:r>
            <a:endParaRPr lang="en-US" altLang="zh-CN" sz="2000" dirty="0" smtClean="0"/>
          </a:p>
          <a:p>
            <a:endParaRPr lang="en-US" altLang="zh-CN" sz="2000" dirty="0" smtClean="0"/>
          </a:p>
          <a:p>
            <a:r>
              <a:rPr lang="zh-CN" altLang="en-US" sz="2000" dirty="0" smtClean="0"/>
              <a:t>并</a:t>
            </a:r>
            <a:r>
              <a:rPr lang="zh-CN" altLang="en-US" sz="2000" dirty="0"/>
              <a:t>当使能</a:t>
            </a:r>
            <a:r>
              <a:rPr lang="zh-CN" altLang="en-US" sz="2000" dirty="0" smtClean="0"/>
              <a:t>时</a:t>
            </a:r>
            <a:endParaRPr lang="en-US" altLang="zh-CN" sz="2000" dirty="0" smtClean="0"/>
          </a:p>
          <a:p>
            <a:endParaRPr lang="en-US" altLang="zh-CN" sz="2000" dirty="0" smtClean="0"/>
          </a:p>
          <a:p>
            <a:r>
              <a:rPr lang="zh-CN" altLang="en-US" sz="2000" dirty="0" smtClean="0"/>
              <a:t>提供</a:t>
            </a:r>
            <a:r>
              <a:rPr lang="en-US" altLang="zh-CN" sz="2000" dirty="0"/>
              <a:t>8</a:t>
            </a:r>
            <a:r>
              <a:rPr lang="zh-CN" altLang="en-US" sz="2000" dirty="0"/>
              <a:t>个互斥的低有效输出（</a:t>
            </a:r>
            <a:r>
              <a:rPr lang="en-US" altLang="zh-CN" sz="2000" dirty="0"/>
              <a:t>Y0</a:t>
            </a:r>
            <a:r>
              <a:rPr lang="zh-CN" altLang="en-US" sz="2000" dirty="0"/>
              <a:t>至</a:t>
            </a:r>
            <a:r>
              <a:rPr lang="en-US" altLang="zh-CN" sz="2000" dirty="0"/>
              <a:t>Y7</a:t>
            </a:r>
            <a:r>
              <a:rPr lang="zh-CN" altLang="en-US" sz="2000" dirty="0" smtClean="0"/>
              <a:t>）</a:t>
            </a:r>
            <a:endParaRPr lang="zh-CN" altLang="en-US" sz="2000" dirty="0"/>
          </a:p>
        </p:txBody>
      </p:sp>
      <p:pic>
        <p:nvPicPr>
          <p:cNvPr id="2" name="图片 1"/>
          <p:cNvPicPr>
            <a:picLocks noChangeAspect="1"/>
          </p:cNvPicPr>
          <p:nvPr/>
        </p:nvPicPr>
        <p:blipFill>
          <a:blip r:embed="rId3"/>
          <a:stretch>
            <a:fillRect/>
          </a:stretch>
        </p:blipFill>
        <p:spPr>
          <a:xfrm>
            <a:off x="705185" y="1578980"/>
            <a:ext cx="7767695" cy="4025446"/>
          </a:xfrm>
          <a:prstGeom prst="rect">
            <a:avLst/>
          </a:prstGeom>
        </p:spPr>
      </p:pic>
    </p:spTree>
    <p:extLst>
      <p:ext uri="{BB962C8B-B14F-4D97-AF65-F5344CB8AC3E}">
        <p14:creationId xmlns:p14="http://schemas.microsoft.com/office/powerpoint/2010/main" val="313923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405245" y="365126"/>
            <a:ext cx="7886700" cy="7810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dirty="0"/>
              <a:t>数码管</a:t>
            </a:r>
          </a:p>
        </p:txBody>
      </p:sp>
      <p:sp>
        <p:nvSpPr>
          <p:cNvPr id="3" name="文本框 2"/>
          <p:cNvSpPr txBox="1"/>
          <p:nvPr/>
        </p:nvSpPr>
        <p:spPr>
          <a:xfrm>
            <a:off x="1423637" y="1073484"/>
            <a:ext cx="5849916" cy="5447645"/>
          </a:xfrm>
          <a:prstGeom prst="rect">
            <a:avLst/>
          </a:prstGeom>
          <a:noFill/>
        </p:spPr>
        <p:txBody>
          <a:bodyPr wrap="square" rtlCol="0">
            <a:spAutoFit/>
          </a:bodyPr>
          <a:lstStyle/>
          <a:p>
            <a:r>
              <a:rPr lang="en-US" altLang="zh-CN" b="1" kern="0" dirty="0">
                <a:solidFill>
                  <a:srgbClr val="0000FF"/>
                </a:solidFill>
                <a:latin typeface="Courier New" panose="02070309020205020404" pitchFamily="49" charset="0"/>
                <a:cs typeface="Times New Roman" panose="02020603050405020304" pitchFamily="18" charset="0"/>
              </a:rPr>
              <a:t>module</a:t>
            </a:r>
            <a:r>
              <a:rPr lang="en-US" altLang="zh-CN" kern="0" dirty="0">
                <a:solidFill>
                  <a:srgbClr val="000000"/>
                </a:solidFill>
                <a:latin typeface="Courier New" panose="02070309020205020404" pitchFamily="49" charset="0"/>
                <a:cs typeface="Times New Roman" panose="02020603050405020304" pitchFamily="18" charset="0"/>
              </a:rPr>
              <a:t> Decode38 </a:t>
            </a:r>
            <a:endParaRPr lang="zh-CN" altLang="zh-CN" sz="2000" kern="100" dirty="0">
              <a:latin typeface="Calibri" panose="020F0502020204030204" pitchFamily="34" charset="0"/>
              <a:cs typeface="Times New Roman" panose="02020603050405020304" pitchFamily="18" charset="0"/>
            </a:endParaRPr>
          </a:p>
          <a:p>
            <a:r>
              <a:rPr lang="en-US" altLang="zh-CN" b="1" kern="0" dirty="0">
                <a:solidFill>
                  <a:srgbClr val="000080"/>
                </a:solidFill>
                <a:latin typeface="Courier New" panose="02070309020205020404" pitchFamily="49" charset="0"/>
                <a:cs typeface="Times New Roman" panose="02020603050405020304" pitchFamily="18" charset="0"/>
              </a:rPr>
              <a:t>(</a:t>
            </a:r>
            <a:endParaRPr lang="zh-CN" altLang="zh-CN" sz="2000" kern="100" dirty="0">
              <a:latin typeface="Calibri" panose="020F0502020204030204" pitchFamily="34" charset="0"/>
              <a:cs typeface="Times New Roman" panose="02020603050405020304" pitchFamily="18" charset="0"/>
            </a:endParaRPr>
          </a:p>
          <a:p>
            <a:r>
              <a:rPr lang="en-US" altLang="zh-CN" b="1" kern="0" dirty="0">
                <a:solidFill>
                  <a:srgbClr val="0000FF"/>
                </a:solidFill>
                <a:latin typeface="Courier New" panose="02070309020205020404" pitchFamily="49" charset="0"/>
                <a:cs typeface="Times New Roman" panose="02020603050405020304" pitchFamily="18" charset="0"/>
              </a:rPr>
              <a:t>input</a:t>
            </a:r>
            <a:r>
              <a:rPr lang="en-US" altLang="zh-CN" kern="0" dirty="0">
                <a:solidFill>
                  <a:srgbClr val="000000"/>
                </a:solidFill>
                <a:latin typeface="Courier New" panose="02070309020205020404" pitchFamily="49" charset="0"/>
                <a:cs typeface="Times New Roman" panose="02020603050405020304" pitchFamily="18" charset="0"/>
              </a:rPr>
              <a:t> </a:t>
            </a:r>
            <a:r>
              <a:rPr lang="en-US" altLang="zh-CN" b="1" kern="0" dirty="0">
                <a:solidFill>
                  <a:srgbClr val="000080"/>
                </a:solidFill>
                <a:latin typeface="Courier New" panose="02070309020205020404" pitchFamily="49" charset="0"/>
                <a:cs typeface="Times New Roman" panose="02020603050405020304" pitchFamily="18" charset="0"/>
              </a:rPr>
              <a:t>[</a:t>
            </a:r>
            <a:r>
              <a:rPr lang="en-US" altLang="zh-CN" kern="0" dirty="0">
                <a:solidFill>
                  <a:srgbClr val="FF8000"/>
                </a:solidFill>
                <a:latin typeface="Courier New" panose="02070309020205020404" pitchFamily="49" charset="0"/>
                <a:cs typeface="Times New Roman" panose="02020603050405020304" pitchFamily="18" charset="0"/>
              </a:rPr>
              <a:t>2</a:t>
            </a:r>
            <a:r>
              <a:rPr lang="en-US" altLang="zh-CN" b="1" kern="0" dirty="0">
                <a:solidFill>
                  <a:srgbClr val="000080"/>
                </a:solidFill>
                <a:latin typeface="Courier New" panose="02070309020205020404" pitchFamily="49" charset="0"/>
                <a:cs typeface="Times New Roman" panose="02020603050405020304" pitchFamily="18" charset="0"/>
              </a:rPr>
              <a:t>:</a:t>
            </a:r>
            <a:r>
              <a:rPr lang="en-US" altLang="zh-CN" kern="0" dirty="0">
                <a:solidFill>
                  <a:srgbClr val="FF8000"/>
                </a:solidFill>
                <a:latin typeface="Courier New" panose="02070309020205020404" pitchFamily="49" charset="0"/>
                <a:cs typeface="Times New Roman" panose="02020603050405020304" pitchFamily="18" charset="0"/>
              </a:rPr>
              <a:t>0</a:t>
            </a:r>
            <a:r>
              <a:rPr lang="en-US" altLang="zh-CN" b="1" kern="0" dirty="0">
                <a:solidFill>
                  <a:srgbClr val="000080"/>
                </a:solidFill>
                <a:latin typeface="Courier New" panose="02070309020205020404" pitchFamily="49" charset="0"/>
                <a:cs typeface="Times New Roman" panose="02020603050405020304" pitchFamily="18" charset="0"/>
              </a:rPr>
              <a:t>]</a:t>
            </a:r>
            <a:r>
              <a:rPr lang="en-US" altLang="zh-CN" kern="0" dirty="0">
                <a:solidFill>
                  <a:srgbClr val="000000"/>
                </a:solidFill>
                <a:latin typeface="Courier New" panose="02070309020205020404" pitchFamily="49" charset="0"/>
                <a:cs typeface="Times New Roman" panose="02020603050405020304" pitchFamily="18" charset="0"/>
              </a:rPr>
              <a:t> </a:t>
            </a:r>
            <a:r>
              <a:rPr lang="en-US" altLang="zh-CN" kern="0" dirty="0" err="1">
                <a:solidFill>
                  <a:srgbClr val="000000"/>
                </a:solidFill>
                <a:latin typeface="Courier New" panose="02070309020205020404" pitchFamily="49" charset="0"/>
                <a:cs typeface="Times New Roman" panose="02020603050405020304" pitchFamily="18" charset="0"/>
              </a:rPr>
              <a:t>A_in</a:t>
            </a:r>
            <a:r>
              <a:rPr lang="en-US" altLang="zh-CN" b="1" kern="0" dirty="0">
                <a:solidFill>
                  <a:srgbClr val="000080"/>
                </a:solidFill>
                <a:latin typeface="Courier New" panose="02070309020205020404" pitchFamily="49" charset="0"/>
                <a:cs typeface="Times New Roman" panose="02020603050405020304" pitchFamily="18" charset="0"/>
              </a:rPr>
              <a:t>,</a:t>
            </a:r>
            <a:r>
              <a:rPr lang="en-US" altLang="zh-CN" kern="0" dirty="0">
                <a:solidFill>
                  <a:srgbClr val="000000"/>
                </a:solidFill>
                <a:latin typeface="Courier New" panose="02070309020205020404" pitchFamily="49" charset="0"/>
                <a:cs typeface="Times New Roman" panose="02020603050405020304" pitchFamily="18" charset="0"/>
              </a:rPr>
              <a:t>   </a:t>
            </a:r>
            <a:r>
              <a:rPr lang="en-US" altLang="zh-CN" kern="0" dirty="0">
                <a:solidFill>
                  <a:srgbClr val="008000"/>
                </a:solidFill>
                <a:latin typeface="Courier New" panose="02070309020205020404" pitchFamily="49" charset="0"/>
                <a:cs typeface="Times New Roman" panose="02020603050405020304" pitchFamily="18" charset="0"/>
              </a:rPr>
              <a:t>//3</a:t>
            </a:r>
            <a:r>
              <a:rPr lang="zh-CN" altLang="zh-CN" kern="0" dirty="0">
                <a:solidFill>
                  <a:srgbClr val="008000"/>
                </a:solidFill>
                <a:latin typeface="Courier New" panose="02070309020205020404" pitchFamily="49" charset="0"/>
                <a:cs typeface="Courier New" panose="02070309020205020404" pitchFamily="49" charset="0"/>
              </a:rPr>
              <a:t>位地址输入</a:t>
            </a:r>
            <a:endParaRPr lang="zh-CN" altLang="zh-CN" sz="2000" kern="100" dirty="0">
              <a:latin typeface="Calibri" panose="020F0502020204030204" pitchFamily="34" charset="0"/>
              <a:cs typeface="Times New Roman" panose="02020603050405020304" pitchFamily="18" charset="0"/>
            </a:endParaRPr>
          </a:p>
          <a:p>
            <a:r>
              <a:rPr lang="en-US" altLang="zh-CN" b="1" kern="0" dirty="0">
                <a:solidFill>
                  <a:srgbClr val="0000FF"/>
                </a:solidFill>
                <a:latin typeface="Courier New" panose="02070309020205020404" pitchFamily="49" charset="0"/>
                <a:cs typeface="Times New Roman" panose="02020603050405020304" pitchFamily="18" charset="0"/>
              </a:rPr>
              <a:t>output</a:t>
            </a:r>
            <a:r>
              <a:rPr lang="en-US" altLang="zh-CN" kern="0" dirty="0">
                <a:solidFill>
                  <a:srgbClr val="000000"/>
                </a:solidFill>
                <a:latin typeface="Courier New" panose="02070309020205020404" pitchFamily="49" charset="0"/>
                <a:cs typeface="Times New Roman" panose="02020603050405020304" pitchFamily="18" charset="0"/>
              </a:rPr>
              <a:t> </a:t>
            </a:r>
            <a:r>
              <a:rPr lang="en-US" altLang="zh-CN" b="1" kern="0" dirty="0" err="1">
                <a:solidFill>
                  <a:srgbClr val="0000FF"/>
                </a:solidFill>
                <a:latin typeface="Courier New" panose="02070309020205020404" pitchFamily="49" charset="0"/>
                <a:cs typeface="Times New Roman" panose="02020603050405020304" pitchFamily="18" charset="0"/>
              </a:rPr>
              <a:t>reg</a:t>
            </a:r>
            <a:r>
              <a:rPr lang="en-US" altLang="zh-CN" kern="0" dirty="0">
                <a:solidFill>
                  <a:srgbClr val="000000"/>
                </a:solidFill>
                <a:latin typeface="Courier New" panose="02070309020205020404" pitchFamily="49" charset="0"/>
                <a:cs typeface="Times New Roman" panose="02020603050405020304" pitchFamily="18" charset="0"/>
              </a:rPr>
              <a:t> </a:t>
            </a:r>
            <a:r>
              <a:rPr lang="en-US" altLang="zh-CN" b="1" kern="0" dirty="0">
                <a:solidFill>
                  <a:srgbClr val="000080"/>
                </a:solidFill>
                <a:latin typeface="Courier New" panose="02070309020205020404" pitchFamily="49" charset="0"/>
                <a:cs typeface="Times New Roman" panose="02020603050405020304" pitchFamily="18" charset="0"/>
              </a:rPr>
              <a:t>[</a:t>
            </a:r>
            <a:r>
              <a:rPr lang="en-US" altLang="zh-CN" kern="0" dirty="0">
                <a:solidFill>
                  <a:srgbClr val="FF8000"/>
                </a:solidFill>
                <a:latin typeface="Courier New" panose="02070309020205020404" pitchFamily="49" charset="0"/>
                <a:cs typeface="Times New Roman" panose="02020603050405020304" pitchFamily="18" charset="0"/>
              </a:rPr>
              <a:t>7</a:t>
            </a:r>
            <a:r>
              <a:rPr lang="en-US" altLang="zh-CN" b="1" kern="0" dirty="0">
                <a:solidFill>
                  <a:srgbClr val="000080"/>
                </a:solidFill>
                <a:latin typeface="Courier New" panose="02070309020205020404" pitchFamily="49" charset="0"/>
                <a:cs typeface="Times New Roman" panose="02020603050405020304" pitchFamily="18" charset="0"/>
              </a:rPr>
              <a:t>:</a:t>
            </a:r>
            <a:r>
              <a:rPr lang="en-US" altLang="zh-CN" kern="0" dirty="0">
                <a:solidFill>
                  <a:srgbClr val="FF8000"/>
                </a:solidFill>
                <a:latin typeface="Courier New" panose="02070309020205020404" pitchFamily="49" charset="0"/>
                <a:cs typeface="Times New Roman" panose="02020603050405020304" pitchFamily="18" charset="0"/>
              </a:rPr>
              <a:t>0</a:t>
            </a:r>
            <a:r>
              <a:rPr lang="en-US" altLang="zh-CN" b="1" kern="0" dirty="0">
                <a:solidFill>
                  <a:srgbClr val="000080"/>
                </a:solidFill>
                <a:latin typeface="Courier New" panose="02070309020205020404" pitchFamily="49" charset="0"/>
                <a:cs typeface="Times New Roman" panose="02020603050405020304" pitchFamily="18" charset="0"/>
              </a:rPr>
              <a:t>]</a:t>
            </a:r>
            <a:r>
              <a:rPr lang="en-US" altLang="zh-CN" kern="0" dirty="0">
                <a:solidFill>
                  <a:srgbClr val="000000"/>
                </a:solidFill>
                <a:latin typeface="Courier New" panose="02070309020205020404" pitchFamily="49" charset="0"/>
                <a:cs typeface="Times New Roman" panose="02020603050405020304" pitchFamily="18" charset="0"/>
              </a:rPr>
              <a:t> </a:t>
            </a:r>
            <a:r>
              <a:rPr lang="en-US" altLang="zh-CN" kern="0" dirty="0" err="1">
                <a:solidFill>
                  <a:srgbClr val="000000"/>
                </a:solidFill>
                <a:latin typeface="Courier New" panose="02070309020205020404" pitchFamily="49" charset="0"/>
                <a:cs typeface="Times New Roman" panose="02020603050405020304" pitchFamily="18" charset="0"/>
              </a:rPr>
              <a:t>Y_out</a:t>
            </a:r>
            <a:r>
              <a:rPr lang="en-US" altLang="zh-CN" kern="0" dirty="0">
                <a:solidFill>
                  <a:srgbClr val="000000"/>
                </a:solidFill>
                <a:latin typeface="Courier New" panose="02070309020205020404" pitchFamily="49" charset="0"/>
                <a:cs typeface="Times New Roman" panose="02020603050405020304" pitchFamily="18" charset="0"/>
              </a:rPr>
              <a:t>  </a:t>
            </a:r>
            <a:r>
              <a:rPr lang="en-US" altLang="zh-CN" kern="0" dirty="0">
                <a:solidFill>
                  <a:srgbClr val="008000"/>
                </a:solidFill>
                <a:latin typeface="Courier New" panose="02070309020205020404" pitchFamily="49" charset="0"/>
                <a:cs typeface="Times New Roman" panose="02020603050405020304" pitchFamily="18" charset="0"/>
              </a:rPr>
              <a:t>//8</a:t>
            </a:r>
            <a:r>
              <a:rPr lang="zh-CN" altLang="zh-CN" kern="0" dirty="0">
                <a:solidFill>
                  <a:srgbClr val="008000"/>
                </a:solidFill>
                <a:latin typeface="Courier New" panose="02070309020205020404" pitchFamily="49" charset="0"/>
                <a:cs typeface="Courier New" panose="02070309020205020404" pitchFamily="49" charset="0"/>
              </a:rPr>
              <a:t>位选择输出</a:t>
            </a:r>
            <a:endParaRPr lang="zh-CN" altLang="zh-CN" sz="2000" kern="100" dirty="0">
              <a:latin typeface="Calibri" panose="020F0502020204030204" pitchFamily="34" charset="0"/>
              <a:cs typeface="Times New Roman" panose="02020603050405020304" pitchFamily="18" charset="0"/>
            </a:endParaRPr>
          </a:p>
          <a:p>
            <a:r>
              <a:rPr lang="en-US" altLang="zh-CN" b="1" kern="0" dirty="0" smtClean="0">
                <a:solidFill>
                  <a:srgbClr val="000080"/>
                </a:solidFill>
                <a:latin typeface="Courier New" panose="02070309020205020404" pitchFamily="49" charset="0"/>
                <a:cs typeface="Times New Roman" panose="02020603050405020304" pitchFamily="18" charset="0"/>
              </a:rPr>
              <a:t>);</a:t>
            </a:r>
            <a:endParaRPr lang="zh-CN" altLang="zh-CN" sz="2000" kern="100" dirty="0">
              <a:latin typeface="Calibri" panose="020F0502020204030204" pitchFamily="34" charset="0"/>
              <a:cs typeface="Times New Roman" panose="02020603050405020304" pitchFamily="18" charset="0"/>
            </a:endParaRPr>
          </a:p>
          <a:p>
            <a:r>
              <a:rPr lang="en-US" altLang="zh-CN" b="1" kern="0" dirty="0">
                <a:solidFill>
                  <a:srgbClr val="0000FF"/>
                </a:solidFill>
                <a:latin typeface="Courier New" panose="02070309020205020404" pitchFamily="49" charset="0"/>
                <a:cs typeface="Times New Roman" panose="02020603050405020304" pitchFamily="18" charset="0"/>
              </a:rPr>
              <a:t>always</a:t>
            </a:r>
            <a:r>
              <a:rPr lang="en-US" altLang="zh-CN" b="1" kern="0" dirty="0">
                <a:solidFill>
                  <a:srgbClr val="000080"/>
                </a:solidFill>
                <a:latin typeface="Courier New" panose="02070309020205020404" pitchFamily="49" charset="0"/>
                <a:cs typeface="Times New Roman" panose="02020603050405020304" pitchFamily="18" charset="0"/>
              </a:rPr>
              <a:t>@(</a:t>
            </a:r>
            <a:r>
              <a:rPr lang="en-US" altLang="zh-CN" kern="0" dirty="0" err="1">
                <a:solidFill>
                  <a:srgbClr val="000000"/>
                </a:solidFill>
                <a:latin typeface="Courier New" panose="02070309020205020404" pitchFamily="49" charset="0"/>
                <a:cs typeface="Times New Roman" panose="02020603050405020304" pitchFamily="18" charset="0"/>
              </a:rPr>
              <a:t>A_in</a:t>
            </a:r>
            <a:r>
              <a:rPr lang="en-US" altLang="zh-CN" b="1" kern="0" dirty="0">
                <a:solidFill>
                  <a:srgbClr val="000080"/>
                </a:solidFill>
                <a:latin typeface="Courier New" panose="02070309020205020404" pitchFamily="49" charset="0"/>
                <a:cs typeface="Times New Roman" panose="02020603050405020304" pitchFamily="18" charset="0"/>
              </a:rPr>
              <a:t>)</a:t>
            </a:r>
            <a:r>
              <a:rPr lang="en-US" altLang="zh-CN" kern="0" dirty="0">
                <a:solidFill>
                  <a:srgbClr val="000000"/>
                </a:solidFill>
                <a:latin typeface="Courier New" panose="02070309020205020404" pitchFamily="49" charset="0"/>
                <a:cs typeface="Times New Roman" panose="02020603050405020304" pitchFamily="18" charset="0"/>
              </a:rPr>
              <a:t> </a:t>
            </a:r>
            <a:r>
              <a:rPr lang="en-US" altLang="zh-CN" b="1" kern="0" dirty="0">
                <a:solidFill>
                  <a:srgbClr val="0000FF"/>
                </a:solidFill>
                <a:latin typeface="Courier New" panose="02070309020205020404" pitchFamily="49" charset="0"/>
                <a:cs typeface="Times New Roman" panose="02020603050405020304" pitchFamily="18" charset="0"/>
              </a:rPr>
              <a:t>begin</a:t>
            </a:r>
            <a:r>
              <a:rPr lang="en-US" altLang="zh-CN" kern="0" dirty="0">
                <a:solidFill>
                  <a:srgbClr val="000000"/>
                </a:solidFill>
                <a:latin typeface="Courier New" panose="02070309020205020404" pitchFamily="49" charset="0"/>
                <a:cs typeface="Times New Roman" panose="02020603050405020304" pitchFamily="18" charset="0"/>
              </a:rPr>
              <a:t> </a:t>
            </a:r>
            <a:r>
              <a:rPr lang="en-US" altLang="zh-CN" kern="0" dirty="0">
                <a:solidFill>
                  <a:srgbClr val="008000"/>
                </a:solidFill>
                <a:latin typeface="Courier New" panose="02070309020205020404" pitchFamily="49" charset="0"/>
                <a:cs typeface="Times New Roman" panose="02020603050405020304" pitchFamily="18" charset="0"/>
              </a:rPr>
              <a:t>//</a:t>
            </a:r>
            <a:r>
              <a:rPr lang="zh-CN" altLang="zh-CN" kern="0" dirty="0">
                <a:solidFill>
                  <a:srgbClr val="008000"/>
                </a:solidFill>
                <a:latin typeface="Courier New" panose="02070309020205020404" pitchFamily="49" charset="0"/>
                <a:cs typeface="Courier New" panose="02070309020205020404" pitchFamily="49" charset="0"/>
              </a:rPr>
              <a:t>当</a:t>
            </a:r>
            <a:r>
              <a:rPr lang="en-US" altLang="zh-CN" kern="0" dirty="0" err="1">
                <a:solidFill>
                  <a:srgbClr val="008000"/>
                </a:solidFill>
                <a:latin typeface="Courier New" panose="02070309020205020404" pitchFamily="49" charset="0"/>
                <a:cs typeface="Times New Roman" panose="02020603050405020304" pitchFamily="18" charset="0"/>
              </a:rPr>
              <a:t>A_in</a:t>
            </a:r>
            <a:r>
              <a:rPr lang="zh-CN" altLang="zh-CN" kern="0" dirty="0">
                <a:solidFill>
                  <a:srgbClr val="008000"/>
                </a:solidFill>
                <a:latin typeface="Courier New" panose="02070309020205020404" pitchFamily="49" charset="0"/>
                <a:cs typeface="Courier New" panose="02070309020205020404" pitchFamily="49" charset="0"/>
              </a:rPr>
              <a:t>发生变化时</a:t>
            </a:r>
            <a:endParaRPr lang="zh-CN" altLang="zh-CN" sz="2000" kern="100" dirty="0">
              <a:latin typeface="Calibri" panose="020F0502020204030204" pitchFamily="34" charset="0"/>
              <a:cs typeface="Times New Roman" panose="02020603050405020304" pitchFamily="18" charset="0"/>
            </a:endParaRPr>
          </a:p>
          <a:p>
            <a:r>
              <a:rPr lang="en-US" altLang="zh-CN" kern="0" dirty="0">
                <a:solidFill>
                  <a:srgbClr val="000000"/>
                </a:solidFill>
                <a:latin typeface="Courier New" panose="02070309020205020404" pitchFamily="49" charset="0"/>
                <a:cs typeface="Times New Roman" panose="02020603050405020304" pitchFamily="18" charset="0"/>
              </a:rPr>
              <a:t>    </a:t>
            </a:r>
            <a:r>
              <a:rPr lang="en-US" altLang="zh-CN" b="1" kern="0" dirty="0">
                <a:solidFill>
                  <a:srgbClr val="0000FF"/>
                </a:solidFill>
                <a:latin typeface="Courier New" panose="02070309020205020404" pitchFamily="49" charset="0"/>
                <a:cs typeface="Times New Roman" panose="02020603050405020304" pitchFamily="18" charset="0"/>
              </a:rPr>
              <a:t>case</a:t>
            </a:r>
            <a:r>
              <a:rPr lang="en-US" altLang="zh-CN" kern="0" dirty="0">
                <a:solidFill>
                  <a:srgbClr val="000000"/>
                </a:solidFill>
                <a:latin typeface="Courier New" panose="02070309020205020404" pitchFamily="49" charset="0"/>
                <a:cs typeface="Times New Roman" panose="02020603050405020304" pitchFamily="18" charset="0"/>
              </a:rPr>
              <a:t> </a:t>
            </a:r>
            <a:r>
              <a:rPr lang="en-US" altLang="zh-CN" b="1" kern="0" dirty="0">
                <a:solidFill>
                  <a:srgbClr val="000080"/>
                </a:solidFill>
                <a:latin typeface="Courier New" panose="02070309020205020404" pitchFamily="49" charset="0"/>
                <a:cs typeface="Times New Roman" panose="02020603050405020304" pitchFamily="18" charset="0"/>
              </a:rPr>
              <a:t>(</a:t>
            </a:r>
            <a:r>
              <a:rPr lang="en-US" altLang="zh-CN" kern="0" dirty="0" err="1">
                <a:solidFill>
                  <a:srgbClr val="000000"/>
                </a:solidFill>
                <a:latin typeface="Courier New" panose="02070309020205020404" pitchFamily="49" charset="0"/>
                <a:cs typeface="Times New Roman" panose="02020603050405020304" pitchFamily="18" charset="0"/>
              </a:rPr>
              <a:t>A_in</a:t>
            </a:r>
            <a:r>
              <a:rPr lang="en-US" altLang="zh-CN" b="1" kern="0" dirty="0">
                <a:solidFill>
                  <a:srgbClr val="000080"/>
                </a:solidFill>
                <a:latin typeface="Courier New" panose="02070309020205020404" pitchFamily="49" charset="0"/>
                <a:cs typeface="Times New Roman" panose="02020603050405020304" pitchFamily="18" charset="0"/>
              </a:rPr>
              <a:t>)</a:t>
            </a:r>
            <a:r>
              <a:rPr lang="en-US" altLang="zh-CN" kern="0" dirty="0">
                <a:solidFill>
                  <a:srgbClr val="000000"/>
                </a:solidFill>
                <a:latin typeface="Courier New" panose="02070309020205020404" pitchFamily="49" charset="0"/>
                <a:cs typeface="Times New Roman" panose="02020603050405020304" pitchFamily="18" charset="0"/>
              </a:rPr>
              <a:t>     </a:t>
            </a:r>
            <a:r>
              <a:rPr lang="en-US" altLang="zh-CN" kern="0" dirty="0">
                <a:solidFill>
                  <a:srgbClr val="008000"/>
                </a:solidFill>
                <a:latin typeface="Courier New" panose="02070309020205020404" pitchFamily="49" charset="0"/>
                <a:cs typeface="Times New Roman" panose="02020603050405020304" pitchFamily="18" charset="0"/>
              </a:rPr>
              <a:t>//</a:t>
            </a:r>
            <a:r>
              <a:rPr lang="zh-CN" altLang="zh-CN" kern="0" dirty="0">
                <a:solidFill>
                  <a:srgbClr val="008000"/>
                </a:solidFill>
                <a:latin typeface="Courier New" panose="02070309020205020404" pitchFamily="49" charset="0"/>
                <a:cs typeface="Courier New" panose="02070309020205020404" pitchFamily="49" charset="0"/>
              </a:rPr>
              <a:t>根据</a:t>
            </a:r>
            <a:r>
              <a:rPr lang="en-US" altLang="zh-CN" kern="0" dirty="0" err="1">
                <a:solidFill>
                  <a:srgbClr val="008000"/>
                </a:solidFill>
                <a:latin typeface="Courier New" panose="02070309020205020404" pitchFamily="49" charset="0"/>
                <a:cs typeface="Times New Roman" panose="02020603050405020304" pitchFamily="18" charset="0"/>
              </a:rPr>
              <a:t>A_in</a:t>
            </a:r>
            <a:r>
              <a:rPr lang="zh-CN" altLang="zh-CN" kern="0" dirty="0">
                <a:solidFill>
                  <a:srgbClr val="008000"/>
                </a:solidFill>
                <a:latin typeface="Courier New" panose="02070309020205020404" pitchFamily="49" charset="0"/>
                <a:cs typeface="Courier New" panose="02070309020205020404" pitchFamily="49" charset="0"/>
              </a:rPr>
              <a:t>的值选择执行</a:t>
            </a:r>
            <a:endParaRPr lang="zh-CN" altLang="zh-CN" sz="2000" kern="100" dirty="0">
              <a:latin typeface="Calibri" panose="020F0502020204030204" pitchFamily="34" charset="0"/>
              <a:cs typeface="Times New Roman" panose="02020603050405020304" pitchFamily="18" charset="0"/>
            </a:endParaRPr>
          </a:p>
          <a:p>
            <a:r>
              <a:rPr lang="en-US" altLang="zh-CN" kern="0" dirty="0">
                <a:solidFill>
                  <a:srgbClr val="000000"/>
                </a:solidFill>
                <a:latin typeface="Courier New" panose="02070309020205020404" pitchFamily="49" charset="0"/>
                <a:cs typeface="Times New Roman" panose="02020603050405020304" pitchFamily="18" charset="0"/>
              </a:rPr>
              <a:t>        </a:t>
            </a:r>
            <a:r>
              <a:rPr lang="en-US" altLang="zh-CN" kern="0" dirty="0">
                <a:solidFill>
                  <a:srgbClr val="FF8000"/>
                </a:solidFill>
                <a:latin typeface="Courier New" panose="02070309020205020404" pitchFamily="49" charset="0"/>
                <a:cs typeface="Times New Roman" panose="02020603050405020304" pitchFamily="18" charset="0"/>
              </a:rPr>
              <a:t>3'b000</a:t>
            </a:r>
            <a:r>
              <a:rPr lang="en-US" altLang="zh-CN" b="1" kern="0" dirty="0">
                <a:solidFill>
                  <a:srgbClr val="000080"/>
                </a:solidFill>
                <a:latin typeface="Courier New" panose="02070309020205020404" pitchFamily="49" charset="0"/>
                <a:cs typeface="Times New Roman" panose="02020603050405020304" pitchFamily="18" charset="0"/>
              </a:rPr>
              <a:t>:</a:t>
            </a:r>
            <a:r>
              <a:rPr lang="en-US" altLang="zh-CN" kern="0" dirty="0">
                <a:solidFill>
                  <a:srgbClr val="000000"/>
                </a:solidFill>
                <a:latin typeface="Courier New" panose="02070309020205020404" pitchFamily="49" charset="0"/>
                <a:cs typeface="Times New Roman" panose="02020603050405020304" pitchFamily="18" charset="0"/>
              </a:rPr>
              <a:t> </a:t>
            </a:r>
            <a:r>
              <a:rPr lang="en-US" altLang="zh-CN" kern="0" dirty="0" err="1">
                <a:solidFill>
                  <a:srgbClr val="000000"/>
                </a:solidFill>
                <a:latin typeface="Courier New" panose="02070309020205020404" pitchFamily="49" charset="0"/>
                <a:cs typeface="Times New Roman" panose="02020603050405020304" pitchFamily="18" charset="0"/>
              </a:rPr>
              <a:t>Y_out</a:t>
            </a:r>
            <a:r>
              <a:rPr lang="en-US" altLang="zh-CN" kern="0" dirty="0">
                <a:solidFill>
                  <a:srgbClr val="000000"/>
                </a:solidFill>
                <a:latin typeface="Courier New" panose="02070309020205020404" pitchFamily="49" charset="0"/>
                <a:cs typeface="Times New Roman" panose="02020603050405020304" pitchFamily="18" charset="0"/>
              </a:rPr>
              <a:t> </a:t>
            </a:r>
            <a:r>
              <a:rPr lang="en-US" altLang="zh-CN" b="1" kern="0" dirty="0">
                <a:solidFill>
                  <a:srgbClr val="000080"/>
                </a:solidFill>
                <a:latin typeface="Courier New" panose="02070309020205020404" pitchFamily="49" charset="0"/>
                <a:cs typeface="Times New Roman" panose="02020603050405020304" pitchFamily="18" charset="0"/>
              </a:rPr>
              <a:t>=</a:t>
            </a:r>
            <a:r>
              <a:rPr lang="en-US" altLang="zh-CN" kern="0" dirty="0">
                <a:solidFill>
                  <a:srgbClr val="000000"/>
                </a:solidFill>
                <a:latin typeface="Courier New" panose="02070309020205020404" pitchFamily="49" charset="0"/>
                <a:cs typeface="Times New Roman" panose="02020603050405020304" pitchFamily="18" charset="0"/>
              </a:rPr>
              <a:t> </a:t>
            </a:r>
            <a:r>
              <a:rPr lang="en-US" altLang="zh-CN" kern="0" dirty="0">
                <a:solidFill>
                  <a:srgbClr val="FF8000"/>
                </a:solidFill>
                <a:latin typeface="Courier New" panose="02070309020205020404" pitchFamily="49" charset="0"/>
                <a:cs typeface="Times New Roman" panose="02020603050405020304" pitchFamily="18" charset="0"/>
              </a:rPr>
              <a:t>8'b11111110</a:t>
            </a:r>
            <a:r>
              <a:rPr lang="en-US" altLang="zh-CN" b="1" kern="0" dirty="0">
                <a:solidFill>
                  <a:srgbClr val="000080"/>
                </a:solidFill>
                <a:latin typeface="Courier New" panose="02070309020205020404" pitchFamily="49" charset="0"/>
                <a:cs typeface="Times New Roman" panose="02020603050405020304" pitchFamily="18" charset="0"/>
              </a:rPr>
              <a:t>;</a:t>
            </a:r>
            <a:endParaRPr lang="zh-CN" altLang="zh-CN" sz="2000" kern="100" dirty="0">
              <a:latin typeface="Calibri" panose="020F0502020204030204" pitchFamily="34" charset="0"/>
              <a:cs typeface="Times New Roman" panose="02020603050405020304" pitchFamily="18" charset="0"/>
            </a:endParaRPr>
          </a:p>
          <a:p>
            <a:r>
              <a:rPr lang="en-US" altLang="zh-CN" kern="0" dirty="0">
                <a:solidFill>
                  <a:srgbClr val="000000"/>
                </a:solidFill>
                <a:latin typeface="Courier New" panose="02070309020205020404" pitchFamily="49" charset="0"/>
                <a:cs typeface="Times New Roman" panose="02020603050405020304" pitchFamily="18" charset="0"/>
              </a:rPr>
              <a:t>        </a:t>
            </a:r>
            <a:r>
              <a:rPr lang="en-US" altLang="zh-CN" kern="0" dirty="0">
                <a:solidFill>
                  <a:srgbClr val="FF8000"/>
                </a:solidFill>
                <a:latin typeface="Courier New" panose="02070309020205020404" pitchFamily="49" charset="0"/>
                <a:cs typeface="Times New Roman" panose="02020603050405020304" pitchFamily="18" charset="0"/>
              </a:rPr>
              <a:t>3'b001</a:t>
            </a:r>
            <a:r>
              <a:rPr lang="en-US" altLang="zh-CN" b="1" kern="0" dirty="0">
                <a:solidFill>
                  <a:srgbClr val="000080"/>
                </a:solidFill>
                <a:latin typeface="Courier New" panose="02070309020205020404" pitchFamily="49" charset="0"/>
                <a:cs typeface="Times New Roman" panose="02020603050405020304" pitchFamily="18" charset="0"/>
              </a:rPr>
              <a:t>:</a:t>
            </a:r>
            <a:r>
              <a:rPr lang="en-US" altLang="zh-CN" kern="0" dirty="0">
                <a:solidFill>
                  <a:srgbClr val="000000"/>
                </a:solidFill>
                <a:latin typeface="Courier New" panose="02070309020205020404" pitchFamily="49" charset="0"/>
                <a:cs typeface="Times New Roman" panose="02020603050405020304" pitchFamily="18" charset="0"/>
              </a:rPr>
              <a:t> </a:t>
            </a:r>
            <a:r>
              <a:rPr lang="en-US" altLang="zh-CN" kern="0" dirty="0" err="1">
                <a:solidFill>
                  <a:srgbClr val="000000"/>
                </a:solidFill>
                <a:latin typeface="Courier New" panose="02070309020205020404" pitchFamily="49" charset="0"/>
                <a:cs typeface="Times New Roman" panose="02020603050405020304" pitchFamily="18" charset="0"/>
              </a:rPr>
              <a:t>Y_out</a:t>
            </a:r>
            <a:r>
              <a:rPr lang="en-US" altLang="zh-CN" kern="0" dirty="0">
                <a:solidFill>
                  <a:srgbClr val="000000"/>
                </a:solidFill>
                <a:latin typeface="Courier New" panose="02070309020205020404" pitchFamily="49" charset="0"/>
                <a:cs typeface="Times New Roman" panose="02020603050405020304" pitchFamily="18" charset="0"/>
              </a:rPr>
              <a:t> </a:t>
            </a:r>
            <a:r>
              <a:rPr lang="en-US" altLang="zh-CN" b="1" kern="0" dirty="0">
                <a:solidFill>
                  <a:srgbClr val="000080"/>
                </a:solidFill>
                <a:latin typeface="Courier New" panose="02070309020205020404" pitchFamily="49" charset="0"/>
                <a:cs typeface="Times New Roman" panose="02020603050405020304" pitchFamily="18" charset="0"/>
              </a:rPr>
              <a:t>=</a:t>
            </a:r>
            <a:r>
              <a:rPr lang="en-US" altLang="zh-CN" kern="0" dirty="0">
                <a:solidFill>
                  <a:srgbClr val="000000"/>
                </a:solidFill>
                <a:latin typeface="Courier New" panose="02070309020205020404" pitchFamily="49" charset="0"/>
                <a:cs typeface="Times New Roman" panose="02020603050405020304" pitchFamily="18" charset="0"/>
              </a:rPr>
              <a:t> </a:t>
            </a:r>
            <a:r>
              <a:rPr lang="en-US" altLang="zh-CN" kern="0" dirty="0">
                <a:solidFill>
                  <a:srgbClr val="FF8000"/>
                </a:solidFill>
                <a:latin typeface="Courier New" panose="02070309020205020404" pitchFamily="49" charset="0"/>
                <a:cs typeface="Times New Roman" panose="02020603050405020304" pitchFamily="18" charset="0"/>
              </a:rPr>
              <a:t>8'b11111101</a:t>
            </a:r>
            <a:r>
              <a:rPr lang="en-US" altLang="zh-CN" b="1" kern="0" dirty="0">
                <a:solidFill>
                  <a:srgbClr val="000080"/>
                </a:solidFill>
                <a:latin typeface="Courier New" panose="02070309020205020404" pitchFamily="49" charset="0"/>
                <a:cs typeface="Times New Roman" panose="02020603050405020304" pitchFamily="18" charset="0"/>
              </a:rPr>
              <a:t>;</a:t>
            </a:r>
            <a:endParaRPr lang="zh-CN" altLang="zh-CN" sz="2000" kern="100" dirty="0">
              <a:latin typeface="Calibri" panose="020F0502020204030204" pitchFamily="34" charset="0"/>
              <a:cs typeface="Times New Roman" panose="02020603050405020304" pitchFamily="18" charset="0"/>
            </a:endParaRPr>
          </a:p>
          <a:p>
            <a:r>
              <a:rPr lang="en-US" altLang="zh-CN" kern="0" dirty="0">
                <a:solidFill>
                  <a:srgbClr val="000000"/>
                </a:solidFill>
                <a:latin typeface="Courier New" panose="02070309020205020404" pitchFamily="49" charset="0"/>
                <a:cs typeface="Times New Roman" panose="02020603050405020304" pitchFamily="18" charset="0"/>
              </a:rPr>
              <a:t>        </a:t>
            </a:r>
            <a:r>
              <a:rPr lang="en-US" altLang="zh-CN" kern="0" dirty="0">
                <a:solidFill>
                  <a:srgbClr val="FF8000"/>
                </a:solidFill>
                <a:latin typeface="Courier New" panose="02070309020205020404" pitchFamily="49" charset="0"/>
                <a:cs typeface="Times New Roman" panose="02020603050405020304" pitchFamily="18" charset="0"/>
              </a:rPr>
              <a:t>3'b010</a:t>
            </a:r>
            <a:r>
              <a:rPr lang="en-US" altLang="zh-CN" b="1" kern="0" dirty="0">
                <a:solidFill>
                  <a:srgbClr val="000080"/>
                </a:solidFill>
                <a:latin typeface="Courier New" panose="02070309020205020404" pitchFamily="49" charset="0"/>
                <a:cs typeface="Times New Roman" panose="02020603050405020304" pitchFamily="18" charset="0"/>
              </a:rPr>
              <a:t>:</a:t>
            </a:r>
            <a:r>
              <a:rPr lang="en-US" altLang="zh-CN" kern="0" dirty="0">
                <a:solidFill>
                  <a:srgbClr val="000000"/>
                </a:solidFill>
                <a:latin typeface="Courier New" panose="02070309020205020404" pitchFamily="49" charset="0"/>
                <a:cs typeface="Times New Roman" panose="02020603050405020304" pitchFamily="18" charset="0"/>
              </a:rPr>
              <a:t> </a:t>
            </a:r>
            <a:r>
              <a:rPr lang="en-US" altLang="zh-CN" kern="0" dirty="0" err="1">
                <a:solidFill>
                  <a:srgbClr val="000000"/>
                </a:solidFill>
                <a:latin typeface="Courier New" panose="02070309020205020404" pitchFamily="49" charset="0"/>
                <a:cs typeface="Times New Roman" panose="02020603050405020304" pitchFamily="18" charset="0"/>
              </a:rPr>
              <a:t>Y_out</a:t>
            </a:r>
            <a:r>
              <a:rPr lang="en-US" altLang="zh-CN" kern="0" dirty="0">
                <a:solidFill>
                  <a:srgbClr val="000000"/>
                </a:solidFill>
                <a:latin typeface="Courier New" panose="02070309020205020404" pitchFamily="49" charset="0"/>
                <a:cs typeface="Times New Roman" panose="02020603050405020304" pitchFamily="18" charset="0"/>
              </a:rPr>
              <a:t> </a:t>
            </a:r>
            <a:r>
              <a:rPr lang="en-US" altLang="zh-CN" b="1" kern="0" dirty="0">
                <a:solidFill>
                  <a:srgbClr val="000080"/>
                </a:solidFill>
                <a:latin typeface="Courier New" panose="02070309020205020404" pitchFamily="49" charset="0"/>
                <a:cs typeface="Times New Roman" panose="02020603050405020304" pitchFamily="18" charset="0"/>
              </a:rPr>
              <a:t>=</a:t>
            </a:r>
            <a:r>
              <a:rPr lang="en-US" altLang="zh-CN" kern="0" dirty="0">
                <a:solidFill>
                  <a:srgbClr val="000000"/>
                </a:solidFill>
                <a:latin typeface="Courier New" panose="02070309020205020404" pitchFamily="49" charset="0"/>
                <a:cs typeface="Times New Roman" panose="02020603050405020304" pitchFamily="18" charset="0"/>
              </a:rPr>
              <a:t> </a:t>
            </a:r>
            <a:r>
              <a:rPr lang="en-US" altLang="zh-CN" kern="0" dirty="0">
                <a:solidFill>
                  <a:srgbClr val="FF8000"/>
                </a:solidFill>
                <a:latin typeface="Courier New" panose="02070309020205020404" pitchFamily="49" charset="0"/>
                <a:cs typeface="Times New Roman" panose="02020603050405020304" pitchFamily="18" charset="0"/>
              </a:rPr>
              <a:t>8'b11111011</a:t>
            </a:r>
            <a:r>
              <a:rPr lang="en-US" altLang="zh-CN" b="1" kern="0" dirty="0">
                <a:solidFill>
                  <a:srgbClr val="000080"/>
                </a:solidFill>
                <a:latin typeface="Courier New" panose="02070309020205020404" pitchFamily="49" charset="0"/>
                <a:cs typeface="Times New Roman" panose="02020603050405020304" pitchFamily="18" charset="0"/>
              </a:rPr>
              <a:t>;</a:t>
            </a:r>
            <a:endParaRPr lang="zh-CN" altLang="zh-CN" sz="2000" kern="100" dirty="0">
              <a:latin typeface="Calibri" panose="020F0502020204030204" pitchFamily="34" charset="0"/>
              <a:cs typeface="Times New Roman" panose="02020603050405020304" pitchFamily="18" charset="0"/>
            </a:endParaRPr>
          </a:p>
          <a:p>
            <a:r>
              <a:rPr lang="en-US" altLang="zh-CN" kern="0" dirty="0">
                <a:solidFill>
                  <a:srgbClr val="000000"/>
                </a:solidFill>
                <a:latin typeface="Courier New" panose="02070309020205020404" pitchFamily="49" charset="0"/>
                <a:cs typeface="Times New Roman" panose="02020603050405020304" pitchFamily="18" charset="0"/>
              </a:rPr>
              <a:t>        </a:t>
            </a:r>
            <a:r>
              <a:rPr lang="en-US" altLang="zh-CN" kern="0" dirty="0">
                <a:solidFill>
                  <a:srgbClr val="FF8000"/>
                </a:solidFill>
                <a:latin typeface="Courier New" panose="02070309020205020404" pitchFamily="49" charset="0"/>
                <a:cs typeface="Times New Roman" panose="02020603050405020304" pitchFamily="18" charset="0"/>
              </a:rPr>
              <a:t>3'b011</a:t>
            </a:r>
            <a:r>
              <a:rPr lang="en-US" altLang="zh-CN" b="1" kern="0" dirty="0">
                <a:solidFill>
                  <a:srgbClr val="000080"/>
                </a:solidFill>
                <a:latin typeface="Courier New" panose="02070309020205020404" pitchFamily="49" charset="0"/>
                <a:cs typeface="Times New Roman" panose="02020603050405020304" pitchFamily="18" charset="0"/>
              </a:rPr>
              <a:t>:</a:t>
            </a:r>
            <a:r>
              <a:rPr lang="en-US" altLang="zh-CN" kern="0" dirty="0">
                <a:solidFill>
                  <a:srgbClr val="000000"/>
                </a:solidFill>
                <a:latin typeface="Courier New" panose="02070309020205020404" pitchFamily="49" charset="0"/>
                <a:cs typeface="Times New Roman" panose="02020603050405020304" pitchFamily="18" charset="0"/>
              </a:rPr>
              <a:t> </a:t>
            </a:r>
            <a:r>
              <a:rPr lang="en-US" altLang="zh-CN" kern="0" dirty="0" err="1">
                <a:solidFill>
                  <a:srgbClr val="000000"/>
                </a:solidFill>
                <a:latin typeface="Courier New" panose="02070309020205020404" pitchFamily="49" charset="0"/>
                <a:cs typeface="Times New Roman" panose="02020603050405020304" pitchFamily="18" charset="0"/>
              </a:rPr>
              <a:t>Y_out</a:t>
            </a:r>
            <a:r>
              <a:rPr lang="en-US" altLang="zh-CN" kern="0" dirty="0">
                <a:solidFill>
                  <a:srgbClr val="000000"/>
                </a:solidFill>
                <a:latin typeface="Courier New" panose="02070309020205020404" pitchFamily="49" charset="0"/>
                <a:cs typeface="Times New Roman" panose="02020603050405020304" pitchFamily="18" charset="0"/>
              </a:rPr>
              <a:t> </a:t>
            </a:r>
            <a:r>
              <a:rPr lang="en-US" altLang="zh-CN" b="1" kern="0" dirty="0">
                <a:solidFill>
                  <a:srgbClr val="000080"/>
                </a:solidFill>
                <a:latin typeface="Courier New" panose="02070309020205020404" pitchFamily="49" charset="0"/>
                <a:cs typeface="Times New Roman" panose="02020603050405020304" pitchFamily="18" charset="0"/>
              </a:rPr>
              <a:t>=</a:t>
            </a:r>
            <a:r>
              <a:rPr lang="en-US" altLang="zh-CN" kern="0" dirty="0">
                <a:solidFill>
                  <a:srgbClr val="000000"/>
                </a:solidFill>
                <a:latin typeface="Courier New" panose="02070309020205020404" pitchFamily="49" charset="0"/>
                <a:cs typeface="Times New Roman" panose="02020603050405020304" pitchFamily="18" charset="0"/>
              </a:rPr>
              <a:t> </a:t>
            </a:r>
            <a:r>
              <a:rPr lang="en-US" altLang="zh-CN" kern="0" dirty="0">
                <a:solidFill>
                  <a:srgbClr val="FF8000"/>
                </a:solidFill>
                <a:latin typeface="Courier New" panose="02070309020205020404" pitchFamily="49" charset="0"/>
                <a:cs typeface="Times New Roman" panose="02020603050405020304" pitchFamily="18" charset="0"/>
              </a:rPr>
              <a:t>8'b11110111</a:t>
            </a:r>
            <a:r>
              <a:rPr lang="en-US" altLang="zh-CN" b="1" kern="0" dirty="0">
                <a:solidFill>
                  <a:srgbClr val="000080"/>
                </a:solidFill>
                <a:latin typeface="Courier New" panose="02070309020205020404" pitchFamily="49" charset="0"/>
                <a:cs typeface="Times New Roman" panose="02020603050405020304" pitchFamily="18" charset="0"/>
              </a:rPr>
              <a:t>;</a:t>
            </a:r>
            <a:endParaRPr lang="zh-CN" altLang="zh-CN" sz="2000" kern="100" dirty="0">
              <a:latin typeface="Calibri" panose="020F0502020204030204" pitchFamily="34" charset="0"/>
              <a:cs typeface="Times New Roman" panose="02020603050405020304" pitchFamily="18" charset="0"/>
            </a:endParaRPr>
          </a:p>
          <a:p>
            <a:r>
              <a:rPr lang="en-US" altLang="zh-CN" kern="0" dirty="0">
                <a:solidFill>
                  <a:srgbClr val="000000"/>
                </a:solidFill>
                <a:latin typeface="Courier New" panose="02070309020205020404" pitchFamily="49" charset="0"/>
                <a:cs typeface="Times New Roman" panose="02020603050405020304" pitchFamily="18" charset="0"/>
              </a:rPr>
              <a:t>        </a:t>
            </a:r>
            <a:r>
              <a:rPr lang="en-US" altLang="zh-CN" kern="0" dirty="0">
                <a:solidFill>
                  <a:srgbClr val="FF8000"/>
                </a:solidFill>
                <a:latin typeface="Courier New" panose="02070309020205020404" pitchFamily="49" charset="0"/>
                <a:cs typeface="Times New Roman" panose="02020603050405020304" pitchFamily="18" charset="0"/>
              </a:rPr>
              <a:t>3'b100</a:t>
            </a:r>
            <a:r>
              <a:rPr lang="en-US" altLang="zh-CN" b="1" kern="0" dirty="0">
                <a:solidFill>
                  <a:srgbClr val="000080"/>
                </a:solidFill>
                <a:latin typeface="Courier New" panose="02070309020205020404" pitchFamily="49" charset="0"/>
                <a:cs typeface="Times New Roman" panose="02020603050405020304" pitchFamily="18" charset="0"/>
              </a:rPr>
              <a:t>:</a:t>
            </a:r>
            <a:r>
              <a:rPr lang="en-US" altLang="zh-CN" kern="0" dirty="0">
                <a:solidFill>
                  <a:srgbClr val="000000"/>
                </a:solidFill>
                <a:latin typeface="Courier New" panose="02070309020205020404" pitchFamily="49" charset="0"/>
                <a:cs typeface="Times New Roman" panose="02020603050405020304" pitchFamily="18" charset="0"/>
              </a:rPr>
              <a:t> </a:t>
            </a:r>
            <a:r>
              <a:rPr lang="en-US" altLang="zh-CN" kern="0" dirty="0" err="1">
                <a:solidFill>
                  <a:srgbClr val="000000"/>
                </a:solidFill>
                <a:latin typeface="Courier New" panose="02070309020205020404" pitchFamily="49" charset="0"/>
                <a:cs typeface="Times New Roman" panose="02020603050405020304" pitchFamily="18" charset="0"/>
              </a:rPr>
              <a:t>Y_out</a:t>
            </a:r>
            <a:r>
              <a:rPr lang="en-US" altLang="zh-CN" kern="0" dirty="0">
                <a:solidFill>
                  <a:srgbClr val="000000"/>
                </a:solidFill>
                <a:latin typeface="Courier New" panose="02070309020205020404" pitchFamily="49" charset="0"/>
                <a:cs typeface="Times New Roman" panose="02020603050405020304" pitchFamily="18" charset="0"/>
              </a:rPr>
              <a:t> </a:t>
            </a:r>
            <a:r>
              <a:rPr lang="en-US" altLang="zh-CN" b="1" kern="0" dirty="0">
                <a:solidFill>
                  <a:srgbClr val="000080"/>
                </a:solidFill>
                <a:latin typeface="Courier New" panose="02070309020205020404" pitchFamily="49" charset="0"/>
                <a:cs typeface="Times New Roman" panose="02020603050405020304" pitchFamily="18" charset="0"/>
              </a:rPr>
              <a:t>=</a:t>
            </a:r>
            <a:r>
              <a:rPr lang="en-US" altLang="zh-CN" kern="0" dirty="0">
                <a:solidFill>
                  <a:srgbClr val="000000"/>
                </a:solidFill>
                <a:latin typeface="Courier New" panose="02070309020205020404" pitchFamily="49" charset="0"/>
                <a:cs typeface="Times New Roman" panose="02020603050405020304" pitchFamily="18" charset="0"/>
              </a:rPr>
              <a:t> </a:t>
            </a:r>
            <a:r>
              <a:rPr lang="en-US" altLang="zh-CN" kern="0" dirty="0">
                <a:solidFill>
                  <a:srgbClr val="FF8000"/>
                </a:solidFill>
                <a:latin typeface="Courier New" panose="02070309020205020404" pitchFamily="49" charset="0"/>
                <a:cs typeface="Times New Roman" panose="02020603050405020304" pitchFamily="18" charset="0"/>
              </a:rPr>
              <a:t>8'b11101111</a:t>
            </a:r>
            <a:r>
              <a:rPr lang="en-US" altLang="zh-CN" b="1" kern="0" dirty="0">
                <a:solidFill>
                  <a:srgbClr val="000080"/>
                </a:solidFill>
                <a:latin typeface="Courier New" panose="02070309020205020404" pitchFamily="49" charset="0"/>
                <a:cs typeface="Times New Roman" panose="02020603050405020304" pitchFamily="18" charset="0"/>
              </a:rPr>
              <a:t>;</a:t>
            </a:r>
            <a:endParaRPr lang="zh-CN" altLang="zh-CN" sz="2000" kern="100" dirty="0">
              <a:latin typeface="Calibri" panose="020F0502020204030204" pitchFamily="34" charset="0"/>
              <a:cs typeface="Times New Roman" panose="02020603050405020304" pitchFamily="18" charset="0"/>
            </a:endParaRPr>
          </a:p>
          <a:p>
            <a:r>
              <a:rPr lang="en-US" altLang="zh-CN" kern="0" dirty="0">
                <a:solidFill>
                  <a:srgbClr val="000000"/>
                </a:solidFill>
                <a:latin typeface="Courier New" panose="02070309020205020404" pitchFamily="49" charset="0"/>
                <a:cs typeface="Times New Roman" panose="02020603050405020304" pitchFamily="18" charset="0"/>
              </a:rPr>
              <a:t>        </a:t>
            </a:r>
            <a:r>
              <a:rPr lang="en-US" altLang="zh-CN" kern="0" dirty="0">
                <a:solidFill>
                  <a:srgbClr val="FF8000"/>
                </a:solidFill>
                <a:latin typeface="Courier New" panose="02070309020205020404" pitchFamily="49" charset="0"/>
                <a:cs typeface="Times New Roman" panose="02020603050405020304" pitchFamily="18" charset="0"/>
              </a:rPr>
              <a:t>3'b101</a:t>
            </a:r>
            <a:r>
              <a:rPr lang="en-US" altLang="zh-CN" b="1" kern="0" dirty="0">
                <a:solidFill>
                  <a:srgbClr val="000080"/>
                </a:solidFill>
                <a:latin typeface="Courier New" panose="02070309020205020404" pitchFamily="49" charset="0"/>
                <a:cs typeface="Times New Roman" panose="02020603050405020304" pitchFamily="18" charset="0"/>
              </a:rPr>
              <a:t>:</a:t>
            </a:r>
            <a:r>
              <a:rPr lang="en-US" altLang="zh-CN" kern="0" dirty="0">
                <a:solidFill>
                  <a:srgbClr val="000000"/>
                </a:solidFill>
                <a:latin typeface="Courier New" panose="02070309020205020404" pitchFamily="49" charset="0"/>
                <a:cs typeface="Times New Roman" panose="02020603050405020304" pitchFamily="18" charset="0"/>
              </a:rPr>
              <a:t> </a:t>
            </a:r>
            <a:r>
              <a:rPr lang="en-US" altLang="zh-CN" kern="0" dirty="0" err="1">
                <a:solidFill>
                  <a:srgbClr val="000000"/>
                </a:solidFill>
                <a:latin typeface="Courier New" panose="02070309020205020404" pitchFamily="49" charset="0"/>
                <a:cs typeface="Times New Roman" panose="02020603050405020304" pitchFamily="18" charset="0"/>
              </a:rPr>
              <a:t>Y_out</a:t>
            </a:r>
            <a:r>
              <a:rPr lang="en-US" altLang="zh-CN" kern="0" dirty="0">
                <a:solidFill>
                  <a:srgbClr val="000000"/>
                </a:solidFill>
                <a:latin typeface="Courier New" panose="02070309020205020404" pitchFamily="49" charset="0"/>
                <a:cs typeface="Times New Roman" panose="02020603050405020304" pitchFamily="18" charset="0"/>
              </a:rPr>
              <a:t> </a:t>
            </a:r>
            <a:r>
              <a:rPr lang="en-US" altLang="zh-CN" b="1" kern="0" dirty="0">
                <a:solidFill>
                  <a:srgbClr val="000080"/>
                </a:solidFill>
                <a:latin typeface="Courier New" panose="02070309020205020404" pitchFamily="49" charset="0"/>
                <a:cs typeface="Times New Roman" panose="02020603050405020304" pitchFamily="18" charset="0"/>
              </a:rPr>
              <a:t>=</a:t>
            </a:r>
            <a:r>
              <a:rPr lang="en-US" altLang="zh-CN" kern="0" dirty="0">
                <a:solidFill>
                  <a:srgbClr val="000000"/>
                </a:solidFill>
                <a:latin typeface="Courier New" panose="02070309020205020404" pitchFamily="49" charset="0"/>
                <a:cs typeface="Times New Roman" panose="02020603050405020304" pitchFamily="18" charset="0"/>
              </a:rPr>
              <a:t> </a:t>
            </a:r>
            <a:r>
              <a:rPr lang="en-US" altLang="zh-CN" kern="0" dirty="0">
                <a:solidFill>
                  <a:srgbClr val="FF8000"/>
                </a:solidFill>
                <a:latin typeface="Courier New" panose="02070309020205020404" pitchFamily="49" charset="0"/>
                <a:cs typeface="Times New Roman" panose="02020603050405020304" pitchFamily="18" charset="0"/>
              </a:rPr>
              <a:t>8'b11011111</a:t>
            </a:r>
            <a:r>
              <a:rPr lang="en-US" altLang="zh-CN" b="1" kern="0" dirty="0">
                <a:solidFill>
                  <a:srgbClr val="000080"/>
                </a:solidFill>
                <a:latin typeface="Courier New" panose="02070309020205020404" pitchFamily="49" charset="0"/>
                <a:cs typeface="Times New Roman" panose="02020603050405020304" pitchFamily="18" charset="0"/>
              </a:rPr>
              <a:t>;</a:t>
            </a:r>
            <a:endParaRPr lang="zh-CN" altLang="zh-CN" sz="2000" kern="100" dirty="0">
              <a:latin typeface="Calibri" panose="020F0502020204030204" pitchFamily="34" charset="0"/>
              <a:cs typeface="Times New Roman" panose="02020603050405020304" pitchFamily="18" charset="0"/>
            </a:endParaRPr>
          </a:p>
          <a:p>
            <a:r>
              <a:rPr lang="en-US" altLang="zh-CN" kern="0" dirty="0">
                <a:solidFill>
                  <a:srgbClr val="000000"/>
                </a:solidFill>
                <a:latin typeface="Courier New" panose="02070309020205020404" pitchFamily="49" charset="0"/>
                <a:cs typeface="Times New Roman" panose="02020603050405020304" pitchFamily="18" charset="0"/>
              </a:rPr>
              <a:t>        </a:t>
            </a:r>
            <a:r>
              <a:rPr lang="en-US" altLang="zh-CN" kern="0" dirty="0">
                <a:solidFill>
                  <a:srgbClr val="FF8000"/>
                </a:solidFill>
                <a:latin typeface="Courier New" panose="02070309020205020404" pitchFamily="49" charset="0"/>
                <a:cs typeface="Times New Roman" panose="02020603050405020304" pitchFamily="18" charset="0"/>
              </a:rPr>
              <a:t>3'b110</a:t>
            </a:r>
            <a:r>
              <a:rPr lang="en-US" altLang="zh-CN" b="1" kern="0" dirty="0">
                <a:solidFill>
                  <a:srgbClr val="000080"/>
                </a:solidFill>
                <a:latin typeface="Courier New" panose="02070309020205020404" pitchFamily="49" charset="0"/>
                <a:cs typeface="Times New Roman" panose="02020603050405020304" pitchFamily="18" charset="0"/>
              </a:rPr>
              <a:t>:</a:t>
            </a:r>
            <a:r>
              <a:rPr lang="en-US" altLang="zh-CN" kern="0" dirty="0">
                <a:solidFill>
                  <a:srgbClr val="000000"/>
                </a:solidFill>
                <a:latin typeface="Courier New" panose="02070309020205020404" pitchFamily="49" charset="0"/>
                <a:cs typeface="Times New Roman" panose="02020603050405020304" pitchFamily="18" charset="0"/>
              </a:rPr>
              <a:t> </a:t>
            </a:r>
            <a:r>
              <a:rPr lang="en-US" altLang="zh-CN" kern="0" dirty="0" err="1">
                <a:solidFill>
                  <a:srgbClr val="000000"/>
                </a:solidFill>
                <a:latin typeface="Courier New" panose="02070309020205020404" pitchFamily="49" charset="0"/>
                <a:cs typeface="Times New Roman" panose="02020603050405020304" pitchFamily="18" charset="0"/>
              </a:rPr>
              <a:t>Y_out</a:t>
            </a:r>
            <a:r>
              <a:rPr lang="en-US" altLang="zh-CN" kern="0" dirty="0">
                <a:solidFill>
                  <a:srgbClr val="000000"/>
                </a:solidFill>
                <a:latin typeface="Courier New" panose="02070309020205020404" pitchFamily="49" charset="0"/>
                <a:cs typeface="Times New Roman" panose="02020603050405020304" pitchFamily="18" charset="0"/>
              </a:rPr>
              <a:t> </a:t>
            </a:r>
            <a:r>
              <a:rPr lang="en-US" altLang="zh-CN" b="1" kern="0" dirty="0">
                <a:solidFill>
                  <a:srgbClr val="000080"/>
                </a:solidFill>
                <a:latin typeface="Courier New" panose="02070309020205020404" pitchFamily="49" charset="0"/>
                <a:cs typeface="Times New Roman" panose="02020603050405020304" pitchFamily="18" charset="0"/>
              </a:rPr>
              <a:t>=</a:t>
            </a:r>
            <a:r>
              <a:rPr lang="en-US" altLang="zh-CN" kern="0" dirty="0">
                <a:solidFill>
                  <a:srgbClr val="000000"/>
                </a:solidFill>
                <a:latin typeface="Courier New" panose="02070309020205020404" pitchFamily="49" charset="0"/>
                <a:cs typeface="Times New Roman" panose="02020603050405020304" pitchFamily="18" charset="0"/>
              </a:rPr>
              <a:t> </a:t>
            </a:r>
            <a:r>
              <a:rPr lang="en-US" altLang="zh-CN" kern="0" dirty="0">
                <a:solidFill>
                  <a:srgbClr val="FF8000"/>
                </a:solidFill>
                <a:latin typeface="Courier New" panose="02070309020205020404" pitchFamily="49" charset="0"/>
                <a:cs typeface="Times New Roman" panose="02020603050405020304" pitchFamily="18" charset="0"/>
              </a:rPr>
              <a:t>8'b10111111</a:t>
            </a:r>
            <a:r>
              <a:rPr lang="en-US" altLang="zh-CN" b="1" kern="0" dirty="0">
                <a:solidFill>
                  <a:srgbClr val="000080"/>
                </a:solidFill>
                <a:latin typeface="Courier New" panose="02070309020205020404" pitchFamily="49" charset="0"/>
                <a:cs typeface="Times New Roman" panose="02020603050405020304" pitchFamily="18" charset="0"/>
              </a:rPr>
              <a:t>;</a:t>
            </a:r>
            <a:endParaRPr lang="zh-CN" altLang="zh-CN" sz="2000" kern="100" dirty="0">
              <a:latin typeface="Calibri" panose="020F0502020204030204" pitchFamily="34" charset="0"/>
              <a:cs typeface="Times New Roman" panose="02020603050405020304" pitchFamily="18" charset="0"/>
            </a:endParaRPr>
          </a:p>
          <a:p>
            <a:r>
              <a:rPr lang="en-US" altLang="zh-CN" kern="0" dirty="0">
                <a:solidFill>
                  <a:srgbClr val="000000"/>
                </a:solidFill>
                <a:latin typeface="Courier New" panose="02070309020205020404" pitchFamily="49" charset="0"/>
                <a:cs typeface="Times New Roman" panose="02020603050405020304" pitchFamily="18" charset="0"/>
              </a:rPr>
              <a:t>        </a:t>
            </a:r>
            <a:r>
              <a:rPr lang="en-US" altLang="zh-CN" kern="0" dirty="0">
                <a:solidFill>
                  <a:srgbClr val="FF8000"/>
                </a:solidFill>
                <a:latin typeface="Courier New" panose="02070309020205020404" pitchFamily="49" charset="0"/>
                <a:cs typeface="Times New Roman" panose="02020603050405020304" pitchFamily="18" charset="0"/>
              </a:rPr>
              <a:t>3'b111</a:t>
            </a:r>
            <a:r>
              <a:rPr lang="en-US" altLang="zh-CN" b="1" kern="0" dirty="0">
                <a:solidFill>
                  <a:srgbClr val="000080"/>
                </a:solidFill>
                <a:latin typeface="Courier New" panose="02070309020205020404" pitchFamily="49" charset="0"/>
                <a:cs typeface="Times New Roman" panose="02020603050405020304" pitchFamily="18" charset="0"/>
              </a:rPr>
              <a:t>:</a:t>
            </a:r>
            <a:r>
              <a:rPr lang="en-US" altLang="zh-CN" kern="0" dirty="0">
                <a:solidFill>
                  <a:srgbClr val="000000"/>
                </a:solidFill>
                <a:latin typeface="Courier New" panose="02070309020205020404" pitchFamily="49" charset="0"/>
                <a:cs typeface="Times New Roman" panose="02020603050405020304" pitchFamily="18" charset="0"/>
              </a:rPr>
              <a:t> </a:t>
            </a:r>
            <a:r>
              <a:rPr lang="en-US" altLang="zh-CN" kern="0" dirty="0" err="1">
                <a:solidFill>
                  <a:srgbClr val="000000"/>
                </a:solidFill>
                <a:latin typeface="Courier New" panose="02070309020205020404" pitchFamily="49" charset="0"/>
                <a:cs typeface="Times New Roman" panose="02020603050405020304" pitchFamily="18" charset="0"/>
              </a:rPr>
              <a:t>Y_out</a:t>
            </a:r>
            <a:r>
              <a:rPr lang="en-US" altLang="zh-CN" kern="0" dirty="0">
                <a:solidFill>
                  <a:srgbClr val="000000"/>
                </a:solidFill>
                <a:latin typeface="Courier New" panose="02070309020205020404" pitchFamily="49" charset="0"/>
                <a:cs typeface="Times New Roman" panose="02020603050405020304" pitchFamily="18" charset="0"/>
              </a:rPr>
              <a:t> </a:t>
            </a:r>
            <a:r>
              <a:rPr lang="en-US" altLang="zh-CN" b="1" kern="0" dirty="0">
                <a:solidFill>
                  <a:srgbClr val="000080"/>
                </a:solidFill>
                <a:latin typeface="Courier New" panose="02070309020205020404" pitchFamily="49" charset="0"/>
                <a:cs typeface="Times New Roman" panose="02020603050405020304" pitchFamily="18" charset="0"/>
              </a:rPr>
              <a:t>=</a:t>
            </a:r>
            <a:r>
              <a:rPr lang="en-US" altLang="zh-CN" kern="0" dirty="0">
                <a:solidFill>
                  <a:srgbClr val="000000"/>
                </a:solidFill>
                <a:latin typeface="Courier New" panose="02070309020205020404" pitchFamily="49" charset="0"/>
                <a:cs typeface="Times New Roman" panose="02020603050405020304" pitchFamily="18" charset="0"/>
              </a:rPr>
              <a:t> </a:t>
            </a:r>
            <a:r>
              <a:rPr lang="en-US" altLang="zh-CN" kern="0" dirty="0">
                <a:solidFill>
                  <a:srgbClr val="FF8000"/>
                </a:solidFill>
                <a:latin typeface="Courier New" panose="02070309020205020404" pitchFamily="49" charset="0"/>
                <a:cs typeface="Times New Roman" panose="02020603050405020304" pitchFamily="18" charset="0"/>
              </a:rPr>
              <a:t>8'b01111111</a:t>
            </a:r>
            <a:r>
              <a:rPr lang="en-US" altLang="zh-CN" b="1" kern="0" dirty="0">
                <a:solidFill>
                  <a:srgbClr val="000080"/>
                </a:solidFill>
                <a:latin typeface="Courier New" panose="02070309020205020404" pitchFamily="49" charset="0"/>
                <a:cs typeface="Times New Roman" panose="02020603050405020304" pitchFamily="18" charset="0"/>
              </a:rPr>
              <a:t>;</a:t>
            </a:r>
            <a:endParaRPr lang="zh-CN" altLang="zh-CN" sz="2000" kern="100" dirty="0">
              <a:latin typeface="Calibri" panose="020F0502020204030204" pitchFamily="34" charset="0"/>
              <a:cs typeface="Times New Roman" panose="02020603050405020304" pitchFamily="18" charset="0"/>
            </a:endParaRPr>
          </a:p>
          <a:p>
            <a:r>
              <a:rPr lang="en-US" altLang="zh-CN" kern="0" dirty="0">
                <a:solidFill>
                  <a:srgbClr val="000000"/>
                </a:solidFill>
                <a:latin typeface="Courier New" panose="02070309020205020404" pitchFamily="49" charset="0"/>
                <a:cs typeface="Times New Roman" panose="02020603050405020304" pitchFamily="18" charset="0"/>
              </a:rPr>
              <a:t>        </a:t>
            </a:r>
            <a:r>
              <a:rPr lang="en-US" altLang="zh-CN" b="1" kern="0" dirty="0" err="1">
                <a:solidFill>
                  <a:srgbClr val="0000FF"/>
                </a:solidFill>
                <a:latin typeface="Courier New" panose="02070309020205020404" pitchFamily="49" charset="0"/>
                <a:cs typeface="Times New Roman" panose="02020603050405020304" pitchFamily="18" charset="0"/>
              </a:rPr>
              <a:t>default</a:t>
            </a:r>
            <a:r>
              <a:rPr lang="en-US" altLang="zh-CN" b="1" kern="0" dirty="0" err="1">
                <a:solidFill>
                  <a:srgbClr val="000080"/>
                </a:solidFill>
                <a:latin typeface="Courier New" panose="02070309020205020404" pitchFamily="49" charset="0"/>
                <a:cs typeface="Times New Roman" panose="02020603050405020304" pitchFamily="18" charset="0"/>
              </a:rPr>
              <a:t>:</a:t>
            </a:r>
            <a:r>
              <a:rPr lang="en-US" altLang="zh-CN" kern="0" dirty="0" err="1">
                <a:solidFill>
                  <a:srgbClr val="000000"/>
                </a:solidFill>
                <a:latin typeface="Courier New" panose="02070309020205020404" pitchFamily="49" charset="0"/>
                <a:cs typeface="Times New Roman" panose="02020603050405020304" pitchFamily="18" charset="0"/>
              </a:rPr>
              <a:t>Y_out</a:t>
            </a:r>
            <a:r>
              <a:rPr lang="en-US" altLang="zh-CN" kern="0" dirty="0">
                <a:solidFill>
                  <a:srgbClr val="000000"/>
                </a:solidFill>
                <a:latin typeface="Courier New" panose="02070309020205020404" pitchFamily="49" charset="0"/>
                <a:cs typeface="Times New Roman" panose="02020603050405020304" pitchFamily="18" charset="0"/>
              </a:rPr>
              <a:t> </a:t>
            </a:r>
            <a:r>
              <a:rPr lang="en-US" altLang="zh-CN" b="1" kern="0" dirty="0">
                <a:solidFill>
                  <a:srgbClr val="000080"/>
                </a:solidFill>
                <a:latin typeface="Courier New" panose="02070309020205020404" pitchFamily="49" charset="0"/>
                <a:cs typeface="Times New Roman" panose="02020603050405020304" pitchFamily="18" charset="0"/>
              </a:rPr>
              <a:t>=</a:t>
            </a:r>
            <a:r>
              <a:rPr lang="en-US" altLang="zh-CN" kern="0" dirty="0">
                <a:solidFill>
                  <a:srgbClr val="000000"/>
                </a:solidFill>
                <a:latin typeface="Courier New" panose="02070309020205020404" pitchFamily="49" charset="0"/>
                <a:cs typeface="Times New Roman" panose="02020603050405020304" pitchFamily="18" charset="0"/>
              </a:rPr>
              <a:t> </a:t>
            </a:r>
            <a:r>
              <a:rPr lang="en-US" altLang="zh-CN" kern="0" dirty="0">
                <a:solidFill>
                  <a:srgbClr val="FF8000"/>
                </a:solidFill>
                <a:latin typeface="Courier New" panose="02070309020205020404" pitchFamily="49" charset="0"/>
                <a:cs typeface="Times New Roman" panose="02020603050405020304" pitchFamily="18" charset="0"/>
              </a:rPr>
              <a:t>8'b11111111</a:t>
            </a:r>
            <a:r>
              <a:rPr lang="en-US" altLang="zh-CN" b="1" kern="0" dirty="0">
                <a:solidFill>
                  <a:srgbClr val="000080"/>
                </a:solidFill>
                <a:latin typeface="Courier New" panose="02070309020205020404" pitchFamily="49" charset="0"/>
                <a:cs typeface="Times New Roman" panose="02020603050405020304" pitchFamily="18" charset="0"/>
              </a:rPr>
              <a:t>;</a:t>
            </a:r>
            <a:endParaRPr lang="zh-CN" altLang="zh-CN" sz="2000" kern="100" dirty="0">
              <a:latin typeface="Calibri" panose="020F0502020204030204" pitchFamily="34" charset="0"/>
              <a:cs typeface="Times New Roman" panose="02020603050405020304" pitchFamily="18" charset="0"/>
            </a:endParaRPr>
          </a:p>
          <a:p>
            <a:r>
              <a:rPr lang="en-US" altLang="zh-CN" kern="0" dirty="0">
                <a:solidFill>
                  <a:srgbClr val="000000"/>
                </a:solidFill>
                <a:latin typeface="Courier New" panose="02070309020205020404" pitchFamily="49" charset="0"/>
                <a:cs typeface="Times New Roman" panose="02020603050405020304" pitchFamily="18" charset="0"/>
              </a:rPr>
              <a:t>    </a:t>
            </a:r>
            <a:r>
              <a:rPr lang="en-US" altLang="zh-CN" b="1" kern="0" dirty="0" err="1">
                <a:solidFill>
                  <a:srgbClr val="0000FF"/>
                </a:solidFill>
                <a:latin typeface="Courier New" panose="02070309020205020404" pitchFamily="49" charset="0"/>
                <a:cs typeface="Times New Roman" panose="02020603050405020304" pitchFamily="18" charset="0"/>
              </a:rPr>
              <a:t>endcase</a:t>
            </a:r>
            <a:endParaRPr lang="zh-CN" altLang="zh-CN" sz="2000" kern="100" dirty="0">
              <a:latin typeface="Calibri" panose="020F0502020204030204" pitchFamily="34" charset="0"/>
              <a:cs typeface="Times New Roman" panose="02020603050405020304" pitchFamily="18" charset="0"/>
            </a:endParaRPr>
          </a:p>
          <a:p>
            <a:r>
              <a:rPr lang="en-US" altLang="zh-CN" b="1" kern="0" dirty="0" smtClean="0">
                <a:solidFill>
                  <a:srgbClr val="0000FF"/>
                </a:solidFill>
                <a:latin typeface="Courier New" panose="02070309020205020404" pitchFamily="49" charset="0"/>
                <a:cs typeface="Times New Roman" panose="02020603050405020304" pitchFamily="18" charset="0"/>
              </a:rPr>
              <a:t>end</a:t>
            </a:r>
            <a:endParaRPr lang="zh-CN" altLang="zh-CN" sz="2000" kern="100" dirty="0">
              <a:latin typeface="Calibri" panose="020F0502020204030204" pitchFamily="34" charset="0"/>
              <a:cs typeface="Times New Roman" panose="02020603050405020304" pitchFamily="18" charset="0"/>
            </a:endParaRPr>
          </a:p>
          <a:p>
            <a:r>
              <a:rPr lang="en-US" altLang="zh-CN" b="1" kern="0" dirty="0" err="1">
                <a:solidFill>
                  <a:srgbClr val="0000FF"/>
                </a:solidFill>
                <a:latin typeface="Courier New" panose="02070309020205020404" pitchFamily="49" charset="0"/>
                <a:cs typeface="Times New Roman" panose="02020603050405020304" pitchFamily="18" charset="0"/>
              </a:rPr>
              <a:t>endmodule</a:t>
            </a:r>
            <a:endParaRPr lang="zh-CN" altLang="zh-CN" sz="2000" kern="1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280254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405245" y="365126"/>
            <a:ext cx="7886700" cy="7810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dirty="0" smtClean="0"/>
              <a:t>寄存器</a:t>
            </a:r>
            <a:r>
              <a:rPr lang="zh-CN" altLang="en-US" sz="3200" dirty="0"/>
              <a:t>数据类型</a:t>
            </a:r>
          </a:p>
        </p:txBody>
      </p:sp>
      <p:sp>
        <p:nvSpPr>
          <p:cNvPr id="3" name="内容占位符 2"/>
          <p:cNvSpPr txBox="1">
            <a:spLocks/>
          </p:cNvSpPr>
          <p:nvPr/>
        </p:nvSpPr>
        <p:spPr>
          <a:xfrm>
            <a:off x="745183" y="1437409"/>
            <a:ext cx="3842706" cy="25446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CN" altLang="en-US" sz="2400" dirty="0"/>
              <a:t>寄存器</a:t>
            </a:r>
            <a:r>
              <a:rPr lang="zh-CN" altLang="en-US" sz="2400" dirty="0" smtClean="0"/>
              <a:t>数据类型：</a:t>
            </a:r>
            <a:endParaRPr lang="en-US" altLang="zh-CN" sz="2400" dirty="0" smtClean="0"/>
          </a:p>
          <a:p>
            <a:pPr marL="0" indent="0">
              <a:buFont typeface="Arial" panose="020B0604020202020204" pitchFamily="34" charset="0"/>
              <a:buNone/>
            </a:pPr>
            <a:endParaRPr lang="en-US" altLang="zh-CN" sz="1050" dirty="0" smtClean="0"/>
          </a:p>
          <a:p>
            <a:pPr marL="0" indent="0">
              <a:buNone/>
            </a:pPr>
            <a:r>
              <a:rPr lang="en-US" altLang="zh-CN" sz="2000" dirty="0" err="1"/>
              <a:t>reg</a:t>
            </a:r>
            <a:r>
              <a:rPr lang="zh-CN" altLang="en-US" sz="2000" dirty="0"/>
              <a:t>型的则可以存取最后一次赋给它的值</a:t>
            </a:r>
            <a:r>
              <a:rPr lang="zh-CN" altLang="en-US" sz="2000" dirty="0" smtClean="0"/>
              <a:t>，</a:t>
            </a:r>
            <a:endParaRPr lang="en-US" altLang="zh-CN" sz="2000" dirty="0" smtClean="0"/>
          </a:p>
          <a:p>
            <a:pPr marL="0" indent="0">
              <a:buNone/>
            </a:pPr>
            <a:r>
              <a:rPr lang="zh-CN" altLang="en-US" sz="2000" dirty="0"/>
              <a:t>定义为</a:t>
            </a:r>
            <a:r>
              <a:rPr lang="en-US" altLang="zh-CN" sz="2000" dirty="0" err="1"/>
              <a:t>reg</a:t>
            </a:r>
            <a:r>
              <a:rPr lang="zh-CN" altLang="en-US" sz="2000" dirty="0"/>
              <a:t>型的线网只能在</a:t>
            </a:r>
            <a:r>
              <a:rPr lang="en-US" altLang="zh-CN" sz="2000" dirty="0"/>
              <a:t>always</a:t>
            </a:r>
            <a:r>
              <a:rPr lang="zh-CN" altLang="en-US" sz="2000" dirty="0"/>
              <a:t>和</a:t>
            </a:r>
            <a:r>
              <a:rPr lang="en-US" altLang="zh-CN" sz="2000" dirty="0"/>
              <a:t>initial</a:t>
            </a:r>
            <a:r>
              <a:rPr lang="zh-CN" altLang="en-US" sz="2000" dirty="0"/>
              <a:t>语句中被赋值，不能被连续赋值。</a:t>
            </a:r>
            <a:endParaRPr lang="en-US" altLang="zh-CN" sz="2000" dirty="0"/>
          </a:p>
          <a:p>
            <a:endParaRPr lang="en-US" altLang="zh-CN" sz="2000" dirty="0" smtClean="0"/>
          </a:p>
        </p:txBody>
      </p:sp>
      <p:pic>
        <p:nvPicPr>
          <p:cNvPr id="5" name="图片 4"/>
          <p:cNvPicPr>
            <a:picLocks noChangeAspect="1"/>
          </p:cNvPicPr>
          <p:nvPr/>
        </p:nvPicPr>
        <p:blipFill>
          <a:blip r:embed="rId2"/>
          <a:stretch>
            <a:fillRect/>
          </a:stretch>
        </p:blipFill>
        <p:spPr>
          <a:xfrm>
            <a:off x="745183" y="3982097"/>
            <a:ext cx="5073663" cy="924272"/>
          </a:xfrm>
          <a:prstGeom prst="rect">
            <a:avLst/>
          </a:prstGeom>
        </p:spPr>
      </p:pic>
      <p:pic>
        <p:nvPicPr>
          <p:cNvPr id="6" name="图片 5"/>
          <p:cNvPicPr>
            <a:picLocks noChangeAspect="1"/>
          </p:cNvPicPr>
          <p:nvPr/>
        </p:nvPicPr>
        <p:blipFill>
          <a:blip r:embed="rId3"/>
          <a:stretch>
            <a:fillRect/>
          </a:stretch>
        </p:blipFill>
        <p:spPr>
          <a:xfrm>
            <a:off x="745183" y="4952429"/>
            <a:ext cx="5517987" cy="1057796"/>
          </a:xfrm>
          <a:prstGeom prst="rect">
            <a:avLst/>
          </a:prstGeom>
        </p:spPr>
      </p:pic>
      <p:pic>
        <p:nvPicPr>
          <p:cNvPr id="7" name="图片 6"/>
          <p:cNvPicPr>
            <a:picLocks noChangeAspect="1"/>
          </p:cNvPicPr>
          <p:nvPr/>
        </p:nvPicPr>
        <p:blipFill>
          <a:blip r:embed="rId4"/>
          <a:stretch>
            <a:fillRect/>
          </a:stretch>
        </p:blipFill>
        <p:spPr>
          <a:xfrm>
            <a:off x="4549085" y="1990868"/>
            <a:ext cx="4378623" cy="1603839"/>
          </a:xfrm>
          <a:prstGeom prst="rect">
            <a:avLst/>
          </a:prstGeom>
        </p:spPr>
      </p:pic>
    </p:spTree>
    <p:extLst>
      <p:ext uri="{BB962C8B-B14F-4D97-AF65-F5344CB8AC3E}">
        <p14:creationId xmlns:p14="http://schemas.microsoft.com/office/powerpoint/2010/main" val="30370099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405245" y="365126"/>
            <a:ext cx="7886700" cy="7810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dirty="0" smtClean="0"/>
              <a:t>不同数据类型比较</a:t>
            </a:r>
            <a:endParaRPr lang="zh-CN" altLang="en-US" sz="3200" dirty="0"/>
          </a:p>
        </p:txBody>
      </p:sp>
      <p:sp>
        <p:nvSpPr>
          <p:cNvPr id="3" name="Rectangle 2"/>
          <p:cNvSpPr txBox="1">
            <a:spLocks noChangeArrowheads="1"/>
          </p:cNvSpPr>
          <p:nvPr/>
        </p:nvSpPr>
        <p:spPr>
          <a:xfrm>
            <a:off x="467544" y="1628800"/>
            <a:ext cx="8229600" cy="4569594"/>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fontAlgn="auto">
              <a:buSzPct val="100000"/>
              <a:buFontTx/>
              <a:buNone/>
            </a:pPr>
            <a:r>
              <a:rPr lang="zh-CN" altLang="en-US" dirty="0" smtClean="0">
                <a:solidFill>
                  <a:schemeClr val="tx1"/>
                </a:solidFill>
                <a:latin typeface="微软雅黑" panose="020B0503020204020204" pitchFamily="34" charset="-122"/>
                <a:ea typeface="微软雅黑" panose="020B0503020204020204" pitchFamily="34" charset="-122"/>
              </a:rPr>
              <a:t>①用assign声明语句</a:t>
            </a:r>
          </a:p>
          <a:p>
            <a:pPr fontAlgn="auto">
              <a:buSzPct val="100000"/>
              <a:buFontTx/>
              <a:buNone/>
            </a:pPr>
            <a:r>
              <a:rPr lang="zh-CN" altLang="en-US" dirty="0" smtClean="0">
                <a:solidFill>
                  <a:schemeClr val="tx1"/>
                </a:solidFill>
                <a:latin typeface="微软雅黑" panose="020B0503020204020204" pitchFamily="34" charset="-122"/>
                <a:ea typeface="微软雅黑" panose="020B0503020204020204" pitchFamily="34" charset="-122"/>
              </a:rPr>
              <a:t>	如：assign </a:t>
            </a:r>
            <a:r>
              <a:rPr lang="en-US" altLang="zh-CN" dirty="0" smtClean="0">
                <a:solidFill>
                  <a:schemeClr val="tx1"/>
                </a:solidFill>
                <a:latin typeface="微软雅黑" panose="020B0503020204020204" pitchFamily="34" charset="-122"/>
                <a:ea typeface="微软雅黑" panose="020B0503020204020204" pitchFamily="34" charset="-122"/>
              </a:rPr>
              <a:t>c</a:t>
            </a:r>
            <a:r>
              <a:rPr lang="zh-CN" altLang="en-US" dirty="0" smtClean="0">
                <a:solidFill>
                  <a:schemeClr val="tx1"/>
                </a:solidFill>
                <a:latin typeface="微软雅黑" panose="020B0503020204020204" pitchFamily="34" charset="-122"/>
                <a:ea typeface="微软雅黑" panose="020B0503020204020204" pitchFamily="34" charset="-122"/>
              </a:rPr>
              <a:t> = </a:t>
            </a:r>
            <a:r>
              <a:rPr lang="en-US" altLang="zh-CN" dirty="0" smtClean="0">
                <a:solidFill>
                  <a:schemeClr val="tx1"/>
                </a:solidFill>
                <a:latin typeface="微软雅黑" panose="020B0503020204020204" pitchFamily="34" charset="-122"/>
                <a:ea typeface="微软雅黑" panose="020B0503020204020204" pitchFamily="34" charset="-122"/>
              </a:rPr>
              <a:t>a</a:t>
            </a:r>
            <a:r>
              <a:rPr lang="zh-CN" altLang="en-US" dirty="0" smtClean="0">
                <a:solidFill>
                  <a:schemeClr val="tx1"/>
                </a:solidFill>
                <a:latin typeface="微软雅黑" panose="020B0503020204020204" pitchFamily="34" charset="-122"/>
                <a:ea typeface="微软雅黑" panose="020B0503020204020204" pitchFamily="34" charset="-122"/>
              </a:rPr>
              <a:t>&amp;</a:t>
            </a:r>
            <a:r>
              <a:rPr lang="en-US" altLang="zh-CN" dirty="0" smtClean="0">
                <a:solidFill>
                  <a:schemeClr val="tx1"/>
                </a:solidFill>
                <a:latin typeface="微软雅黑" panose="020B0503020204020204" pitchFamily="34" charset="-122"/>
                <a:ea typeface="微软雅黑" panose="020B0503020204020204" pitchFamily="34" charset="-122"/>
              </a:rPr>
              <a:t>b</a:t>
            </a:r>
            <a:r>
              <a:rPr lang="zh-CN" altLang="en-US" dirty="0" smtClean="0">
                <a:solidFill>
                  <a:schemeClr val="tx1"/>
                </a:solidFill>
                <a:latin typeface="微软雅黑" panose="020B0503020204020204" pitchFamily="34" charset="-122"/>
                <a:ea typeface="微软雅黑" panose="020B0503020204020204" pitchFamily="34" charset="-122"/>
              </a:rPr>
              <a:t>；</a:t>
            </a:r>
          </a:p>
          <a:p>
            <a:pPr fontAlgn="auto">
              <a:buSzPct val="100000"/>
              <a:buFontTx/>
              <a:buNone/>
            </a:pPr>
            <a:r>
              <a:rPr lang="zh-CN" altLang="en-US" dirty="0" smtClean="0">
                <a:solidFill>
                  <a:schemeClr val="tx1"/>
                </a:solidFill>
                <a:latin typeface="微软雅黑" panose="020B0503020204020204" pitchFamily="34" charset="-122"/>
                <a:ea typeface="微软雅黑" panose="020B0503020204020204" pitchFamily="34" charset="-122"/>
              </a:rPr>
              <a:t>	这种方法很简单，只需要写一个assign，后面再加一个方程式即可，例子描述了一个与门。</a:t>
            </a:r>
          </a:p>
          <a:p>
            <a:pPr fontAlgn="auto">
              <a:buSzPct val="100000"/>
              <a:buFontTx/>
              <a:buNone/>
            </a:pPr>
            <a:endParaRPr lang="zh-CN" altLang="en-US" dirty="0" smtClean="0">
              <a:solidFill>
                <a:schemeClr val="tx1"/>
              </a:solidFill>
              <a:latin typeface="微软雅黑" panose="020B0503020204020204" pitchFamily="34" charset="-122"/>
              <a:ea typeface="微软雅黑" panose="020B0503020204020204" pitchFamily="34" charset="-122"/>
            </a:endParaRPr>
          </a:p>
          <a:p>
            <a:pPr fontAlgn="auto">
              <a:buSzPct val="100000"/>
              <a:buFontTx/>
              <a:buNone/>
            </a:pPr>
            <a:r>
              <a:rPr lang="zh-CN" altLang="en-US" dirty="0" smtClean="0">
                <a:solidFill>
                  <a:schemeClr val="tx1"/>
                </a:solidFill>
                <a:latin typeface="微软雅黑" panose="020B0503020204020204" pitchFamily="34" charset="-122"/>
                <a:ea typeface="微软雅黑" panose="020B0503020204020204" pitchFamily="34" charset="-122"/>
              </a:rPr>
              <a:t>②用always块</a:t>
            </a:r>
          </a:p>
          <a:p>
            <a:pPr fontAlgn="auto">
              <a:buSzPct val="100000"/>
              <a:buFontTx/>
              <a:buNone/>
            </a:pPr>
            <a:r>
              <a:rPr lang="zh-CN" altLang="en-US" dirty="0" smtClean="0">
                <a:solidFill>
                  <a:schemeClr val="tx1"/>
                </a:solidFill>
                <a:latin typeface="微软雅黑" panose="020B0503020204020204" pitchFamily="34" charset="-122"/>
                <a:ea typeface="微软雅黑" panose="020B0503020204020204" pitchFamily="34" charset="-122"/>
              </a:rPr>
              <a:t>	如：always@（posedge clk）</a:t>
            </a:r>
          </a:p>
          <a:p>
            <a:pPr fontAlgn="auto">
              <a:buSzPct val="100000"/>
              <a:buFontTx/>
              <a:buNone/>
            </a:pPr>
            <a:r>
              <a:rPr lang="zh-CN" altLang="en-US" dirty="0" smtClean="0">
                <a:solidFill>
                  <a:schemeClr val="tx1"/>
                </a:solidFill>
                <a:latin typeface="微软雅黑" panose="020B0503020204020204" pitchFamily="34" charset="-122"/>
                <a:ea typeface="微软雅黑" panose="020B0503020204020204" pitchFamily="34" charset="-122"/>
              </a:rPr>
              <a:t>		       </a:t>
            </a:r>
            <a:r>
              <a:rPr lang="en-US" altLang="zh-CN" dirty="0" smtClean="0">
                <a:solidFill>
                  <a:schemeClr val="tx1"/>
                </a:solidFill>
                <a:latin typeface="微软雅黑" panose="020B0503020204020204" pitchFamily="34" charset="-122"/>
                <a:ea typeface="微软雅黑" panose="020B0503020204020204" pitchFamily="34" charset="-122"/>
              </a:rPr>
              <a:t>c</a:t>
            </a:r>
            <a:r>
              <a:rPr lang="zh-CN" altLang="en-US" dirty="0" smtClean="0">
                <a:solidFill>
                  <a:schemeClr val="tx1"/>
                </a:solidFill>
                <a:latin typeface="微软雅黑" panose="020B0503020204020204" pitchFamily="34" charset="-122"/>
                <a:ea typeface="微软雅黑" panose="020B0503020204020204" pitchFamily="34" charset="-122"/>
              </a:rPr>
              <a:t> &lt;= </a:t>
            </a:r>
            <a:r>
              <a:rPr lang="en-US" altLang="zh-CN" dirty="0" smtClean="0">
                <a:solidFill>
                  <a:schemeClr val="tx1"/>
                </a:solidFill>
                <a:latin typeface="微软雅黑" panose="020B0503020204020204" pitchFamily="34" charset="-122"/>
                <a:ea typeface="微软雅黑" panose="020B0503020204020204" pitchFamily="34" charset="-122"/>
              </a:rPr>
              <a:t>a</a:t>
            </a:r>
            <a:r>
              <a:rPr lang="zh-CN" altLang="en-US" dirty="0" smtClean="0">
                <a:solidFill>
                  <a:schemeClr val="tx1"/>
                </a:solidFill>
                <a:latin typeface="微软雅黑" panose="020B0503020204020204" pitchFamily="34" charset="-122"/>
                <a:ea typeface="微软雅黑" panose="020B0503020204020204" pitchFamily="34" charset="-122"/>
              </a:rPr>
              <a:t>&amp;</a:t>
            </a:r>
            <a:r>
              <a:rPr lang="en-US" altLang="zh-CN" dirty="0" smtClean="0">
                <a:solidFill>
                  <a:schemeClr val="tx1"/>
                </a:solidFill>
                <a:latin typeface="微软雅黑" panose="020B0503020204020204" pitchFamily="34" charset="-122"/>
                <a:ea typeface="微软雅黑" panose="020B0503020204020204" pitchFamily="34" charset="-122"/>
              </a:rPr>
              <a:t>b</a:t>
            </a:r>
            <a:r>
              <a:rPr lang="zh-CN" altLang="en-US" dirty="0" smtClean="0">
                <a:solidFill>
                  <a:schemeClr val="tx1"/>
                </a:solidFill>
                <a:latin typeface="微软雅黑" panose="020B0503020204020204" pitchFamily="34" charset="-122"/>
                <a:ea typeface="微软雅黑" panose="020B0503020204020204" pitchFamily="34" charset="-122"/>
              </a:rPr>
              <a:t>；</a:t>
            </a:r>
          </a:p>
          <a:p>
            <a:pPr fontAlgn="auto">
              <a:buSzPct val="100000"/>
              <a:buFontTx/>
              <a:buNone/>
            </a:pPr>
            <a:r>
              <a:rPr lang="zh-CN" altLang="en-US" dirty="0" smtClean="0">
                <a:solidFill>
                  <a:schemeClr val="tx1"/>
                </a:solidFill>
                <a:latin typeface="微软雅黑" panose="020B0503020204020204" pitchFamily="34" charset="-122"/>
                <a:ea typeface="微软雅黑" panose="020B0503020204020204" pitchFamily="34" charset="-122"/>
              </a:rPr>
              <a:t>	例子描述了一个与门，但是只有在clk上升沿（posedge）时候</a:t>
            </a:r>
            <a:r>
              <a:rPr lang="en-US" altLang="zh-CN" dirty="0" smtClean="0">
                <a:solidFill>
                  <a:schemeClr val="tx1"/>
                </a:solidFill>
                <a:latin typeface="微软雅黑" panose="020B0503020204020204" pitchFamily="34" charset="-122"/>
                <a:ea typeface="微软雅黑" panose="020B0503020204020204" pitchFamily="34" charset="-122"/>
              </a:rPr>
              <a:t>a</a:t>
            </a:r>
            <a:r>
              <a:rPr lang="zh-CN" altLang="en-US" dirty="0" smtClean="0">
                <a:solidFill>
                  <a:schemeClr val="tx1"/>
                </a:solidFill>
                <a:latin typeface="微软雅黑" panose="020B0503020204020204" pitchFamily="34" charset="-122"/>
                <a:ea typeface="微软雅黑" panose="020B0503020204020204" pitchFamily="34" charset="-122"/>
              </a:rPr>
              <a:t>与</a:t>
            </a:r>
            <a:r>
              <a:rPr lang="en-US" altLang="zh-CN" dirty="0" smtClean="0">
                <a:solidFill>
                  <a:schemeClr val="tx1"/>
                </a:solidFill>
                <a:latin typeface="微软雅黑" panose="020B0503020204020204" pitchFamily="34" charset="-122"/>
                <a:ea typeface="微软雅黑" panose="020B0503020204020204" pitchFamily="34" charset="-122"/>
              </a:rPr>
              <a:t>b</a:t>
            </a:r>
            <a:r>
              <a:rPr lang="zh-CN" altLang="en-US" dirty="0" smtClean="0">
                <a:solidFill>
                  <a:schemeClr val="tx1"/>
                </a:solidFill>
                <a:latin typeface="微软雅黑" panose="020B0503020204020204" pitchFamily="34" charset="-122"/>
                <a:ea typeface="微软雅黑" panose="020B0503020204020204" pitchFamily="34" charset="-122"/>
              </a:rPr>
              <a:t>才会进行与。</a:t>
            </a:r>
          </a:p>
          <a:p>
            <a:pPr fontAlgn="auto">
              <a:buSzPct val="100000"/>
              <a:buFontTx/>
              <a:buNone/>
            </a:pP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756034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405245" y="365126"/>
            <a:ext cx="7886700" cy="7810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dirty="0"/>
              <a:t>不同数据类型比较</a:t>
            </a:r>
          </a:p>
        </p:txBody>
      </p:sp>
      <p:grpSp>
        <p:nvGrpSpPr>
          <p:cNvPr id="3" name="组合 2"/>
          <p:cNvGrpSpPr/>
          <p:nvPr/>
        </p:nvGrpSpPr>
        <p:grpSpPr>
          <a:xfrm>
            <a:off x="1362084" y="1815598"/>
            <a:ext cx="6616700" cy="522287"/>
            <a:chOff x="1260475" y="1989138"/>
            <a:chExt cx="6616700" cy="522287"/>
          </a:xfrm>
        </p:grpSpPr>
        <p:grpSp>
          <p:nvGrpSpPr>
            <p:cNvPr id="5" name="Group 3"/>
            <p:cNvGrpSpPr>
              <a:grpSpLocks/>
            </p:cNvGrpSpPr>
            <p:nvPr/>
          </p:nvGrpSpPr>
          <p:grpSpPr bwMode="auto">
            <a:xfrm>
              <a:off x="2051050" y="1989138"/>
              <a:ext cx="5826125" cy="522287"/>
              <a:chOff x="0" y="0"/>
              <a:chExt cx="9173" cy="822"/>
            </a:xfrm>
          </p:grpSpPr>
          <p:graphicFrame>
            <p:nvGraphicFramePr>
              <p:cNvPr id="7" name="Object 4"/>
              <p:cNvGraphicFramePr>
                <a:graphicFrameLocks noChangeAspect="1"/>
              </p:cNvGraphicFramePr>
              <p:nvPr/>
            </p:nvGraphicFramePr>
            <p:xfrm>
              <a:off x="113" y="482"/>
              <a:ext cx="1440" cy="340"/>
            </p:xfrm>
            <a:graphic>
              <a:graphicData uri="http://schemas.openxmlformats.org/presentationml/2006/ole">
                <mc:AlternateContent xmlns:mc="http://schemas.openxmlformats.org/markup-compatibility/2006">
                  <mc:Choice xmlns:v="urn:schemas-microsoft-com:vml" Requires="v">
                    <p:oleObj spid="_x0000_s1031" r:id="rId3" imgW="916159" imgH="216297" progId="Equation.3">
                      <p:embed/>
                    </p:oleObj>
                  </mc:Choice>
                  <mc:Fallback>
                    <p:oleObj r:id="rId3" imgW="916159" imgH="216297"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482"/>
                            <a:ext cx="1440"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8" name="Group 5"/>
              <p:cNvGrpSpPr>
                <a:grpSpLocks/>
              </p:cNvGrpSpPr>
              <p:nvPr/>
            </p:nvGrpSpPr>
            <p:grpSpPr bwMode="auto">
              <a:xfrm>
                <a:off x="833" y="0"/>
                <a:ext cx="1668" cy="821"/>
                <a:chOff x="0" y="0"/>
                <a:chExt cx="1668" cy="821"/>
              </a:xfrm>
            </p:grpSpPr>
            <p:sp>
              <p:nvSpPr>
                <p:cNvPr id="30" name="Line 6"/>
                <p:cNvSpPr>
                  <a:spLocks noChangeShapeType="1"/>
                </p:cNvSpPr>
                <p:nvPr/>
              </p:nvSpPr>
              <p:spPr bwMode="auto">
                <a:xfrm>
                  <a:off x="0" y="0"/>
                  <a:ext cx="834" cy="1"/>
                </a:xfrm>
                <a:prstGeom prst="line">
                  <a:avLst/>
                </a:prstGeom>
                <a:noFill/>
                <a:ln w="28575" cap="flat" cmpd="sng">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1" name="Line 7"/>
                <p:cNvSpPr>
                  <a:spLocks noChangeShapeType="1"/>
                </p:cNvSpPr>
                <p:nvPr/>
              </p:nvSpPr>
              <p:spPr bwMode="auto">
                <a:xfrm flipV="1">
                  <a:off x="833" y="0"/>
                  <a:ext cx="1" cy="821"/>
                </a:xfrm>
                <a:prstGeom prst="line">
                  <a:avLst/>
                </a:prstGeom>
                <a:noFill/>
                <a:ln w="28575" cap="flat" cmpd="sng">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2" name="Line 8"/>
                <p:cNvSpPr>
                  <a:spLocks noChangeShapeType="1"/>
                </p:cNvSpPr>
                <p:nvPr/>
              </p:nvSpPr>
              <p:spPr bwMode="auto">
                <a:xfrm>
                  <a:off x="834" y="821"/>
                  <a:ext cx="834" cy="1"/>
                </a:xfrm>
                <a:prstGeom prst="line">
                  <a:avLst/>
                </a:prstGeom>
                <a:noFill/>
                <a:ln w="28575" cap="flat" cmpd="sng">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 name="Line 9"/>
                <p:cNvSpPr>
                  <a:spLocks noChangeShapeType="1"/>
                </p:cNvSpPr>
                <p:nvPr/>
              </p:nvSpPr>
              <p:spPr bwMode="auto">
                <a:xfrm flipV="1">
                  <a:off x="0" y="0"/>
                  <a:ext cx="1" cy="821"/>
                </a:xfrm>
                <a:prstGeom prst="line">
                  <a:avLst/>
                </a:prstGeom>
                <a:noFill/>
                <a:ln w="28575" cap="flat" cmpd="sng">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9" name="Line 10"/>
              <p:cNvSpPr>
                <a:spLocks noChangeShapeType="1"/>
              </p:cNvSpPr>
              <p:nvPr/>
            </p:nvSpPr>
            <p:spPr bwMode="auto">
              <a:xfrm>
                <a:off x="0" y="822"/>
                <a:ext cx="834" cy="1"/>
              </a:xfrm>
              <a:prstGeom prst="line">
                <a:avLst/>
              </a:prstGeom>
              <a:noFill/>
              <a:ln w="28575" cap="flat" cmpd="sng">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10" name="Group 11"/>
              <p:cNvGrpSpPr>
                <a:grpSpLocks/>
              </p:cNvGrpSpPr>
              <p:nvPr/>
            </p:nvGrpSpPr>
            <p:grpSpPr bwMode="auto">
              <a:xfrm>
                <a:off x="2501" y="0"/>
                <a:ext cx="1668" cy="821"/>
                <a:chOff x="0" y="0"/>
                <a:chExt cx="1668" cy="821"/>
              </a:xfrm>
            </p:grpSpPr>
            <p:sp>
              <p:nvSpPr>
                <p:cNvPr id="26" name="Line 12"/>
                <p:cNvSpPr>
                  <a:spLocks noChangeShapeType="1"/>
                </p:cNvSpPr>
                <p:nvPr/>
              </p:nvSpPr>
              <p:spPr bwMode="auto">
                <a:xfrm>
                  <a:off x="0" y="0"/>
                  <a:ext cx="834" cy="1"/>
                </a:xfrm>
                <a:prstGeom prst="line">
                  <a:avLst/>
                </a:prstGeom>
                <a:noFill/>
                <a:ln w="28575" cap="flat" cmpd="sng">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7" name="Line 13"/>
                <p:cNvSpPr>
                  <a:spLocks noChangeShapeType="1"/>
                </p:cNvSpPr>
                <p:nvPr/>
              </p:nvSpPr>
              <p:spPr bwMode="auto">
                <a:xfrm flipV="1">
                  <a:off x="833" y="0"/>
                  <a:ext cx="1" cy="821"/>
                </a:xfrm>
                <a:prstGeom prst="line">
                  <a:avLst/>
                </a:prstGeom>
                <a:noFill/>
                <a:ln w="28575" cap="flat" cmpd="sng">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8" name="Line 14"/>
                <p:cNvSpPr>
                  <a:spLocks noChangeShapeType="1"/>
                </p:cNvSpPr>
                <p:nvPr/>
              </p:nvSpPr>
              <p:spPr bwMode="auto">
                <a:xfrm>
                  <a:off x="834" y="821"/>
                  <a:ext cx="834" cy="1"/>
                </a:xfrm>
                <a:prstGeom prst="line">
                  <a:avLst/>
                </a:prstGeom>
                <a:noFill/>
                <a:ln w="28575" cap="flat" cmpd="sng">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9" name="Line 15"/>
                <p:cNvSpPr>
                  <a:spLocks noChangeShapeType="1"/>
                </p:cNvSpPr>
                <p:nvPr/>
              </p:nvSpPr>
              <p:spPr bwMode="auto">
                <a:xfrm flipV="1">
                  <a:off x="0" y="0"/>
                  <a:ext cx="1" cy="821"/>
                </a:xfrm>
                <a:prstGeom prst="line">
                  <a:avLst/>
                </a:prstGeom>
                <a:noFill/>
                <a:ln w="28575" cap="flat" cmpd="sng">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1" name="Group 16"/>
              <p:cNvGrpSpPr>
                <a:grpSpLocks/>
              </p:cNvGrpSpPr>
              <p:nvPr/>
            </p:nvGrpSpPr>
            <p:grpSpPr bwMode="auto">
              <a:xfrm>
                <a:off x="4169" y="0"/>
                <a:ext cx="1668" cy="821"/>
                <a:chOff x="0" y="0"/>
                <a:chExt cx="1668" cy="821"/>
              </a:xfrm>
            </p:grpSpPr>
            <p:sp>
              <p:nvSpPr>
                <p:cNvPr id="22" name="Line 17"/>
                <p:cNvSpPr>
                  <a:spLocks noChangeShapeType="1"/>
                </p:cNvSpPr>
                <p:nvPr/>
              </p:nvSpPr>
              <p:spPr bwMode="auto">
                <a:xfrm>
                  <a:off x="0" y="0"/>
                  <a:ext cx="834" cy="1"/>
                </a:xfrm>
                <a:prstGeom prst="line">
                  <a:avLst/>
                </a:prstGeom>
                <a:noFill/>
                <a:ln w="28575" cap="flat" cmpd="sng">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3" name="Line 18"/>
                <p:cNvSpPr>
                  <a:spLocks noChangeShapeType="1"/>
                </p:cNvSpPr>
                <p:nvPr/>
              </p:nvSpPr>
              <p:spPr bwMode="auto">
                <a:xfrm flipV="1">
                  <a:off x="833" y="0"/>
                  <a:ext cx="1" cy="821"/>
                </a:xfrm>
                <a:prstGeom prst="line">
                  <a:avLst/>
                </a:prstGeom>
                <a:noFill/>
                <a:ln w="28575" cap="flat" cmpd="sng">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 name="Line 19"/>
                <p:cNvSpPr>
                  <a:spLocks noChangeShapeType="1"/>
                </p:cNvSpPr>
                <p:nvPr/>
              </p:nvSpPr>
              <p:spPr bwMode="auto">
                <a:xfrm>
                  <a:off x="834" y="821"/>
                  <a:ext cx="834" cy="1"/>
                </a:xfrm>
                <a:prstGeom prst="line">
                  <a:avLst/>
                </a:prstGeom>
                <a:noFill/>
                <a:ln w="28575" cap="flat" cmpd="sng">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5" name="Line 20"/>
                <p:cNvSpPr>
                  <a:spLocks noChangeShapeType="1"/>
                </p:cNvSpPr>
                <p:nvPr/>
              </p:nvSpPr>
              <p:spPr bwMode="auto">
                <a:xfrm flipV="1">
                  <a:off x="0" y="0"/>
                  <a:ext cx="1" cy="821"/>
                </a:xfrm>
                <a:prstGeom prst="line">
                  <a:avLst/>
                </a:prstGeom>
                <a:noFill/>
                <a:ln w="28575" cap="flat" cmpd="sng">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2" name="Group 21"/>
              <p:cNvGrpSpPr>
                <a:grpSpLocks/>
              </p:cNvGrpSpPr>
              <p:nvPr/>
            </p:nvGrpSpPr>
            <p:grpSpPr bwMode="auto">
              <a:xfrm>
                <a:off x="5837" y="0"/>
                <a:ext cx="1668" cy="821"/>
                <a:chOff x="0" y="0"/>
                <a:chExt cx="1668" cy="821"/>
              </a:xfrm>
            </p:grpSpPr>
            <p:sp>
              <p:nvSpPr>
                <p:cNvPr id="18" name="Line 22"/>
                <p:cNvSpPr>
                  <a:spLocks noChangeShapeType="1"/>
                </p:cNvSpPr>
                <p:nvPr/>
              </p:nvSpPr>
              <p:spPr bwMode="auto">
                <a:xfrm>
                  <a:off x="0" y="0"/>
                  <a:ext cx="834" cy="1"/>
                </a:xfrm>
                <a:prstGeom prst="line">
                  <a:avLst/>
                </a:prstGeom>
                <a:noFill/>
                <a:ln w="28575" cap="flat" cmpd="sng">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 name="Line 23"/>
                <p:cNvSpPr>
                  <a:spLocks noChangeShapeType="1"/>
                </p:cNvSpPr>
                <p:nvPr/>
              </p:nvSpPr>
              <p:spPr bwMode="auto">
                <a:xfrm flipV="1">
                  <a:off x="833" y="0"/>
                  <a:ext cx="1" cy="821"/>
                </a:xfrm>
                <a:prstGeom prst="line">
                  <a:avLst/>
                </a:prstGeom>
                <a:noFill/>
                <a:ln w="28575" cap="flat" cmpd="sng">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 name="Line 24"/>
                <p:cNvSpPr>
                  <a:spLocks noChangeShapeType="1"/>
                </p:cNvSpPr>
                <p:nvPr/>
              </p:nvSpPr>
              <p:spPr bwMode="auto">
                <a:xfrm>
                  <a:off x="834" y="821"/>
                  <a:ext cx="834" cy="1"/>
                </a:xfrm>
                <a:prstGeom prst="line">
                  <a:avLst/>
                </a:prstGeom>
                <a:noFill/>
                <a:ln w="28575" cap="flat" cmpd="sng">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1" name="Line 25"/>
                <p:cNvSpPr>
                  <a:spLocks noChangeShapeType="1"/>
                </p:cNvSpPr>
                <p:nvPr/>
              </p:nvSpPr>
              <p:spPr bwMode="auto">
                <a:xfrm flipV="1">
                  <a:off x="0" y="0"/>
                  <a:ext cx="1" cy="821"/>
                </a:xfrm>
                <a:prstGeom prst="line">
                  <a:avLst/>
                </a:prstGeom>
                <a:noFill/>
                <a:ln w="28575" cap="flat" cmpd="sng">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3" name="Group 26"/>
              <p:cNvGrpSpPr>
                <a:grpSpLocks/>
              </p:cNvGrpSpPr>
              <p:nvPr/>
            </p:nvGrpSpPr>
            <p:grpSpPr bwMode="auto">
              <a:xfrm>
                <a:off x="7505" y="0"/>
                <a:ext cx="1668" cy="821"/>
                <a:chOff x="0" y="0"/>
                <a:chExt cx="1668" cy="821"/>
              </a:xfrm>
            </p:grpSpPr>
            <p:sp>
              <p:nvSpPr>
                <p:cNvPr id="14" name="Line 27"/>
                <p:cNvSpPr>
                  <a:spLocks noChangeShapeType="1"/>
                </p:cNvSpPr>
                <p:nvPr/>
              </p:nvSpPr>
              <p:spPr bwMode="auto">
                <a:xfrm>
                  <a:off x="0" y="0"/>
                  <a:ext cx="834" cy="1"/>
                </a:xfrm>
                <a:prstGeom prst="line">
                  <a:avLst/>
                </a:prstGeom>
                <a:noFill/>
                <a:ln w="28575" cap="flat" cmpd="sng">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 name="Line 28"/>
                <p:cNvSpPr>
                  <a:spLocks noChangeShapeType="1"/>
                </p:cNvSpPr>
                <p:nvPr/>
              </p:nvSpPr>
              <p:spPr bwMode="auto">
                <a:xfrm flipV="1">
                  <a:off x="833" y="0"/>
                  <a:ext cx="1" cy="821"/>
                </a:xfrm>
                <a:prstGeom prst="line">
                  <a:avLst/>
                </a:prstGeom>
                <a:noFill/>
                <a:ln w="28575" cap="flat" cmpd="sng">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6" name="Line 29"/>
                <p:cNvSpPr>
                  <a:spLocks noChangeShapeType="1"/>
                </p:cNvSpPr>
                <p:nvPr/>
              </p:nvSpPr>
              <p:spPr bwMode="auto">
                <a:xfrm>
                  <a:off x="834" y="821"/>
                  <a:ext cx="834" cy="1"/>
                </a:xfrm>
                <a:prstGeom prst="line">
                  <a:avLst/>
                </a:prstGeom>
                <a:noFill/>
                <a:ln w="28575" cap="flat" cmpd="sng">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7" name="Line 30"/>
                <p:cNvSpPr>
                  <a:spLocks noChangeShapeType="1"/>
                </p:cNvSpPr>
                <p:nvPr/>
              </p:nvSpPr>
              <p:spPr bwMode="auto">
                <a:xfrm flipV="1">
                  <a:off x="0" y="0"/>
                  <a:ext cx="1" cy="821"/>
                </a:xfrm>
                <a:prstGeom prst="line">
                  <a:avLst/>
                </a:prstGeom>
                <a:noFill/>
                <a:ln w="28575" cap="flat" cmpd="sng">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sp>
          <p:nvSpPr>
            <p:cNvPr id="6" name="Text Box 31"/>
            <p:cNvSpPr txBox="1">
              <a:spLocks noChangeArrowheads="1"/>
            </p:cNvSpPr>
            <p:nvPr/>
          </p:nvSpPr>
          <p:spPr bwMode="auto">
            <a:xfrm>
              <a:off x="1260475" y="2054225"/>
              <a:ext cx="590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dirty="0">
                  <a:solidFill>
                    <a:srgbClr val="0066FF"/>
                  </a:solidFill>
                </a:rPr>
                <a:t>clk</a:t>
              </a:r>
            </a:p>
          </p:txBody>
        </p:sp>
      </p:grpSp>
      <p:sp>
        <p:nvSpPr>
          <p:cNvPr id="34" name="Line 35"/>
          <p:cNvSpPr>
            <a:spLocks noChangeShapeType="1"/>
          </p:cNvSpPr>
          <p:nvPr/>
        </p:nvSpPr>
        <p:spPr bwMode="auto">
          <a:xfrm>
            <a:off x="2681729" y="2195960"/>
            <a:ext cx="0" cy="3614738"/>
          </a:xfrm>
          <a:prstGeom prst="line">
            <a:avLst/>
          </a:prstGeom>
          <a:noFill/>
          <a:ln w="9525" cap="flat" cmpd="sng">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5" name="Line 37"/>
          <p:cNvSpPr>
            <a:spLocks noChangeShapeType="1"/>
          </p:cNvSpPr>
          <p:nvPr/>
        </p:nvSpPr>
        <p:spPr bwMode="auto">
          <a:xfrm>
            <a:off x="4818072" y="2153735"/>
            <a:ext cx="0" cy="3614738"/>
          </a:xfrm>
          <a:prstGeom prst="line">
            <a:avLst/>
          </a:prstGeom>
          <a:noFill/>
          <a:ln w="9525" cap="flat" cmpd="sng">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6" name="Line 38"/>
          <p:cNvSpPr>
            <a:spLocks noChangeShapeType="1"/>
          </p:cNvSpPr>
          <p:nvPr/>
        </p:nvSpPr>
        <p:spPr bwMode="auto">
          <a:xfrm>
            <a:off x="5865822" y="2153735"/>
            <a:ext cx="1587" cy="3614738"/>
          </a:xfrm>
          <a:prstGeom prst="line">
            <a:avLst/>
          </a:prstGeom>
          <a:noFill/>
          <a:ln w="9525" cap="flat" cmpd="sng">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7" name="Line 39"/>
          <p:cNvSpPr>
            <a:spLocks noChangeShapeType="1"/>
          </p:cNvSpPr>
          <p:nvPr/>
        </p:nvSpPr>
        <p:spPr bwMode="auto">
          <a:xfrm>
            <a:off x="6905634" y="2153735"/>
            <a:ext cx="1588" cy="3614738"/>
          </a:xfrm>
          <a:prstGeom prst="line">
            <a:avLst/>
          </a:prstGeom>
          <a:noFill/>
          <a:ln w="9525" cap="flat" cmpd="sng">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38" name="组合 37"/>
          <p:cNvGrpSpPr/>
          <p:nvPr/>
        </p:nvGrpSpPr>
        <p:grpSpPr>
          <a:xfrm>
            <a:off x="1362084" y="2553785"/>
            <a:ext cx="6616700" cy="669925"/>
            <a:chOff x="1260475" y="2727325"/>
            <a:chExt cx="6616700" cy="669925"/>
          </a:xfrm>
        </p:grpSpPr>
        <p:sp>
          <p:nvSpPr>
            <p:cNvPr id="39" name="Text Box 32"/>
            <p:cNvSpPr txBox="1">
              <a:spLocks noChangeArrowheads="1"/>
            </p:cNvSpPr>
            <p:nvPr/>
          </p:nvSpPr>
          <p:spPr bwMode="auto">
            <a:xfrm>
              <a:off x="1260475" y="2925763"/>
              <a:ext cx="5905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2400" dirty="0">
                  <a:solidFill>
                    <a:srgbClr val="0066FF"/>
                  </a:solidFill>
                </a:rPr>
                <a:t> a</a:t>
              </a:r>
            </a:p>
          </p:txBody>
        </p:sp>
        <p:sp>
          <p:nvSpPr>
            <p:cNvPr id="40" name="Line 33"/>
            <p:cNvSpPr>
              <a:spLocks noChangeShapeType="1"/>
            </p:cNvSpPr>
            <p:nvPr/>
          </p:nvSpPr>
          <p:spPr bwMode="auto">
            <a:xfrm>
              <a:off x="2079625" y="3382963"/>
              <a:ext cx="1296988" cy="0"/>
            </a:xfrm>
            <a:prstGeom prst="line">
              <a:avLst/>
            </a:prstGeom>
            <a:noFill/>
            <a:ln w="28575" cap="flat" cmpd="sng">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1" name="Line 34"/>
            <p:cNvSpPr>
              <a:spLocks noChangeShapeType="1"/>
            </p:cNvSpPr>
            <p:nvPr/>
          </p:nvSpPr>
          <p:spPr bwMode="auto">
            <a:xfrm>
              <a:off x="3375025" y="2727325"/>
              <a:ext cx="1349375" cy="12700"/>
            </a:xfrm>
            <a:prstGeom prst="line">
              <a:avLst/>
            </a:prstGeom>
            <a:noFill/>
            <a:ln w="28575" cap="flat" cmpd="sng">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2" name="Line 40"/>
            <p:cNvSpPr>
              <a:spLocks noChangeShapeType="1"/>
            </p:cNvSpPr>
            <p:nvPr/>
          </p:nvSpPr>
          <p:spPr bwMode="auto">
            <a:xfrm>
              <a:off x="3375025" y="2727325"/>
              <a:ext cx="1588" cy="655638"/>
            </a:xfrm>
            <a:prstGeom prst="line">
              <a:avLst/>
            </a:prstGeom>
            <a:noFill/>
            <a:ln w="28575" cap="flat" cmpd="sng">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3" name="Line 41"/>
            <p:cNvSpPr>
              <a:spLocks noChangeShapeType="1"/>
            </p:cNvSpPr>
            <p:nvPr/>
          </p:nvSpPr>
          <p:spPr bwMode="auto">
            <a:xfrm>
              <a:off x="4724400" y="2740025"/>
              <a:ext cx="1588" cy="657225"/>
            </a:xfrm>
            <a:prstGeom prst="line">
              <a:avLst/>
            </a:prstGeom>
            <a:noFill/>
            <a:ln w="28575" cap="flat" cmpd="sng">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4" name="Line 42"/>
            <p:cNvSpPr>
              <a:spLocks noChangeShapeType="1"/>
            </p:cNvSpPr>
            <p:nvPr/>
          </p:nvSpPr>
          <p:spPr bwMode="auto">
            <a:xfrm>
              <a:off x="4724400" y="3382963"/>
              <a:ext cx="3152775" cy="0"/>
            </a:xfrm>
            <a:prstGeom prst="line">
              <a:avLst/>
            </a:prstGeom>
            <a:noFill/>
            <a:ln w="28575" cap="flat" cmpd="sng">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45" name="组合 44"/>
          <p:cNvGrpSpPr/>
          <p:nvPr/>
        </p:nvGrpSpPr>
        <p:grpSpPr>
          <a:xfrm>
            <a:off x="1362084" y="3244348"/>
            <a:ext cx="6616700" cy="884237"/>
            <a:chOff x="1260475" y="3417888"/>
            <a:chExt cx="6616700" cy="884237"/>
          </a:xfrm>
        </p:grpSpPr>
        <p:sp>
          <p:nvSpPr>
            <p:cNvPr id="46" name="Text Box 43"/>
            <p:cNvSpPr txBox="1">
              <a:spLocks noChangeArrowheads="1"/>
            </p:cNvSpPr>
            <p:nvPr/>
          </p:nvSpPr>
          <p:spPr bwMode="auto">
            <a:xfrm>
              <a:off x="1260475" y="3417888"/>
              <a:ext cx="5905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2400" dirty="0">
                  <a:solidFill>
                    <a:srgbClr val="0066FF"/>
                  </a:solidFill>
                </a:rPr>
                <a:t> b</a:t>
              </a:r>
              <a:endParaRPr lang="zh-CN" altLang="en-US" dirty="0"/>
            </a:p>
          </p:txBody>
        </p:sp>
        <p:sp>
          <p:nvSpPr>
            <p:cNvPr id="47" name="Line 44"/>
            <p:cNvSpPr>
              <a:spLocks noChangeShapeType="1"/>
            </p:cNvSpPr>
            <p:nvPr/>
          </p:nvSpPr>
          <p:spPr bwMode="auto">
            <a:xfrm>
              <a:off x="2079625" y="3644900"/>
              <a:ext cx="1844675" cy="1588"/>
            </a:xfrm>
            <a:prstGeom prst="line">
              <a:avLst/>
            </a:prstGeom>
            <a:noFill/>
            <a:ln w="28575" cap="flat" cmpd="sng">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8" name="Line 45"/>
            <p:cNvSpPr>
              <a:spLocks noChangeShapeType="1"/>
            </p:cNvSpPr>
            <p:nvPr/>
          </p:nvSpPr>
          <p:spPr bwMode="auto">
            <a:xfrm>
              <a:off x="3924300" y="3644900"/>
              <a:ext cx="0" cy="657225"/>
            </a:xfrm>
            <a:prstGeom prst="line">
              <a:avLst/>
            </a:prstGeom>
            <a:noFill/>
            <a:ln w="28575" cap="flat" cmpd="sng">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9" name="Line 46"/>
            <p:cNvSpPr>
              <a:spLocks noChangeShapeType="1"/>
            </p:cNvSpPr>
            <p:nvPr/>
          </p:nvSpPr>
          <p:spPr bwMode="auto">
            <a:xfrm>
              <a:off x="3924300" y="4300538"/>
              <a:ext cx="3952875" cy="1587"/>
            </a:xfrm>
            <a:prstGeom prst="line">
              <a:avLst/>
            </a:prstGeom>
            <a:noFill/>
            <a:ln w="28575" cap="flat" cmpd="sng">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50" name="Text Box 58"/>
          <p:cNvSpPr txBox="1">
            <a:spLocks noChangeArrowheads="1"/>
          </p:cNvSpPr>
          <p:nvPr/>
        </p:nvSpPr>
        <p:spPr bwMode="auto">
          <a:xfrm>
            <a:off x="323859" y="4685798"/>
            <a:ext cx="749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zh-CN" altLang="zh-CN"/>
          </a:p>
        </p:txBody>
      </p:sp>
      <p:sp>
        <p:nvSpPr>
          <p:cNvPr id="51" name="Line 36"/>
          <p:cNvSpPr>
            <a:spLocks noChangeShapeType="1"/>
          </p:cNvSpPr>
          <p:nvPr/>
        </p:nvSpPr>
        <p:spPr bwMode="auto">
          <a:xfrm>
            <a:off x="3735917" y="2146920"/>
            <a:ext cx="1588" cy="3614738"/>
          </a:xfrm>
          <a:prstGeom prst="line">
            <a:avLst/>
          </a:prstGeom>
          <a:noFill/>
          <a:ln w="9525" cap="flat" cmpd="sng">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52" name="组合 51"/>
          <p:cNvGrpSpPr/>
          <p:nvPr/>
        </p:nvGrpSpPr>
        <p:grpSpPr>
          <a:xfrm>
            <a:off x="885834" y="4336548"/>
            <a:ext cx="7092950" cy="776287"/>
            <a:chOff x="784225" y="4510088"/>
            <a:chExt cx="7092950" cy="776287"/>
          </a:xfrm>
        </p:grpSpPr>
        <p:sp>
          <p:nvSpPr>
            <p:cNvPr id="53" name="Line 48"/>
            <p:cNvSpPr>
              <a:spLocks noChangeShapeType="1"/>
            </p:cNvSpPr>
            <p:nvPr/>
          </p:nvSpPr>
          <p:spPr bwMode="auto">
            <a:xfrm>
              <a:off x="3376930" y="4510088"/>
              <a:ext cx="0" cy="655320"/>
            </a:xfrm>
            <a:prstGeom prst="line">
              <a:avLst/>
            </a:prstGeom>
            <a:noFill/>
            <a:ln w="28575" cap="flat" cmpd="sng">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4" name="Line 49"/>
            <p:cNvSpPr>
              <a:spLocks noChangeShapeType="1"/>
            </p:cNvSpPr>
            <p:nvPr/>
          </p:nvSpPr>
          <p:spPr bwMode="auto">
            <a:xfrm>
              <a:off x="3924300" y="4510088"/>
              <a:ext cx="1905" cy="655320"/>
            </a:xfrm>
            <a:prstGeom prst="line">
              <a:avLst/>
            </a:prstGeom>
            <a:noFill/>
            <a:ln w="28575" cap="flat" cmpd="sng">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5" name="Line 50"/>
            <p:cNvSpPr>
              <a:spLocks noChangeShapeType="1"/>
            </p:cNvSpPr>
            <p:nvPr/>
          </p:nvSpPr>
          <p:spPr bwMode="auto">
            <a:xfrm>
              <a:off x="3375025" y="4510088"/>
              <a:ext cx="551180" cy="0"/>
            </a:xfrm>
            <a:prstGeom prst="line">
              <a:avLst/>
            </a:prstGeom>
            <a:noFill/>
            <a:ln w="28575" cap="flat" cmpd="sng">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6" name="Line 51"/>
            <p:cNvSpPr>
              <a:spLocks noChangeShapeType="1"/>
            </p:cNvSpPr>
            <p:nvPr/>
          </p:nvSpPr>
          <p:spPr bwMode="auto">
            <a:xfrm>
              <a:off x="3924300" y="5165408"/>
              <a:ext cx="3952875" cy="0"/>
            </a:xfrm>
            <a:prstGeom prst="line">
              <a:avLst/>
            </a:prstGeom>
            <a:noFill/>
            <a:ln w="28575" cap="flat" cmpd="sng">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7" name="Line 52"/>
            <p:cNvSpPr>
              <a:spLocks noChangeShapeType="1"/>
            </p:cNvSpPr>
            <p:nvPr/>
          </p:nvSpPr>
          <p:spPr bwMode="auto">
            <a:xfrm>
              <a:off x="2079625" y="5164138"/>
              <a:ext cx="1297305" cy="1270"/>
            </a:xfrm>
            <a:prstGeom prst="line">
              <a:avLst/>
            </a:prstGeom>
            <a:noFill/>
            <a:ln w="28575" cap="flat" cmpd="sng">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8" name="Text Box 59"/>
            <p:cNvSpPr txBox="1">
              <a:spLocks noChangeArrowheads="1"/>
            </p:cNvSpPr>
            <p:nvPr/>
          </p:nvSpPr>
          <p:spPr bwMode="auto">
            <a:xfrm>
              <a:off x="784225" y="4829175"/>
              <a:ext cx="1295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dirty="0">
                  <a:solidFill>
                    <a:srgbClr val="993300"/>
                  </a:solidFill>
                </a:rPr>
                <a:t>assign  </a:t>
              </a:r>
              <a:r>
                <a:rPr lang="zh-CN" altLang="en-US" sz="2400" dirty="0">
                  <a:solidFill>
                    <a:srgbClr val="0066FF"/>
                  </a:solidFill>
                </a:rPr>
                <a:t>c</a:t>
              </a:r>
            </a:p>
          </p:txBody>
        </p:sp>
      </p:grpSp>
      <p:grpSp>
        <p:nvGrpSpPr>
          <p:cNvPr id="59" name="组合 58"/>
          <p:cNvGrpSpPr/>
          <p:nvPr/>
        </p:nvGrpSpPr>
        <p:grpSpPr>
          <a:xfrm>
            <a:off x="886430" y="5154743"/>
            <a:ext cx="7092950" cy="840106"/>
            <a:chOff x="1109929" y="5398183"/>
            <a:chExt cx="7092950" cy="840106"/>
          </a:xfrm>
        </p:grpSpPr>
        <p:sp>
          <p:nvSpPr>
            <p:cNvPr id="60" name="Line 53"/>
            <p:cNvSpPr>
              <a:spLocks noChangeShapeType="1"/>
            </p:cNvSpPr>
            <p:nvPr/>
          </p:nvSpPr>
          <p:spPr bwMode="auto">
            <a:xfrm>
              <a:off x="3954827" y="5398183"/>
              <a:ext cx="0" cy="655955"/>
            </a:xfrm>
            <a:prstGeom prst="line">
              <a:avLst/>
            </a:prstGeom>
            <a:noFill/>
            <a:ln w="28575" cap="flat" cmpd="sng">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61" name="组合 60"/>
            <p:cNvGrpSpPr/>
            <p:nvPr/>
          </p:nvGrpSpPr>
          <p:grpSpPr>
            <a:xfrm>
              <a:off x="1109929" y="5398184"/>
              <a:ext cx="7092950" cy="840105"/>
              <a:chOff x="784225" y="5286058"/>
              <a:chExt cx="7092950" cy="840105"/>
            </a:xfrm>
          </p:grpSpPr>
          <p:sp>
            <p:nvSpPr>
              <p:cNvPr id="62" name="Line 54"/>
              <p:cNvSpPr>
                <a:spLocks noChangeShapeType="1"/>
              </p:cNvSpPr>
              <p:nvPr/>
            </p:nvSpPr>
            <p:spPr bwMode="auto">
              <a:xfrm>
                <a:off x="4714875" y="5286058"/>
                <a:ext cx="1905" cy="655955"/>
              </a:xfrm>
              <a:prstGeom prst="line">
                <a:avLst/>
              </a:prstGeom>
              <a:noFill/>
              <a:ln w="28575" cap="flat" cmpd="sng">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3" name="Line 55"/>
              <p:cNvSpPr>
                <a:spLocks noChangeShapeType="1"/>
              </p:cNvSpPr>
              <p:nvPr/>
            </p:nvSpPr>
            <p:spPr bwMode="auto">
              <a:xfrm>
                <a:off x="2079625" y="5942013"/>
                <a:ext cx="1555750" cy="0"/>
              </a:xfrm>
              <a:prstGeom prst="line">
                <a:avLst/>
              </a:prstGeom>
              <a:noFill/>
              <a:ln w="28575" cap="flat" cmpd="sng">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4" name="Line 56"/>
              <p:cNvSpPr>
                <a:spLocks noChangeShapeType="1"/>
              </p:cNvSpPr>
              <p:nvPr/>
            </p:nvSpPr>
            <p:spPr bwMode="auto">
              <a:xfrm>
                <a:off x="3635375" y="5286058"/>
                <a:ext cx="1079500" cy="0"/>
              </a:xfrm>
              <a:prstGeom prst="line">
                <a:avLst/>
              </a:prstGeom>
              <a:noFill/>
              <a:ln w="28575" cap="flat" cmpd="sng">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5" name="Line 57"/>
              <p:cNvSpPr>
                <a:spLocks noChangeShapeType="1"/>
              </p:cNvSpPr>
              <p:nvPr/>
            </p:nvSpPr>
            <p:spPr bwMode="auto">
              <a:xfrm>
                <a:off x="4714875" y="5942013"/>
                <a:ext cx="3162300" cy="0"/>
              </a:xfrm>
              <a:prstGeom prst="line">
                <a:avLst/>
              </a:prstGeom>
              <a:noFill/>
              <a:ln w="28575" cap="flat" cmpd="sng">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6" name="Text Box 60"/>
              <p:cNvSpPr txBox="1">
                <a:spLocks noChangeArrowheads="1"/>
              </p:cNvSpPr>
              <p:nvPr/>
            </p:nvSpPr>
            <p:spPr bwMode="auto">
              <a:xfrm>
                <a:off x="784225" y="5668963"/>
                <a:ext cx="1295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a:solidFill>
                      <a:srgbClr val="993300"/>
                    </a:solidFill>
                  </a:rPr>
                  <a:t>always  </a:t>
                </a:r>
                <a:r>
                  <a:rPr lang="zh-CN" altLang="en-US" sz="2400">
                    <a:solidFill>
                      <a:srgbClr val="0066FF"/>
                    </a:solidFill>
                  </a:rPr>
                  <a:t>c</a:t>
                </a:r>
                <a:endParaRPr lang="zh-CN" altLang="en-US"/>
              </a:p>
            </p:txBody>
          </p:sp>
        </p:grpSp>
      </p:grpSp>
    </p:spTree>
    <p:extLst>
      <p:ext uri="{BB962C8B-B14F-4D97-AF65-F5344CB8AC3E}">
        <p14:creationId xmlns:p14="http://schemas.microsoft.com/office/powerpoint/2010/main" val="2588217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1000"/>
                                        <p:tgtEl>
                                          <p:spTgt spid="38"/>
                                        </p:tgtEl>
                                      </p:cBhvr>
                                    </p:animEffect>
                                    <p:anim calcmode="lin" valueType="num">
                                      <p:cBhvr>
                                        <p:cTn id="14" dur="1000" fill="hold"/>
                                        <p:tgtEl>
                                          <p:spTgt spid="38"/>
                                        </p:tgtEl>
                                        <p:attrNameLst>
                                          <p:attrName>ppt_x</p:attrName>
                                        </p:attrNameLst>
                                      </p:cBhvr>
                                      <p:tavLst>
                                        <p:tav tm="0">
                                          <p:val>
                                            <p:strVal val="#ppt_x"/>
                                          </p:val>
                                        </p:tav>
                                        <p:tav tm="100000">
                                          <p:val>
                                            <p:strVal val="#ppt_x"/>
                                          </p:val>
                                        </p:tav>
                                      </p:tavLst>
                                    </p:anim>
                                    <p:anim calcmode="lin" valueType="num">
                                      <p:cBhvr>
                                        <p:cTn id="15" dur="1000" fill="hold"/>
                                        <p:tgtEl>
                                          <p:spTgt spid="38"/>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1000"/>
                                        <p:tgtEl>
                                          <p:spTgt spid="45"/>
                                        </p:tgtEl>
                                      </p:cBhvr>
                                    </p:animEffect>
                                    <p:anim calcmode="lin" valueType="num">
                                      <p:cBhvr>
                                        <p:cTn id="19" dur="1000" fill="hold"/>
                                        <p:tgtEl>
                                          <p:spTgt spid="45"/>
                                        </p:tgtEl>
                                        <p:attrNameLst>
                                          <p:attrName>ppt_x</p:attrName>
                                        </p:attrNameLst>
                                      </p:cBhvr>
                                      <p:tavLst>
                                        <p:tav tm="0">
                                          <p:val>
                                            <p:strVal val="#ppt_x"/>
                                          </p:val>
                                        </p:tav>
                                        <p:tav tm="100000">
                                          <p:val>
                                            <p:strVal val="#ppt_x"/>
                                          </p:val>
                                        </p:tav>
                                      </p:tavLst>
                                    </p:anim>
                                    <p:anim calcmode="lin" valueType="num">
                                      <p:cBhvr>
                                        <p:cTn id="20"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1000"/>
                                        <p:tgtEl>
                                          <p:spTgt spid="34"/>
                                        </p:tgtEl>
                                      </p:cBhvr>
                                    </p:animEffect>
                                    <p:anim calcmode="lin" valueType="num">
                                      <p:cBhvr>
                                        <p:cTn id="26" dur="1000" fill="hold"/>
                                        <p:tgtEl>
                                          <p:spTgt spid="34"/>
                                        </p:tgtEl>
                                        <p:attrNameLst>
                                          <p:attrName>ppt_x</p:attrName>
                                        </p:attrNameLst>
                                      </p:cBhvr>
                                      <p:tavLst>
                                        <p:tav tm="0">
                                          <p:val>
                                            <p:strVal val="#ppt_x"/>
                                          </p:val>
                                        </p:tav>
                                        <p:tav tm="100000">
                                          <p:val>
                                            <p:strVal val="#ppt_x"/>
                                          </p:val>
                                        </p:tav>
                                      </p:tavLst>
                                    </p:anim>
                                    <p:anim calcmode="lin" valueType="num">
                                      <p:cBhvr>
                                        <p:cTn id="27" dur="1000" fill="hold"/>
                                        <p:tgtEl>
                                          <p:spTgt spid="34"/>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51"/>
                                        </p:tgtEl>
                                        <p:attrNameLst>
                                          <p:attrName>style.visibility</p:attrName>
                                        </p:attrNameLst>
                                      </p:cBhvr>
                                      <p:to>
                                        <p:strVal val="visible"/>
                                      </p:to>
                                    </p:set>
                                    <p:animEffect transition="in" filter="fade">
                                      <p:cBhvr>
                                        <p:cTn id="30" dur="1000"/>
                                        <p:tgtEl>
                                          <p:spTgt spid="51"/>
                                        </p:tgtEl>
                                      </p:cBhvr>
                                    </p:animEffect>
                                    <p:anim calcmode="lin" valueType="num">
                                      <p:cBhvr>
                                        <p:cTn id="31" dur="1000" fill="hold"/>
                                        <p:tgtEl>
                                          <p:spTgt spid="51"/>
                                        </p:tgtEl>
                                        <p:attrNameLst>
                                          <p:attrName>ppt_x</p:attrName>
                                        </p:attrNameLst>
                                      </p:cBhvr>
                                      <p:tavLst>
                                        <p:tav tm="0">
                                          <p:val>
                                            <p:strVal val="#ppt_x"/>
                                          </p:val>
                                        </p:tav>
                                        <p:tav tm="100000">
                                          <p:val>
                                            <p:strVal val="#ppt_x"/>
                                          </p:val>
                                        </p:tav>
                                      </p:tavLst>
                                    </p:anim>
                                    <p:anim calcmode="lin" valueType="num">
                                      <p:cBhvr>
                                        <p:cTn id="32" dur="1000" fill="hold"/>
                                        <p:tgtEl>
                                          <p:spTgt spid="51"/>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fade">
                                      <p:cBhvr>
                                        <p:cTn id="40" dur="1000"/>
                                        <p:tgtEl>
                                          <p:spTgt spid="36"/>
                                        </p:tgtEl>
                                      </p:cBhvr>
                                    </p:animEffect>
                                    <p:anim calcmode="lin" valueType="num">
                                      <p:cBhvr>
                                        <p:cTn id="41" dur="1000" fill="hold"/>
                                        <p:tgtEl>
                                          <p:spTgt spid="36"/>
                                        </p:tgtEl>
                                        <p:attrNameLst>
                                          <p:attrName>ppt_x</p:attrName>
                                        </p:attrNameLst>
                                      </p:cBhvr>
                                      <p:tavLst>
                                        <p:tav tm="0">
                                          <p:val>
                                            <p:strVal val="#ppt_x"/>
                                          </p:val>
                                        </p:tav>
                                        <p:tav tm="100000">
                                          <p:val>
                                            <p:strVal val="#ppt_x"/>
                                          </p:val>
                                        </p:tav>
                                      </p:tavLst>
                                    </p:anim>
                                    <p:anim calcmode="lin" valueType="num">
                                      <p:cBhvr>
                                        <p:cTn id="42" dur="1000" fill="hold"/>
                                        <p:tgtEl>
                                          <p:spTgt spid="36"/>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fade">
                                      <p:cBhvr>
                                        <p:cTn id="59" dur="1000"/>
                                        <p:tgtEl>
                                          <p:spTgt spid="59"/>
                                        </p:tgtEl>
                                      </p:cBhvr>
                                    </p:animEffect>
                                    <p:anim calcmode="lin" valueType="num">
                                      <p:cBhvr>
                                        <p:cTn id="60" dur="1000" fill="hold"/>
                                        <p:tgtEl>
                                          <p:spTgt spid="59"/>
                                        </p:tgtEl>
                                        <p:attrNameLst>
                                          <p:attrName>ppt_x</p:attrName>
                                        </p:attrNameLst>
                                      </p:cBhvr>
                                      <p:tavLst>
                                        <p:tav tm="0">
                                          <p:val>
                                            <p:strVal val="#ppt_x"/>
                                          </p:val>
                                        </p:tav>
                                        <p:tav tm="100000">
                                          <p:val>
                                            <p:strVal val="#ppt_x"/>
                                          </p:val>
                                        </p:tav>
                                      </p:tavLst>
                                    </p:anim>
                                    <p:anim calcmode="lin" valueType="num">
                                      <p:cBhvr>
                                        <p:cTn id="61"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5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405245" y="365126"/>
            <a:ext cx="7886700" cy="7810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dirty="0" smtClean="0"/>
              <a:t>数据类型说明</a:t>
            </a:r>
            <a:endParaRPr lang="zh-CN" altLang="en-US" sz="3200" dirty="0"/>
          </a:p>
        </p:txBody>
      </p:sp>
      <p:pic>
        <p:nvPicPr>
          <p:cNvPr id="5" name="图片 4"/>
          <p:cNvPicPr>
            <a:picLocks noChangeAspect="1"/>
          </p:cNvPicPr>
          <p:nvPr/>
        </p:nvPicPr>
        <p:blipFill>
          <a:blip r:embed="rId2"/>
          <a:stretch>
            <a:fillRect/>
          </a:stretch>
        </p:blipFill>
        <p:spPr>
          <a:xfrm>
            <a:off x="665018" y="3501008"/>
            <a:ext cx="5112569" cy="2838889"/>
          </a:xfrm>
          <a:prstGeom prst="rect">
            <a:avLst/>
          </a:prstGeom>
        </p:spPr>
      </p:pic>
      <p:sp>
        <p:nvSpPr>
          <p:cNvPr id="6" name="文本框 5"/>
          <p:cNvSpPr txBox="1"/>
          <p:nvPr/>
        </p:nvSpPr>
        <p:spPr>
          <a:xfrm>
            <a:off x="666344" y="1446451"/>
            <a:ext cx="6480720" cy="1754326"/>
          </a:xfrm>
          <a:prstGeom prst="rect">
            <a:avLst/>
          </a:prstGeom>
          <a:noFill/>
        </p:spPr>
        <p:txBody>
          <a:bodyPr wrap="square" rtlCol="0">
            <a:spAutoFit/>
          </a:bodyPr>
          <a:lstStyle/>
          <a:p>
            <a:r>
              <a:rPr lang="zh-CN" altLang="en-US" sz="2400" dirty="0" smtClean="0"/>
              <a:t>对于模块而言：</a:t>
            </a:r>
            <a:endParaRPr lang="en-US" altLang="zh-CN" sz="2400" dirty="0" smtClean="0"/>
          </a:p>
          <a:p>
            <a:endParaRPr lang="en-US" altLang="zh-CN" sz="2000" dirty="0" smtClean="0"/>
          </a:p>
          <a:p>
            <a:r>
              <a:rPr lang="zh-CN" altLang="en-US" sz="2000" dirty="0" smtClean="0"/>
              <a:t>输入变量都是线网类型的</a:t>
            </a:r>
            <a:endParaRPr lang="en-US" altLang="zh-CN" sz="2000" dirty="0" smtClean="0"/>
          </a:p>
          <a:p>
            <a:endParaRPr lang="en-US" altLang="zh-CN" sz="2000" dirty="0" smtClean="0"/>
          </a:p>
          <a:p>
            <a:r>
              <a:rPr lang="zh-CN" altLang="en-US" sz="2000" dirty="0" smtClean="0"/>
              <a:t>输出变量可以是线网类型的，也可以是寄存器类型的</a:t>
            </a:r>
            <a:endParaRPr lang="zh-CN" altLang="en-US" sz="2000" dirty="0"/>
          </a:p>
        </p:txBody>
      </p:sp>
      <p:pic>
        <p:nvPicPr>
          <p:cNvPr id="3" name="图片 2"/>
          <p:cNvPicPr>
            <a:picLocks noChangeAspect="1"/>
          </p:cNvPicPr>
          <p:nvPr/>
        </p:nvPicPr>
        <p:blipFill>
          <a:blip r:embed="rId3"/>
          <a:stretch>
            <a:fillRect/>
          </a:stretch>
        </p:blipFill>
        <p:spPr>
          <a:xfrm>
            <a:off x="6002184" y="3501008"/>
            <a:ext cx="2289761" cy="2838889"/>
          </a:xfrm>
          <a:prstGeom prst="rect">
            <a:avLst/>
          </a:prstGeom>
        </p:spPr>
      </p:pic>
      <p:pic>
        <p:nvPicPr>
          <p:cNvPr id="11" name="图片 10"/>
          <p:cNvPicPr>
            <a:picLocks noChangeAspect="1"/>
          </p:cNvPicPr>
          <p:nvPr/>
        </p:nvPicPr>
        <p:blipFill>
          <a:blip r:embed="rId4"/>
          <a:stretch>
            <a:fillRect/>
          </a:stretch>
        </p:blipFill>
        <p:spPr>
          <a:xfrm>
            <a:off x="4898501" y="4468092"/>
            <a:ext cx="2638041" cy="758536"/>
          </a:xfrm>
          <a:prstGeom prst="rect">
            <a:avLst/>
          </a:prstGeom>
          <a:ln>
            <a:noFill/>
          </a:ln>
        </p:spPr>
      </p:pic>
    </p:spTree>
    <p:extLst>
      <p:ext uri="{BB962C8B-B14F-4D97-AF65-F5344CB8AC3E}">
        <p14:creationId xmlns:p14="http://schemas.microsoft.com/office/powerpoint/2010/main" val="97955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405245" y="365126"/>
            <a:ext cx="7886700" cy="7810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dirty="0"/>
              <a:t>与</a:t>
            </a:r>
            <a:r>
              <a:rPr lang="zh-CN" altLang="en-US" sz="3200" dirty="0" smtClean="0"/>
              <a:t>门电路</a:t>
            </a:r>
            <a:endParaRPr lang="zh-CN" altLang="en-US" sz="3200" dirty="0"/>
          </a:p>
        </p:txBody>
      </p:sp>
      <p:pic>
        <p:nvPicPr>
          <p:cNvPr id="3" name="图片 2"/>
          <p:cNvPicPr>
            <a:picLocks noChangeAspect="1"/>
          </p:cNvPicPr>
          <p:nvPr/>
        </p:nvPicPr>
        <p:blipFill>
          <a:blip r:embed="rId2"/>
          <a:stretch>
            <a:fillRect/>
          </a:stretch>
        </p:blipFill>
        <p:spPr>
          <a:xfrm>
            <a:off x="946006" y="1625500"/>
            <a:ext cx="5128225" cy="1721671"/>
          </a:xfrm>
          <a:prstGeom prst="rect">
            <a:avLst/>
          </a:prstGeom>
        </p:spPr>
      </p:pic>
      <p:pic>
        <p:nvPicPr>
          <p:cNvPr id="8" name="图片 7"/>
          <p:cNvPicPr>
            <a:picLocks noChangeAspect="1"/>
          </p:cNvPicPr>
          <p:nvPr/>
        </p:nvPicPr>
        <p:blipFill>
          <a:blip r:embed="rId3"/>
          <a:stretch>
            <a:fillRect/>
          </a:stretch>
        </p:blipFill>
        <p:spPr>
          <a:xfrm>
            <a:off x="1260763" y="3826451"/>
            <a:ext cx="6714450" cy="2231449"/>
          </a:xfrm>
          <a:prstGeom prst="rect">
            <a:avLst/>
          </a:prstGeom>
        </p:spPr>
      </p:pic>
      <p:pic>
        <p:nvPicPr>
          <p:cNvPr id="9" name="图片 8"/>
          <p:cNvPicPr>
            <a:picLocks noChangeAspect="1"/>
          </p:cNvPicPr>
          <p:nvPr/>
        </p:nvPicPr>
        <p:blipFill>
          <a:blip r:embed="rId4"/>
          <a:stretch>
            <a:fillRect/>
          </a:stretch>
        </p:blipFill>
        <p:spPr>
          <a:xfrm>
            <a:off x="6352308" y="1689458"/>
            <a:ext cx="1939637" cy="1657713"/>
          </a:xfrm>
          <a:prstGeom prst="rect">
            <a:avLst/>
          </a:prstGeom>
        </p:spPr>
      </p:pic>
    </p:spTree>
    <p:extLst>
      <p:ext uri="{BB962C8B-B14F-4D97-AF65-F5344CB8AC3E}">
        <p14:creationId xmlns:p14="http://schemas.microsoft.com/office/powerpoint/2010/main" val="571811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405245" y="365126"/>
            <a:ext cx="7886700" cy="7810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dirty="0" smtClean="0"/>
              <a:t>相关语法</a:t>
            </a:r>
            <a:endParaRPr lang="zh-CN" altLang="en-US" sz="3200" dirty="0"/>
          </a:p>
        </p:txBody>
      </p:sp>
      <p:sp>
        <p:nvSpPr>
          <p:cNvPr id="5" name="矩形 4"/>
          <p:cNvSpPr/>
          <p:nvPr/>
        </p:nvSpPr>
        <p:spPr>
          <a:xfrm>
            <a:off x="952501" y="1510167"/>
            <a:ext cx="7131626" cy="4401205"/>
          </a:xfrm>
          <a:prstGeom prst="rect">
            <a:avLst/>
          </a:prstGeom>
        </p:spPr>
        <p:txBody>
          <a:bodyPr wrap="square">
            <a:spAutoFit/>
          </a:bodyPr>
          <a:lstStyle/>
          <a:p>
            <a:r>
              <a:rPr lang="en-US" altLang="zh-CN" sz="2000" b="1" kern="0" dirty="0" smtClean="0">
                <a:latin typeface="Courier New" panose="02070309020205020404" pitchFamily="49" charset="0"/>
                <a:cs typeface="Times New Roman" panose="02020603050405020304" pitchFamily="18" charset="0"/>
              </a:rPr>
              <a:t>1.</a:t>
            </a:r>
            <a:endParaRPr lang="en-US" altLang="zh-CN" sz="2000" b="1" kern="0" dirty="0">
              <a:latin typeface="Courier New" panose="02070309020205020404" pitchFamily="49" charset="0"/>
              <a:cs typeface="Times New Roman" panose="02020603050405020304" pitchFamily="18" charset="0"/>
            </a:endParaRPr>
          </a:p>
          <a:p>
            <a:r>
              <a:rPr lang="en-US" altLang="zh-CN" sz="2000" b="1" kern="0" dirty="0" smtClean="0">
                <a:solidFill>
                  <a:srgbClr val="0000FF"/>
                </a:solidFill>
                <a:latin typeface="Courier New" panose="02070309020205020404" pitchFamily="49" charset="0"/>
                <a:cs typeface="Times New Roman" panose="02020603050405020304" pitchFamily="18" charset="0"/>
              </a:rPr>
              <a:t>begin</a:t>
            </a:r>
          </a:p>
          <a:p>
            <a:r>
              <a:rPr lang="en-US" altLang="zh-CN" sz="2000" b="1" kern="0" dirty="0" smtClean="0">
                <a:latin typeface="Courier New" panose="02070309020205020404" pitchFamily="49" charset="0"/>
                <a:cs typeface="Times New Roman" panose="02020603050405020304" pitchFamily="18" charset="0"/>
              </a:rPr>
              <a:t>---</a:t>
            </a:r>
            <a:endParaRPr lang="en-US" altLang="zh-CN" sz="2000" kern="0" dirty="0" smtClean="0">
              <a:latin typeface="Courier New" panose="02070309020205020404" pitchFamily="49" charset="0"/>
              <a:cs typeface="Times New Roman" panose="02020603050405020304" pitchFamily="18" charset="0"/>
            </a:endParaRPr>
          </a:p>
          <a:p>
            <a:r>
              <a:rPr lang="en-US" altLang="zh-CN" sz="2000" b="1" kern="0" dirty="0" smtClean="0">
                <a:solidFill>
                  <a:srgbClr val="0000FF"/>
                </a:solidFill>
                <a:latin typeface="Courier New" panose="02070309020205020404" pitchFamily="49" charset="0"/>
                <a:cs typeface="Times New Roman" panose="02020603050405020304" pitchFamily="18" charset="0"/>
              </a:rPr>
              <a:t>end</a:t>
            </a:r>
          </a:p>
          <a:p>
            <a:r>
              <a:rPr lang="zh-CN" altLang="en-US" sz="2000" b="1" kern="0" dirty="0" smtClean="0">
                <a:latin typeface="Courier New" panose="02070309020205020404" pitchFamily="49" charset="0"/>
                <a:cs typeface="Times New Roman" panose="02020603050405020304" pitchFamily="18" charset="0"/>
              </a:rPr>
              <a:t>将多条语句组成顺序块，类似于</a:t>
            </a:r>
            <a:r>
              <a:rPr lang="en-US" altLang="zh-CN" sz="2000" b="1" kern="0" dirty="0" smtClean="0">
                <a:latin typeface="Courier New" panose="02070309020205020404" pitchFamily="49" charset="0"/>
                <a:cs typeface="Times New Roman" panose="02020603050405020304" pitchFamily="18" charset="0"/>
              </a:rPr>
              <a:t>C</a:t>
            </a:r>
            <a:r>
              <a:rPr lang="zh-CN" altLang="en-US" sz="2000" b="1" kern="0" dirty="0" smtClean="0">
                <a:latin typeface="Courier New" panose="02070309020205020404" pitchFamily="49" charset="0"/>
                <a:cs typeface="Times New Roman" panose="02020603050405020304" pitchFamily="18" charset="0"/>
              </a:rPr>
              <a:t>语言中的</a:t>
            </a:r>
            <a:r>
              <a:rPr lang="zh-CN" altLang="en-US" sz="2000" b="1" kern="0" dirty="0">
                <a:latin typeface="Courier New" panose="02070309020205020404" pitchFamily="49" charset="0"/>
                <a:cs typeface="Times New Roman" panose="02020603050405020304" pitchFamily="18" charset="0"/>
              </a:rPr>
              <a:t>“</a:t>
            </a:r>
            <a:r>
              <a:rPr lang="en-US" altLang="zh-CN" sz="2000" b="1" kern="0" dirty="0" smtClean="0">
                <a:latin typeface="Courier New" panose="02070309020205020404" pitchFamily="49" charset="0"/>
                <a:cs typeface="Times New Roman" panose="02020603050405020304" pitchFamily="18" charset="0"/>
              </a:rPr>
              <a:t>{}</a:t>
            </a:r>
            <a:r>
              <a:rPr lang="zh-CN" altLang="en-US" sz="2000" b="1" kern="0" dirty="0" smtClean="0">
                <a:latin typeface="Courier New" panose="02070309020205020404" pitchFamily="49" charset="0"/>
                <a:cs typeface="Times New Roman" panose="02020603050405020304" pitchFamily="18" charset="0"/>
              </a:rPr>
              <a:t>”</a:t>
            </a:r>
            <a:endParaRPr lang="en-US" altLang="zh-CN" sz="2000" b="1" kern="0" dirty="0" smtClean="0">
              <a:latin typeface="Courier New" panose="02070309020205020404" pitchFamily="49" charset="0"/>
              <a:cs typeface="Times New Roman" panose="02020603050405020304" pitchFamily="18" charset="0"/>
            </a:endParaRPr>
          </a:p>
          <a:p>
            <a:endParaRPr lang="en-US" altLang="zh-CN" sz="2000" b="1" kern="0" dirty="0" smtClean="0">
              <a:latin typeface="Courier New" panose="02070309020205020404" pitchFamily="49" charset="0"/>
              <a:cs typeface="Times New Roman" panose="02020603050405020304" pitchFamily="18" charset="0"/>
            </a:endParaRPr>
          </a:p>
          <a:p>
            <a:r>
              <a:rPr lang="en-US" altLang="zh-CN" sz="2000" b="1" kern="0" dirty="0" smtClean="0">
                <a:latin typeface="Courier New" panose="02070309020205020404" pitchFamily="49" charset="0"/>
                <a:cs typeface="Times New Roman" panose="02020603050405020304" pitchFamily="18" charset="0"/>
              </a:rPr>
              <a:t>2.</a:t>
            </a:r>
            <a:endParaRPr lang="en-US" altLang="zh-CN" sz="2000" b="1" kern="0" dirty="0">
              <a:latin typeface="Courier New" panose="02070309020205020404" pitchFamily="49" charset="0"/>
              <a:cs typeface="Times New Roman" panose="02020603050405020304" pitchFamily="18" charset="0"/>
            </a:endParaRPr>
          </a:p>
          <a:p>
            <a:r>
              <a:rPr lang="en-US" altLang="zh-CN" sz="2000" b="1" kern="0" dirty="0">
                <a:solidFill>
                  <a:srgbClr val="0000FF"/>
                </a:solidFill>
                <a:latin typeface="Courier New" panose="02070309020205020404" pitchFamily="49" charset="0"/>
                <a:cs typeface="Times New Roman" panose="02020603050405020304" pitchFamily="18" charset="0"/>
              </a:rPr>
              <a:t>c</a:t>
            </a:r>
            <a:r>
              <a:rPr lang="en-US" altLang="zh-CN" sz="2000" b="1" kern="0" dirty="0" smtClean="0">
                <a:solidFill>
                  <a:srgbClr val="0000FF"/>
                </a:solidFill>
                <a:latin typeface="Courier New" panose="02070309020205020404" pitchFamily="49" charset="0"/>
                <a:cs typeface="Times New Roman" panose="02020603050405020304" pitchFamily="18" charset="0"/>
              </a:rPr>
              <a:t>ase()</a:t>
            </a:r>
          </a:p>
          <a:p>
            <a:r>
              <a:rPr lang="en-US" altLang="zh-CN" sz="2000" b="1" kern="0" dirty="0" smtClean="0">
                <a:latin typeface="Courier New" panose="02070309020205020404" pitchFamily="49" charset="0"/>
                <a:cs typeface="Times New Roman" panose="02020603050405020304" pitchFamily="18" charset="0"/>
              </a:rPr>
              <a:t>   xx:</a:t>
            </a:r>
          </a:p>
          <a:p>
            <a:r>
              <a:rPr lang="en-US" altLang="zh-CN" sz="2000" b="1" kern="0" dirty="0" smtClean="0">
                <a:latin typeface="Courier New" panose="02070309020205020404" pitchFamily="49" charset="0"/>
                <a:cs typeface="Times New Roman" panose="02020603050405020304" pitchFamily="18" charset="0"/>
              </a:rPr>
              <a:t>   xx:</a:t>
            </a:r>
          </a:p>
          <a:p>
            <a:r>
              <a:rPr lang="en-US" altLang="zh-CN" sz="2000" b="1" kern="0" dirty="0" smtClean="0">
                <a:solidFill>
                  <a:srgbClr val="0000FF"/>
                </a:solidFill>
                <a:latin typeface="Courier New" panose="02070309020205020404" pitchFamily="49" charset="0"/>
                <a:cs typeface="Times New Roman" panose="02020603050405020304" pitchFamily="18" charset="0"/>
              </a:rPr>
              <a:t>   default:</a:t>
            </a:r>
          </a:p>
          <a:p>
            <a:r>
              <a:rPr lang="en-US" altLang="zh-CN" sz="2000" b="1" kern="0" dirty="0" err="1" smtClean="0">
                <a:solidFill>
                  <a:srgbClr val="0000FF"/>
                </a:solidFill>
                <a:latin typeface="Courier New" panose="02070309020205020404" pitchFamily="49" charset="0"/>
                <a:cs typeface="Times New Roman" panose="02020603050405020304" pitchFamily="18" charset="0"/>
              </a:rPr>
              <a:t>endcase</a:t>
            </a:r>
            <a:endParaRPr lang="en-US" altLang="zh-CN" sz="2000" b="1" kern="0" dirty="0">
              <a:solidFill>
                <a:srgbClr val="0000FF"/>
              </a:solidFill>
              <a:latin typeface="Courier New" panose="02070309020205020404" pitchFamily="49" charset="0"/>
              <a:cs typeface="Times New Roman" panose="02020603050405020304" pitchFamily="18" charset="0"/>
            </a:endParaRPr>
          </a:p>
          <a:p>
            <a:r>
              <a:rPr lang="en-US" altLang="zh-CN" sz="2000" kern="100" dirty="0" smtClean="0">
                <a:latin typeface="Calibri" panose="020F0502020204030204" pitchFamily="34" charset="0"/>
                <a:cs typeface="Times New Roman" panose="02020603050405020304" pitchFamily="18" charset="0"/>
              </a:rPr>
              <a:t>case</a:t>
            </a:r>
            <a:r>
              <a:rPr lang="zh-CN" altLang="en-US" sz="2000" kern="100" dirty="0" smtClean="0">
                <a:latin typeface="Calibri" panose="020F0502020204030204" pitchFamily="34" charset="0"/>
                <a:cs typeface="Times New Roman" panose="02020603050405020304" pitchFamily="18" charset="0"/>
              </a:rPr>
              <a:t>语句是一种多分支选择语句，类似于</a:t>
            </a:r>
            <a:r>
              <a:rPr lang="en-US" altLang="zh-CN" sz="2000" kern="100" dirty="0" smtClean="0">
                <a:latin typeface="Calibri" panose="020F0502020204030204" pitchFamily="34" charset="0"/>
                <a:cs typeface="Times New Roman" panose="02020603050405020304" pitchFamily="18" charset="0"/>
              </a:rPr>
              <a:t>C</a:t>
            </a:r>
            <a:r>
              <a:rPr lang="zh-CN" altLang="en-US" sz="2000" kern="100" dirty="0" smtClean="0">
                <a:latin typeface="Calibri" panose="020F0502020204030204" pitchFamily="34" charset="0"/>
                <a:cs typeface="Times New Roman" panose="02020603050405020304" pitchFamily="18" charset="0"/>
              </a:rPr>
              <a:t>语言中的</a:t>
            </a:r>
            <a:r>
              <a:rPr lang="en-US" altLang="zh-CN" sz="2000" kern="100" dirty="0" err="1" smtClean="0">
                <a:latin typeface="Calibri" panose="020F0502020204030204" pitchFamily="34" charset="0"/>
                <a:cs typeface="Times New Roman" panose="02020603050405020304" pitchFamily="18" charset="0"/>
              </a:rPr>
              <a:t>swith</a:t>
            </a:r>
            <a:r>
              <a:rPr lang="en-US" altLang="zh-CN" sz="2000" kern="100" dirty="0" smtClean="0">
                <a:latin typeface="Calibri" panose="020F0502020204030204" pitchFamily="34" charset="0"/>
                <a:cs typeface="Times New Roman" panose="02020603050405020304" pitchFamily="18" charset="0"/>
              </a:rPr>
              <a:t>—case</a:t>
            </a:r>
            <a:r>
              <a:rPr lang="zh-CN" altLang="en-US" sz="2000" kern="100" dirty="0" smtClean="0">
                <a:latin typeface="Calibri" panose="020F0502020204030204" pitchFamily="34" charset="0"/>
                <a:cs typeface="Times New Roman" panose="02020603050405020304" pitchFamily="18" charset="0"/>
              </a:rPr>
              <a:t>，</a:t>
            </a:r>
            <a:r>
              <a:rPr lang="zh-CN" altLang="en-US" sz="2000" kern="100" dirty="0" smtClean="0">
                <a:solidFill>
                  <a:srgbClr val="FF0000"/>
                </a:solidFill>
                <a:latin typeface="Calibri" panose="020F0502020204030204" pitchFamily="34" charset="0"/>
                <a:cs typeface="Times New Roman" panose="02020603050405020304" pitchFamily="18" charset="0"/>
              </a:rPr>
              <a:t>每个分支各不相同，执行分支语句后跳出</a:t>
            </a:r>
            <a:endParaRPr lang="zh-CN" altLang="zh-CN" sz="2000" kern="100" dirty="0">
              <a:solidFill>
                <a:srgbClr val="FF0000"/>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26543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405245" y="365126"/>
            <a:ext cx="7886700" cy="7810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dirty="0"/>
              <a:t>数码管</a:t>
            </a:r>
          </a:p>
        </p:txBody>
      </p:sp>
      <p:sp>
        <p:nvSpPr>
          <p:cNvPr id="5" name="文本框 4"/>
          <p:cNvSpPr txBox="1"/>
          <p:nvPr/>
        </p:nvSpPr>
        <p:spPr>
          <a:xfrm>
            <a:off x="623454" y="1771818"/>
            <a:ext cx="4135583" cy="393954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数码</a:t>
            </a:r>
            <a:r>
              <a:rPr lang="zh-CN" altLang="en-US" sz="2800" dirty="0" smtClean="0">
                <a:latin typeface="微软雅黑" panose="020B0503020204020204" pitchFamily="34" charset="-122"/>
                <a:ea typeface="微软雅黑" panose="020B0503020204020204" pitchFamily="34" charset="-122"/>
              </a:rPr>
              <a:t>管</a:t>
            </a:r>
            <a:endParaRPr lang="en-US" altLang="zh-CN" sz="2800" dirty="0" smtClean="0">
              <a:latin typeface="微软雅黑" panose="020B0503020204020204" pitchFamily="34" charset="-122"/>
              <a:ea typeface="微软雅黑" panose="020B0503020204020204" pitchFamily="34" charset="-122"/>
            </a:endParaRPr>
          </a:p>
          <a:p>
            <a:endParaRPr lang="en-US" altLang="zh-CN" dirty="0">
              <a:latin typeface="微软雅黑" panose="020B0503020204020204" pitchFamily="34" charset="-122"/>
              <a:ea typeface="微软雅黑" panose="020B0503020204020204" pitchFamily="34" charset="-122"/>
            </a:endParaRPr>
          </a:p>
          <a:p>
            <a:pPr marL="342900" indent="-342900">
              <a:buFont typeface="Wingdings" panose="05000000000000000000" pitchFamily="2" charset="2"/>
              <a:buChar char="Ø"/>
            </a:pPr>
            <a:r>
              <a:rPr lang="zh-CN" altLang="en-US" sz="2000" dirty="0" smtClean="0">
                <a:latin typeface="微软雅黑" panose="020B0503020204020204" pitchFamily="34" charset="-122"/>
                <a:ea typeface="微软雅黑" panose="020B0503020204020204" pitchFamily="34" charset="-122"/>
              </a:rPr>
              <a:t>半导体发光器件，基本</a:t>
            </a:r>
            <a:r>
              <a:rPr lang="zh-CN" altLang="en-US" sz="2000" dirty="0">
                <a:latin typeface="微软雅黑" panose="020B0503020204020204" pitchFamily="34" charset="-122"/>
                <a:ea typeface="微软雅黑" panose="020B0503020204020204" pitchFamily="34" charset="-122"/>
              </a:rPr>
              <a:t>单元</a:t>
            </a:r>
            <a:r>
              <a:rPr lang="zh-CN" altLang="en-US" sz="2000" dirty="0" smtClean="0">
                <a:latin typeface="微软雅黑" panose="020B0503020204020204" pitchFamily="34" charset="-122"/>
                <a:ea typeface="微软雅黑" panose="020B0503020204020204" pitchFamily="34" charset="-122"/>
              </a:rPr>
              <a:t>是发光二极管；</a:t>
            </a:r>
            <a:endParaRPr lang="en-US" altLang="zh-CN" sz="2000" dirty="0" smtClean="0">
              <a:latin typeface="微软雅黑" panose="020B0503020204020204" pitchFamily="34" charset="-122"/>
              <a:ea typeface="微软雅黑" panose="020B0503020204020204" pitchFamily="34" charset="-122"/>
            </a:endParaRPr>
          </a:p>
          <a:p>
            <a:pPr marL="342900" indent="-342900">
              <a:buFont typeface="Wingdings" panose="05000000000000000000" pitchFamily="2" charset="2"/>
              <a:buChar char="Ø"/>
            </a:pPr>
            <a:endParaRPr lang="en-US" altLang="zh-CN" sz="2000" dirty="0">
              <a:latin typeface="微软雅黑" panose="020B0503020204020204" pitchFamily="34" charset="-122"/>
              <a:ea typeface="微软雅黑" panose="020B0503020204020204" pitchFamily="34" charset="-122"/>
            </a:endParaRPr>
          </a:p>
          <a:p>
            <a:pPr marL="342900" indent="-342900">
              <a:buFont typeface="Wingdings" panose="05000000000000000000" pitchFamily="2" charset="2"/>
              <a:buChar char="Ø"/>
            </a:pPr>
            <a:r>
              <a:rPr lang="zh-CN" altLang="en-US" sz="2000" dirty="0" smtClean="0">
                <a:latin typeface="微软雅黑" panose="020B0503020204020204" pitchFamily="34" charset="-122"/>
                <a:ea typeface="微软雅黑" panose="020B0503020204020204" pitchFamily="34" charset="-122"/>
              </a:rPr>
              <a:t>价格便宜，使用简单；</a:t>
            </a:r>
            <a:endParaRPr lang="en-US" altLang="zh-CN" sz="2000" dirty="0" smtClean="0">
              <a:latin typeface="微软雅黑" panose="020B0503020204020204" pitchFamily="34" charset="-122"/>
              <a:ea typeface="微软雅黑" panose="020B0503020204020204" pitchFamily="34" charset="-122"/>
            </a:endParaRPr>
          </a:p>
          <a:p>
            <a:pPr marL="342900" indent="-342900">
              <a:buFont typeface="Wingdings" panose="05000000000000000000" pitchFamily="2" charset="2"/>
              <a:buChar char="Ø"/>
            </a:pPr>
            <a:endParaRPr lang="en-US" altLang="zh-CN" sz="2000" dirty="0">
              <a:latin typeface="微软雅黑" panose="020B0503020204020204" pitchFamily="34" charset="-122"/>
              <a:ea typeface="微软雅黑" panose="020B0503020204020204" pitchFamily="34" charset="-122"/>
            </a:endParaRPr>
          </a:p>
          <a:p>
            <a:pPr marL="342900" indent="-342900">
              <a:buFont typeface="Wingdings" panose="05000000000000000000" pitchFamily="2" charset="2"/>
              <a:buChar char="Ø"/>
            </a:pPr>
            <a:r>
              <a:rPr lang="zh-CN" altLang="en-US" sz="2000" dirty="0" smtClean="0">
                <a:latin typeface="微软雅黑" panose="020B0503020204020204" pitchFamily="34" charset="-122"/>
                <a:ea typeface="微软雅黑" panose="020B0503020204020204" pitchFamily="34" charset="-122"/>
              </a:rPr>
              <a:t>主要用来显示时间</a:t>
            </a:r>
            <a:r>
              <a:rPr lang="zh-CN" altLang="en-US" sz="2000" dirty="0">
                <a:latin typeface="微软雅黑" panose="020B0503020204020204" pitchFamily="34" charset="-122"/>
                <a:ea typeface="微软雅黑" panose="020B0503020204020204" pitchFamily="34" charset="-122"/>
              </a:rPr>
              <a:t>、日期、温度</a:t>
            </a:r>
            <a:r>
              <a:rPr lang="zh-CN" altLang="en-US" sz="2000" dirty="0" smtClean="0">
                <a:latin typeface="微软雅黑" panose="020B0503020204020204" pitchFamily="34" charset="-122"/>
                <a:ea typeface="微软雅黑" panose="020B0503020204020204" pitchFamily="34" charset="-122"/>
              </a:rPr>
              <a:t>等数字或较为固定的显示，</a:t>
            </a:r>
            <a:endParaRPr lang="en-US" altLang="zh-CN" sz="2000" dirty="0" smtClean="0">
              <a:latin typeface="微软雅黑" panose="020B0503020204020204" pitchFamily="34" charset="-122"/>
              <a:ea typeface="微软雅黑" panose="020B0503020204020204" pitchFamily="34" charset="-122"/>
            </a:endParaRPr>
          </a:p>
          <a:p>
            <a:pPr marL="342900" indent="-342900">
              <a:buFont typeface="Wingdings" panose="05000000000000000000" pitchFamily="2" charset="2"/>
              <a:buChar char="Ø"/>
            </a:pPr>
            <a:endParaRPr lang="en-US" altLang="zh-CN" sz="2000" dirty="0">
              <a:latin typeface="微软雅黑" panose="020B0503020204020204" pitchFamily="34" charset="-122"/>
              <a:ea typeface="微软雅黑" panose="020B0503020204020204" pitchFamily="34" charset="-122"/>
            </a:endParaRPr>
          </a:p>
          <a:p>
            <a:pPr marL="342900" indent="-342900">
              <a:buFont typeface="Wingdings" panose="05000000000000000000" pitchFamily="2" charset="2"/>
              <a:buChar char="Ø"/>
            </a:pPr>
            <a:r>
              <a:rPr lang="zh-CN" altLang="en-US" sz="2000" dirty="0" smtClean="0">
                <a:latin typeface="微软雅黑" panose="020B0503020204020204" pitchFamily="34" charset="-122"/>
                <a:ea typeface="微软雅黑" panose="020B0503020204020204" pitchFamily="34" charset="-122"/>
              </a:rPr>
              <a:t>家电</a:t>
            </a:r>
            <a:r>
              <a:rPr lang="zh-CN" altLang="en-US" sz="2000" dirty="0">
                <a:latin typeface="微软雅黑" panose="020B0503020204020204" pitchFamily="34" charset="-122"/>
                <a:ea typeface="微软雅黑" panose="020B0503020204020204" pitchFamily="34" charset="-122"/>
              </a:rPr>
              <a:t>领域应用极为</a:t>
            </a:r>
            <a:r>
              <a:rPr lang="zh-CN" altLang="en-US" sz="2000" dirty="0" smtClean="0">
                <a:latin typeface="微软雅黑" panose="020B0503020204020204" pitchFamily="34" charset="-122"/>
                <a:ea typeface="微软雅黑" panose="020B0503020204020204" pitchFamily="34" charset="-122"/>
              </a:rPr>
              <a:t>广泛，</a:t>
            </a:r>
            <a:r>
              <a:rPr lang="zh-CN" altLang="en-US" sz="2000" dirty="0">
                <a:latin typeface="微软雅黑" panose="020B0503020204020204" pitchFamily="34" charset="-122"/>
                <a:ea typeface="微软雅黑" panose="020B0503020204020204" pitchFamily="34" charset="-122"/>
              </a:rPr>
              <a:t>如显示屏、空调、热水器、冰箱等等</a:t>
            </a:r>
            <a:r>
              <a:rPr lang="zh-CN" altLang="en-US" sz="2000" dirty="0" smtClean="0">
                <a:latin typeface="微软雅黑" panose="020B0503020204020204" pitchFamily="34" charset="-122"/>
                <a:ea typeface="微软雅黑" panose="020B0503020204020204" pitchFamily="34" charset="-122"/>
              </a:rPr>
              <a:t>。</a:t>
            </a:r>
            <a:endParaRPr lang="zh-CN" altLang="en-US" sz="2000" dirty="0">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3019" y="1455313"/>
            <a:ext cx="3148926" cy="2595368"/>
          </a:xfrm>
          <a:prstGeom prst="rect">
            <a:avLst/>
          </a:prstGeom>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3019" y="4050681"/>
            <a:ext cx="3148926" cy="2040727"/>
          </a:xfrm>
          <a:prstGeom prst="rect">
            <a:avLst/>
          </a:prstGeom>
        </p:spPr>
      </p:pic>
    </p:spTree>
    <p:extLst>
      <p:ext uri="{BB962C8B-B14F-4D97-AF65-F5344CB8AC3E}">
        <p14:creationId xmlns:p14="http://schemas.microsoft.com/office/powerpoint/2010/main" val="24887464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405245" y="365126"/>
            <a:ext cx="7886700" cy="7810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dirty="0"/>
              <a:t>数码管</a:t>
            </a:r>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2938" y="3535367"/>
            <a:ext cx="4772890" cy="2688952"/>
          </a:xfrm>
          <a:prstGeom prst="rect">
            <a:avLst/>
          </a:prstGeom>
        </p:spPr>
      </p:pic>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171" y="1551709"/>
            <a:ext cx="2535086" cy="1787235"/>
          </a:xfrm>
          <a:prstGeom prst="rect">
            <a:avLst/>
          </a:prstGeom>
        </p:spPr>
      </p:pic>
      <p:sp>
        <p:nvSpPr>
          <p:cNvPr id="10" name="文本框 9"/>
          <p:cNvSpPr txBox="1"/>
          <p:nvPr/>
        </p:nvSpPr>
        <p:spPr>
          <a:xfrm>
            <a:off x="451785" y="2036630"/>
            <a:ext cx="3054927" cy="3477875"/>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发光二极管</a:t>
            </a:r>
            <a:r>
              <a:rPr lang="zh-CN" altLang="en-US" sz="2000" dirty="0" smtClean="0">
                <a:latin typeface="微软雅黑" panose="020B0503020204020204" pitchFamily="34" charset="-122"/>
                <a:ea typeface="微软雅黑" panose="020B0503020204020204" pitchFamily="34" charset="-122"/>
              </a:rPr>
              <a:t>简称</a:t>
            </a:r>
            <a:r>
              <a:rPr lang="en-US" altLang="zh-CN" sz="2000" dirty="0" smtClean="0">
                <a:latin typeface="微软雅黑" panose="020B0503020204020204" pitchFamily="34" charset="-122"/>
                <a:ea typeface="微软雅黑" panose="020B0503020204020204" pitchFamily="34" charset="-122"/>
              </a:rPr>
              <a:t>LED</a:t>
            </a:r>
            <a:r>
              <a:rPr lang="zh-CN" altLang="en-US" sz="2000" dirty="0" smtClean="0">
                <a:latin typeface="微软雅黑" panose="020B0503020204020204" pitchFamily="34" charset="-122"/>
                <a:ea typeface="微软雅黑" panose="020B0503020204020204" pitchFamily="34" charset="-122"/>
              </a:rPr>
              <a:t>，是半导体二极管的</a:t>
            </a:r>
            <a:r>
              <a:rPr lang="zh-CN" altLang="en-US" sz="2000" dirty="0">
                <a:latin typeface="微软雅黑" panose="020B0503020204020204" pitchFamily="34" charset="-122"/>
                <a:ea typeface="微软雅黑" panose="020B0503020204020204" pitchFamily="34" charset="-122"/>
              </a:rPr>
              <a:t>一</a:t>
            </a:r>
            <a:r>
              <a:rPr lang="zh-CN" altLang="en-US" sz="2000" dirty="0" smtClean="0">
                <a:latin typeface="微软雅黑" panose="020B0503020204020204" pitchFamily="34" charset="-122"/>
                <a:ea typeface="微软雅黑" panose="020B0503020204020204" pitchFamily="34" charset="-122"/>
              </a:rPr>
              <a:t>种，把</a:t>
            </a:r>
            <a:r>
              <a:rPr lang="zh-CN" altLang="en-US" sz="2000" dirty="0">
                <a:latin typeface="微软雅黑" panose="020B0503020204020204" pitchFamily="34" charset="-122"/>
                <a:ea typeface="微软雅黑" panose="020B0503020204020204" pitchFamily="34" charset="-122"/>
              </a:rPr>
              <a:t>电能转化成</a:t>
            </a:r>
            <a:r>
              <a:rPr lang="zh-CN" altLang="en-US" sz="2000" dirty="0" smtClean="0">
                <a:latin typeface="微软雅黑" panose="020B0503020204020204" pitchFamily="34" charset="-122"/>
                <a:ea typeface="微软雅黑" panose="020B0503020204020204" pitchFamily="34" charset="-122"/>
              </a:rPr>
              <a:t>光能</a:t>
            </a:r>
            <a:endParaRPr lang="en-US" altLang="zh-CN" sz="2000" dirty="0" smtClean="0">
              <a:latin typeface="微软雅黑" panose="020B0503020204020204" pitchFamily="34" charset="-122"/>
              <a:ea typeface="微软雅黑" panose="020B0503020204020204" pitchFamily="34" charset="-122"/>
            </a:endParaRPr>
          </a:p>
          <a:p>
            <a:endParaRPr lang="en-US" altLang="zh-CN" sz="2000" dirty="0" smtClean="0">
              <a:latin typeface="微软雅黑" panose="020B0503020204020204" pitchFamily="34" charset="-122"/>
              <a:ea typeface="微软雅黑" panose="020B0503020204020204" pitchFamily="34" charset="-122"/>
            </a:endParaRPr>
          </a:p>
          <a:p>
            <a:endParaRPr lang="en-US" altLang="zh-CN" sz="2000" dirty="0">
              <a:latin typeface="微软雅黑" panose="020B0503020204020204" pitchFamily="34" charset="-122"/>
              <a:ea typeface="微软雅黑" panose="020B0503020204020204" pitchFamily="34" charset="-122"/>
            </a:endParaRPr>
          </a:p>
          <a:p>
            <a:r>
              <a:rPr lang="zh-CN" altLang="en-US" sz="2000" b="1" dirty="0">
                <a:latin typeface="微软雅黑" panose="020B0503020204020204" pitchFamily="34" charset="-122"/>
                <a:ea typeface="微软雅黑" panose="020B0503020204020204" pitchFamily="34" charset="-122"/>
              </a:rPr>
              <a:t>单向</a:t>
            </a:r>
            <a:r>
              <a:rPr lang="zh-CN" altLang="en-US" sz="2000" b="1" dirty="0" smtClean="0">
                <a:latin typeface="微软雅黑" panose="020B0503020204020204" pitchFamily="34" charset="-122"/>
                <a:ea typeface="微软雅黑" panose="020B0503020204020204" pitchFamily="34" charset="-122"/>
              </a:rPr>
              <a:t>导电性</a:t>
            </a:r>
            <a:r>
              <a:rPr lang="zh-CN" altLang="en-US" sz="2000" dirty="0" smtClean="0">
                <a:latin typeface="微软雅黑" panose="020B0503020204020204" pitchFamily="34" charset="-122"/>
                <a:ea typeface="微软雅黑" panose="020B0503020204020204" pitchFamily="34" charset="-122"/>
              </a:rPr>
              <a:t>：右图中标有</a:t>
            </a:r>
            <a:r>
              <a:rPr lang="en-US" altLang="zh-CN" sz="2000" dirty="0" smtClean="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号的为正极，标有</a:t>
            </a:r>
            <a:r>
              <a:rPr lang="en-US" altLang="zh-CN" sz="2000" dirty="0" smtClean="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号的为负极，只有正向偏置时（正极电势高于负极电势），电流流过，</a:t>
            </a:r>
            <a:r>
              <a:rPr lang="en-US" altLang="zh-CN" sz="2000" dirty="0" smtClean="0">
                <a:latin typeface="微软雅黑" panose="020B0503020204020204" pitchFamily="34" charset="-122"/>
                <a:ea typeface="微软雅黑" panose="020B0503020204020204" pitchFamily="34" charset="-122"/>
              </a:rPr>
              <a:t>LED</a:t>
            </a:r>
            <a:r>
              <a:rPr lang="zh-CN" altLang="en-US" sz="2000" dirty="0" smtClean="0">
                <a:latin typeface="微软雅黑" panose="020B0503020204020204" pitchFamily="34" charset="-122"/>
                <a:ea typeface="微软雅黑" panose="020B0503020204020204" pitchFamily="34" charset="-122"/>
              </a:rPr>
              <a:t>点亮</a:t>
            </a:r>
            <a:endParaRPr lang="zh-CN" altLang="en-US" sz="2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606247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405245" y="365126"/>
            <a:ext cx="7886700" cy="7810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dirty="0"/>
              <a:t>数码管</a:t>
            </a: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855" y="2334766"/>
            <a:ext cx="5880822" cy="2943225"/>
          </a:xfrm>
          <a:prstGeom prst="rect">
            <a:avLst/>
          </a:prstGeom>
        </p:spPr>
      </p:pic>
      <p:sp>
        <p:nvSpPr>
          <p:cNvPr id="7" name="文本框 6"/>
          <p:cNvSpPr txBox="1"/>
          <p:nvPr/>
        </p:nvSpPr>
        <p:spPr>
          <a:xfrm>
            <a:off x="852055" y="1337545"/>
            <a:ext cx="7315200" cy="923330"/>
          </a:xfrm>
          <a:prstGeom prst="rect">
            <a:avLst/>
          </a:prstGeom>
          <a:noFill/>
        </p:spPr>
        <p:txBody>
          <a:bodyPr wrap="square" rtlCol="0">
            <a:spAutoFit/>
          </a:bodyPr>
          <a:lstStyle/>
          <a:p>
            <a:r>
              <a:rPr lang="zh-CN" altLang="en-US" dirty="0" smtClean="0">
                <a:latin typeface="微软雅黑" panose="020B0503020204020204" pitchFamily="34" charset="-122"/>
                <a:ea typeface="微软雅黑" panose="020B0503020204020204" pitchFamily="34" charset="-122"/>
              </a:rPr>
              <a:t>数码管由 </a:t>
            </a:r>
            <a:r>
              <a:rPr lang="en-US" altLang="zh-CN" dirty="0" smtClean="0">
                <a:latin typeface="微软雅黑" panose="020B0503020204020204" pitchFamily="34" charset="-122"/>
                <a:ea typeface="微软雅黑" panose="020B0503020204020204" pitchFamily="34" charset="-122"/>
              </a:rPr>
              <a:t>8</a:t>
            </a:r>
            <a:r>
              <a:rPr lang="zh-CN" altLang="en-US" dirty="0" smtClean="0">
                <a:latin typeface="微软雅黑" panose="020B0503020204020204" pitchFamily="34" charset="-122"/>
                <a:ea typeface="微软雅黑" panose="020B0503020204020204" pitchFamily="34" charset="-122"/>
              </a:rPr>
              <a:t>个</a:t>
            </a:r>
            <a:r>
              <a:rPr lang="en-US" altLang="zh-CN" dirty="0" smtClean="0">
                <a:latin typeface="微软雅黑" panose="020B0503020204020204" pitchFamily="34" charset="-122"/>
                <a:ea typeface="微软雅黑" panose="020B0503020204020204" pitchFamily="34" charset="-122"/>
              </a:rPr>
              <a:t>LED</a:t>
            </a:r>
            <a:r>
              <a:rPr lang="zh-CN" altLang="en-US" dirty="0" smtClean="0">
                <a:latin typeface="微软雅黑" panose="020B0503020204020204" pitchFamily="34" charset="-122"/>
                <a:ea typeface="微软雅黑" panose="020B0503020204020204" pitchFamily="34" charset="-122"/>
              </a:rPr>
              <a:t>灯（ </a:t>
            </a:r>
            <a:r>
              <a:rPr lang="en-US" altLang="zh-CN" dirty="0">
                <a:latin typeface="微软雅黑" panose="020B0503020204020204" pitchFamily="34" charset="-122"/>
                <a:ea typeface="微软雅黑" panose="020B0503020204020204" pitchFamily="34" charset="-122"/>
              </a:rPr>
              <a:t>a</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b</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c</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d</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e</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f</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g</a:t>
            </a:r>
            <a:r>
              <a:rPr lang="zh-CN" altLang="en-US" dirty="0">
                <a:latin typeface="微软雅黑" panose="020B0503020204020204" pitchFamily="34" charset="-122"/>
                <a:ea typeface="微软雅黑" panose="020B0503020204020204" pitchFamily="34" charset="-122"/>
              </a:rPr>
              <a:t>和</a:t>
            </a:r>
            <a:r>
              <a:rPr lang="en-US" altLang="zh-CN" dirty="0" err="1" smtClean="0">
                <a:latin typeface="微软雅黑" panose="020B0503020204020204" pitchFamily="34" charset="-122"/>
                <a:ea typeface="微软雅黑" panose="020B0503020204020204" pitchFamily="34" charset="-122"/>
              </a:rPr>
              <a:t>dp</a:t>
            </a:r>
            <a:r>
              <a:rPr lang="zh-CN" altLang="en-US" dirty="0" smtClean="0">
                <a:latin typeface="微软雅黑" panose="020B0503020204020204" pitchFamily="34" charset="-122"/>
                <a:ea typeface="微软雅黑" panose="020B0503020204020204" pitchFamily="34" charset="-122"/>
              </a:rPr>
              <a:t>）组成，</a:t>
            </a:r>
            <a:r>
              <a:rPr lang="zh-CN" altLang="en-US" dirty="0">
                <a:latin typeface="微软雅黑" panose="020B0503020204020204" pitchFamily="34" charset="-122"/>
                <a:ea typeface="微软雅黑" panose="020B0503020204020204" pitchFamily="34" charset="-122"/>
              </a:rPr>
              <a:t>控制每个</a:t>
            </a:r>
            <a:r>
              <a:rPr lang="en-US" altLang="zh-CN" dirty="0">
                <a:latin typeface="微软雅黑" panose="020B0503020204020204" pitchFamily="34" charset="-122"/>
                <a:ea typeface="微软雅黑" panose="020B0503020204020204" pitchFamily="34" charset="-122"/>
              </a:rPr>
              <a:t>LED</a:t>
            </a:r>
            <a:r>
              <a:rPr lang="zh-CN" altLang="en-US" dirty="0">
                <a:latin typeface="微软雅黑" panose="020B0503020204020204" pitchFamily="34" charset="-122"/>
                <a:ea typeface="微软雅黑" panose="020B0503020204020204" pitchFamily="34" charset="-122"/>
              </a:rPr>
              <a:t>的点亮或熄灭实现数字显示。通常数码管分为共阳极数码管和共阴极数码管，结构如下图所示：</a:t>
            </a:r>
          </a:p>
        </p:txBody>
      </p:sp>
      <p:pic>
        <p:nvPicPr>
          <p:cNvPr id="11" name="图片 10"/>
          <p:cNvPicPr>
            <a:picLocks noChangeAspect="1"/>
          </p:cNvPicPr>
          <p:nvPr/>
        </p:nvPicPr>
        <p:blipFill>
          <a:blip r:embed="rId3"/>
          <a:stretch>
            <a:fillRect/>
          </a:stretch>
        </p:blipFill>
        <p:spPr>
          <a:xfrm>
            <a:off x="6607215" y="2663692"/>
            <a:ext cx="1684730" cy="2285372"/>
          </a:xfrm>
          <a:prstGeom prst="rect">
            <a:avLst/>
          </a:prstGeom>
        </p:spPr>
      </p:pic>
      <p:graphicFrame>
        <p:nvGraphicFramePr>
          <p:cNvPr id="3" name="表格 2"/>
          <p:cNvGraphicFramePr>
            <a:graphicFrameLocks noGrp="1"/>
          </p:cNvGraphicFramePr>
          <p:nvPr>
            <p:extLst>
              <p:ext uri="{D42A27DB-BD31-4B8C-83A1-F6EECF244321}">
                <p14:modId xmlns:p14="http://schemas.microsoft.com/office/powerpoint/2010/main" val="1226772953"/>
              </p:ext>
            </p:extLst>
          </p:nvPr>
        </p:nvGraphicFramePr>
        <p:xfrm>
          <a:off x="852055" y="5351881"/>
          <a:ext cx="7439890" cy="976347"/>
        </p:xfrm>
        <a:graphic>
          <a:graphicData uri="http://schemas.openxmlformats.org/drawingml/2006/table">
            <a:tbl>
              <a:tblPr firstRow="1" bandRow="1">
                <a:tableStyleId>{5C22544A-7EE6-4342-B048-85BDC9FD1C3A}</a:tableStyleId>
              </a:tblPr>
              <a:tblGrid>
                <a:gridCol w="793980"/>
                <a:gridCol w="793980"/>
                <a:gridCol w="793980"/>
                <a:gridCol w="793980"/>
                <a:gridCol w="793980"/>
                <a:gridCol w="793980"/>
                <a:gridCol w="793980"/>
                <a:gridCol w="793980"/>
                <a:gridCol w="1088050"/>
              </a:tblGrid>
              <a:tr h="512564">
                <a:tc>
                  <a:txBody>
                    <a:bodyPr/>
                    <a:lstStyle/>
                    <a:p>
                      <a:pPr algn="ctr"/>
                      <a:r>
                        <a:rPr lang="en-US" altLang="zh-CN" dirty="0" smtClean="0"/>
                        <a:t>DP</a:t>
                      </a:r>
                      <a:endParaRPr lang="zh-CN" altLang="en-US" dirty="0"/>
                    </a:p>
                  </a:txBody>
                  <a:tcPr anchor="ctr"/>
                </a:tc>
                <a:tc>
                  <a:txBody>
                    <a:bodyPr/>
                    <a:lstStyle/>
                    <a:p>
                      <a:pPr algn="ctr"/>
                      <a:r>
                        <a:rPr lang="en-US" altLang="zh-CN" dirty="0" smtClean="0"/>
                        <a:t>G</a:t>
                      </a:r>
                      <a:endParaRPr lang="zh-CN" altLang="en-US" dirty="0"/>
                    </a:p>
                  </a:txBody>
                  <a:tcPr anchor="ctr"/>
                </a:tc>
                <a:tc>
                  <a:txBody>
                    <a:bodyPr/>
                    <a:lstStyle/>
                    <a:p>
                      <a:pPr algn="ctr"/>
                      <a:r>
                        <a:rPr lang="en-US" altLang="zh-CN" dirty="0" smtClean="0"/>
                        <a:t>F</a:t>
                      </a:r>
                      <a:endParaRPr lang="zh-CN" altLang="en-US" dirty="0"/>
                    </a:p>
                  </a:txBody>
                  <a:tcPr anchor="ctr"/>
                </a:tc>
                <a:tc>
                  <a:txBody>
                    <a:bodyPr/>
                    <a:lstStyle/>
                    <a:p>
                      <a:pPr algn="ctr"/>
                      <a:r>
                        <a:rPr lang="en-US" altLang="zh-CN" dirty="0" smtClean="0"/>
                        <a:t>E</a:t>
                      </a:r>
                      <a:endParaRPr lang="zh-CN" altLang="en-US" dirty="0"/>
                    </a:p>
                  </a:txBody>
                  <a:tcPr anchor="ctr"/>
                </a:tc>
                <a:tc>
                  <a:txBody>
                    <a:bodyPr/>
                    <a:lstStyle/>
                    <a:p>
                      <a:pPr algn="ctr"/>
                      <a:r>
                        <a:rPr lang="en-US" altLang="zh-CN" dirty="0" smtClean="0"/>
                        <a:t>D</a:t>
                      </a:r>
                      <a:endParaRPr lang="zh-CN" altLang="en-US" dirty="0"/>
                    </a:p>
                  </a:txBody>
                  <a:tcPr anchor="ctr"/>
                </a:tc>
                <a:tc>
                  <a:txBody>
                    <a:bodyPr/>
                    <a:lstStyle/>
                    <a:p>
                      <a:pPr algn="ctr"/>
                      <a:r>
                        <a:rPr lang="en-US" altLang="zh-CN" dirty="0" smtClean="0"/>
                        <a:t>C</a:t>
                      </a:r>
                      <a:endParaRPr lang="zh-CN" altLang="en-US" dirty="0"/>
                    </a:p>
                  </a:txBody>
                  <a:tcPr anchor="ctr"/>
                </a:tc>
                <a:tc>
                  <a:txBody>
                    <a:bodyPr/>
                    <a:lstStyle/>
                    <a:p>
                      <a:pPr algn="ctr"/>
                      <a:r>
                        <a:rPr lang="en-US" altLang="zh-CN" dirty="0" smtClean="0"/>
                        <a:t>B</a:t>
                      </a:r>
                      <a:endParaRPr lang="zh-CN" altLang="en-US" dirty="0"/>
                    </a:p>
                  </a:txBody>
                  <a:tcPr anchor="ctr"/>
                </a:tc>
                <a:tc>
                  <a:txBody>
                    <a:bodyPr/>
                    <a:lstStyle/>
                    <a:p>
                      <a:pPr algn="ctr"/>
                      <a:r>
                        <a:rPr lang="en-US" altLang="zh-CN" dirty="0" smtClean="0"/>
                        <a:t>A</a:t>
                      </a:r>
                      <a:endParaRPr lang="zh-CN" altLang="en-US" dirty="0"/>
                    </a:p>
                  </a:txBody>
                  <a:tcPr anchor="ctr"/>
                </a:tc>
                <a:tc>
                  <a:txBody>
                    <a:bodyPr/>
                    <a:lstStyle/>
                    <a:p>
                      <a:pPr algn="ctr"/>
                      <a:r>
                        <a:rPr lang="zh-CN" altLang="en-US" dirty="0" smtClean="0"/>
                        <a:t>字库</a:t>
                      </a:r>
                      <a:endParaRPr lang="zh-CN" altLang="en-US" dirty="0"/>
                    </a:p>
                  </a:txBody>
                  <a:tcPr anchor="ctr"/>
                </a:tc>
              </a:tr>
              <a:tr h="463783">
                <a:tc>
                  <a:txBody>
                    <a:bodyPr/>
                    <a:lstStyle/>
                    <a:p>
                      <a:pPr algn="ctr"/>
                      <a:r>
                        <a:rPr lang="en-US" altLang="zh-CN" dirty="0" smtClean="0"/>
                        <a:t>0</a:t>
                      </a:r>
                      <a:endParaRPr lang="zh-CN" altLang="en-US" dirty="0"/>
                    </a:p>
                  </a:txBody>
                  <a:tcPr anchor="ctr"/>
                </a:tc>
                <a:tc>
                  <a:txBody>
                    <a:bodyPr/>
                    <a:lstStyle/>
                    <a:p>
                      <a:pPr algn="ctr"/>
                      <a:r>
                        <a:rPr lang="en-US" altLang="zh-CN" dirty="0" smtClean="0"/>
                        <a:t>1</a:t>
                      </a:r>
                      <a:endParaRPr lang="zh-CN" altLang="en-US" dirty="0"/>
                    </a:p>
                  </a:txBody>
                  <a:tcPr anchor="ctr"/>
                </a:tc>
                <a:tc>
                  <a:txBody>
                    <a:bodyPr/>
                    <a:lstStyle/>
                    <a:p>
                      <a:pPr algn="ctr"/>
                      <a:r>
                        <a:rPr lang="en-US" altLang="zh-CN" dirty="0" smtClean="0"/>
                        <a:t>0</a:t>
                      </a:r>
                      <a:endParaRPr lang="zh-CN" altLang="en-US" dirty="0"/>
                    </a:p>
                  </a:txBody>
                  <a:tcPr anchor="ctr"/>
                </a:tc>
                <a:tc>
                  <a:txBody>
                    <a:bodyPr/>
                    <a:lstStyle/>
                    <a:p>
                      <a:pPr algn="ctr"/>
                      <a:r>
                        <a:rPr lang="en-US" altLang="zh-CN" dirty="0" smtClean="0"/>
                        <a:t>1</a:t>
                      </a:r>
                      <a:endParaRPr lang="zh-CN" altLang="en-US" dirty="0"/>
                    </a:p>
                  </a:txBody>
                  <a:tcPr anchor="ctr"/>
                </a:tc>
                <a:tc>
                  <a:txBody>
                    <a:bodyPr/>
                    <a:lstStyle/>
                    <a:p>
                      <a:pPr algn="ctr"/>
                      <a:r>
                        <a:rPr lang="en-US" altLang="zh-CN" dirty="0" smtClean="0"/>
                        <a:t>1</a:t>
                      </a:r>
                      <a:endParaRPr lang="zh-CN" altLang="en-US" dirty="0"/>
                    </a:p>
                  </a:txBody>
                  <a:tcPr anchor="ctr"/>
                </a:tc>
                <a:tc>
                  <a:txBody>
                    <a:bodyPr/>
                    <a:lstStyle/>
                    <a:p>
                      <a:pPr algn="ctr"/>
                      <a:r>
                        <a:rPr lang="en-US" altLang="zh-CN" dirty="0" smtClean="0"/>
                        <a:t>0</a:t>
                      </a:r>
                      <a:endParaRPr lang="zh-CN" altLang="en-US" dirty="0"/>
                    </a:p>
                  </a:txBody>
                  <a:tcPr anchor="ctr"/>
                </a:tc>
                <a:tc>
                  <a:txBody>
                    <a:bodyPr/>
                    <a:lstStyle/>
                    <a:p>
                      <a:pPr algn="ctr"/>
                      <a:r>
                        <a:rPr lang="en-US" altLang="zh-CN" dirty="0" smtClean="0"/>
                        <a:t>1</a:t>
                      </a:r>
                      <a:endParaRPr lang="zh-CN" altLang="en-US" dirty="0"/>
                    </a:p>
                  </a:txBody>
                  <a:tcPr anchor="ctr"/>
                </a:tc>
                <a:tc>
                  <a:txBody>
                    <a:bodyPr/>
                    <a:lstStyle/>
                    <a:p>
                      <a:pPr algn="ctr"/>
                      <a:r>
                        <a:rPr lang="en-US" altLang="zh-CN" dirty="0" smtClean="0"/>
                        <a:t>1</a:t>
                      </a:r>
                      <a:endParaRPr lang="zh-CN" altLang="en-US" dirty="0"/>
                    </a:p>
                  </a:txBody>
                  <a:tcPr anchor="ctr"/>
                </a:tc>
                <a:tc>
                  <a:txBody>
                    <a:bodyPr/>
                    <a:lstStyle/>
                    <a:p>
                      <a:pPr algn="ctr"/>
                      <a:r>
                        <a:rPr lang="en-US" altLang="zh-CN" dirty="0" smtClean="0"/>
                        <a:t>8’h5b</a:t>
                      </a:r>
                    </a:p>
                  </a:txBody>
                  <a:tcPr anchor="ctr"/>
                </a:tc>
              </a:tr>
            </a:tbl>
          </a:graphicData>
        </a:graphic>
      </p:graphicFrame>
      <p:cxnSp>
        <p:nvCxnSpPr>
          <p:cNvPr id="12" name="直接箭头连接符 11"/>
          <p:cNvCxnSpPr/>
          <p:nvPr/>
        </p:nvCxnSpPr>
        <p:spPr>
          <a:xfrm flipH="1">
            <a:off x="1944914" y="4630057"/>
            <a:ext cx="333829" cy="721824"/>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398797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405245" y="365126"/>
            <a:ext cx="7886700" cy="7810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dirty="0"/>
              <a:t>数码管</a:t>
            </a:r>
          </a:p>
        </p:txBody>
      </p:sp>
      <p:pic>
        <p:nvPicPr>
          <p:cNvPr id="2" name="图片 1"/>
          <p:cNvPicPr>
            <a:picLocks noChangeAspect="1"/>
          </p:cNvPicPr>
          <p:nvPr/>
        </p:nvPicPr>
        <p:blipFill>
          <a:blip r:embed="rId2"/>
          <a:stretch>
            <a:fillRect/>
          </a:stretch>
        </p:blipFill>
        <p:spPr>
          <a:xfrm>
            <a:off x="953375" y="1527855"/>
            <a:ext cx="6790439" cy="4497046"/>
          </a:xfrm>
          <a:prstGeom prst="rect">
            <a:avLst/>
          </a:prstGeom>
        </p:spPr>
      </p:pic>
    </p:spTree>
    <p:extLst>
      <p:ext uri="{BB962C8B-B14F-4D97-AF65-F5344CB8AC3E}">
        <p14:creationId xmlns:p14="http://schemas.microsoft.com/office/powerpoint/2010/main" val="1910484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405245" y="365126"/>
            <a:ext cx="7886700" cy="7810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dirty="0"/>
              <a:t>数码管</a:t>
            </a:r>
          </a:p>
        </p:txBody>
      </p:sp>
      <p:pic>
        <p:nvPicPr>
          <p:cNvPr id="2" name="图片 1"/>
          <p:cNvPicPr>
            <a:picLocks noChangeAspect="1"/>
          </p:cNvPicPr>
          <p:nvPr/>
        </p:nvPicPr>
        <p:blipFill>
          <a:blip r:embed="rId2"/>
          <a:stretch>
            <a:fillRect/>
          </a:stretch>
        </p:blipFill>
        <p:spPr>
          <a:xfrm>
            <a:off x="1540080" y="1044620"/>
            <a:ext cx="5849258" cy="5401819"/>
          </a:xfrm>
          <a:prstGeom prst="rect">
            <a:avLst/>
          </a:prstGeom>
        </p:spPr>
      </p:pic>
    </p:spTree>
    <p:extLst>
      <p:ext uri="{BB962C8B-B14F-4D97-AF65-F5344CB8AC3E}">
        <p14:creationId xmlns:p14="http://schemas.microsoft.com/office/powerpoint/2010/main" val="15183366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405245" y="365126"/>
            <a:ext cx="7886700" cy="7810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dirty="0" smtClean="0"/>
              <a:t>相关语法</a:t>
            </a:r>
            <a:endParaRPr lang="zh-CN" altLang="en-US" sz="3200" dirty="0"/>
          </a:p>
        </p:txBody>
      </p:sp>
      <p:sp>
        <p:nvSpPr>
          <p:cNvPr id="5" name="矩形 4"/>
          <p:cNvSpPr/>
          <p:nvPr/>
        </p:nvSpPr>
        <p:spPr>
          <a:xfrm>
            <a:off x="952501" y="1510167"/>
            <a:ext cx="7131626" cy="4093428"/>
          </a:xfrm>
          <a:prstGeom prst="rect">
            <a:avLst/>
          </a:prstGeom>
        </p:spPr>
        <p:txBody>
          <a:bodyPr wrap="square">
            <a:spAutoFit/>
          </a:bodyPr>
          <a:lstStyle/>
          <a:p>
            <a:r>
              <a:rPr lang="en-US" altLang="zh-CN" sz="2000" b="1" kern="0" dirty="0" smtClean="0">
                <a:latin typeface="Courier New" panose="02070309020205020404" pitchFamily="49" charset="0"/>
                <a:cs typeface="Times New Roman" panose="02020603050405020304" pitchFamily="18" charset="0"/>
              </a:rPr>
              <a:t>1.</a:t>
            </a:r>
            <a:r>
              <a:rPr lang="zh-CN" altLang="en-US" sz="2000" b="1" kern="0" dirty="0" smtClean="0">
                <a:latin typeface="Courier New" panose="02070309020205020404" pitchFamily="49" charset="0"/>
                <a:cs typeface="Times New Roman" panose="02020603050405020304" pitchFamily="18" charset="0"/>
              </a:rPr>
              <a:t>用</a:t>
            </a:r>
            <a:r>
              <a:rPr lang="en-US" altLang="zh-CN" sz="2000" b="1" dirty="0" err="1">
                <a:solidFill>
                  <a:srgbClr val="0000FF"/>
                </a:solidFill>
                <a:latin typeface="Courier New" panose="02070309020205020404" pitchFamily="49" charset="0"/>
              </a:rPr>
              <a:t>reg</a:t>
            </a:r>
            <a:r>
              <a:rPr lang="zh-CN" altLang="en-US" sz="2000" b="1" kern="0" dirty="0" smtClean="0">
                <a:latin typeface="Courier New" panose="02070309020205020404" pitchFamily="49" charset="0"/>
                <a:cs typeface="Times New Roman" panose="02020603050405020304" pitchFamily="18" charset="0"/>
              </a:rPr>
              <a:t>声明寄存器变量</a:t>
            </a:r>
            <a:endParaRPr lang="en-US" altLang="zh-CN" sz="2000" b="1" kern="0" dirty="0" smtClean="0">
              <a:latin typeface="Courier New" panose="02070309020205020404" pitchFamily="49" charset="0"/>
              <a:cs typeface="Times New Roman" panose="02020603050405020304" pitchFamily="18" charset="0"/>
            </a:endParaRPr>
          </a:p>
          <a:p>
            <a:r>
              <a:rPr lang="en-US" altLang="zh-CN" sz="2000" b="1" dirty="0" err="1" smtClean="0">
                <a:solidFill>
                  <a:srgbClr val="0000FF"/>
                </a:solidFill>
                <a:latin typeface="Courier New" panose="02070309020205020404" pitchFamily="49" charset="0"/>
              </a:rPr>
              <a:t>reg</a:t>
            </a:r>
            <a:r>
              <a:rPr lang="en-US" altLang="zh-CN" sz="2000" b="1" dirty="0" smtClean="0">
                <a:solidFill>
                  <a:srgbClr val="0000FF"/>
                </a:solidFill>
                <a:latin typeface="Courier New" panose="02070309020205020404" pitchFamily="49" charset="0"/>
              </a:rPr>
              <a:t> </a:t>
            </a:r>
            <a:r>
              <a:rPr lang="en-US" altLang="zh-CN" sz="2000" b="1" dirty="0" smtClean="0">
                <a:solidFill>
                  <a:srgbClr val="000080"/>
                </a:solidFill>
                <a:latin typeface="Courier New" panose="02070309020205020404" pitchFamily="49" charset="0"/>
              </a:rPr>
              <a:t>[</a:t>
            </a:r>
            <a:r>
              <a:rPr lang="en-US" altLang="zh-CN" sz="2000" dirty="0">
                <a:solidFill>
                  <a:srgbClr val="FF8000"/>
                </a:solidFill>
                <a:latin typeface="Courier New" panose="02070309020205020404" pitchFamily="49" charset="0"/>
              </a:rPr>
              <a:t>8</a:t>
            </a:r>
            <a:r>
              <a:rPr lang="en-US" altLang="zh-CN" sz="2000" b="1" dirty="0">
                <a:solidFill>
                  <a:srgbClr val="000080"/>
                </a:solidFill>
                <a:latin typeface="Courier New" panose="02070309020205020404" pitchFamily="49" charset="0"/>
              </a:rPr>
              <a:t>:</a:t>
            </a:r>
            <a:r>
              <a:rPr lang="en-US" altLang="zh-CN" sz="2000" dirty="0">
                <a:solidFill>
                  <a:srgbClr val="FF8000"/>
                </a:solidFill>
                <a:latin typeface="Courier New" panose="02070309020205020404" pitchFamily="49" charset="0"/>
              </a:rPr>
              <a:t>0</a:t>
            </a:r>
            <a:r>
              <a:rPr lang="en-US" altLang="zh-CN" sz="2000" b="1" dirty="0" smtClean="0">
                <a:solidFill>
                  <a:srgbClr val="000080"/>
                </a:solidFill>
                <a:latin typeface="Courier New" panose="02070309020205020404" pitchFamily="49" charset="0"/>
              </a:rPr>
              <a:t>]</a:t>
            </a:r>
            <a:r>
              <a:rPr lang="en-US" altLang="zh-CN" sz="2000" dirty="0">
                <a:solidFill>
                  <a:srgbClr val="000000"/>
                </a:solidFill>
                <a:latin typeface="Courier New" panose="02070309020205020404" pitchFamily="49" charset="0"/>
              </a:rPr>
              <a:t> </a:t>
            </a:r>
            <a:r>
              <a:rPr lang="en-US" altLang="zh-CN" sz="2000" dirty="0" err="1" smtClean="0">
                <a:solidFill>
                  <a:srgbClr val="000000"/>
                </a:solidFill>
                <a:latin typeface="Courier New" panose="02070309020205020404" pitchFamily="49" charset="0"/>
              </a:rPr>
              <a:t>seg</a:t>
            </a:r>
            <a:r>
              <a:rPr lang="en-US" altLang="zh-CN" sz="2000" b="1" dirty="0" smtClean="0">
                <a:solidFill>
                  <a:srgbClr val="000080"/>
                </a:solidFill>
                <a:latin typeface="Courier New" panose="02070309020205020404" pitchFamily="49" charset="0"/>
              </a:rPr>
              <a:t>;</a:t>
            </a:r>
            <a:r>
              <a:rPr lang="en-US" altLang="zh-CN" sz="2000" dirty="0" smtClean="0">
                <a:solidFill>
                  <a:srgbClr val="000000"/>
                </a:solidFill>
                <a:latin typeface="Courier New" panose="02070309020205020404" pitchFamily="49" charset="0"/>
              </a:rPr>
              <a:t> </a:t>
            </a:r>
            <a:endParaRPr lang="en-US" altLang="zh-CN" sz="2000" dirty="0"/>
          </a:p>
          <a:p>
            <a:endParaRPr lang="en-US" altLang="zh-CN" sz="2000" b="1" kern="0" dirty="0" smtClean="0">
              <a:latin typeface="Courier New" panose="02070309020205020404" pitchFamily="49" charset="0"/>
              <a:cs typeface="Times New Roman" panose="02020603050405020304" pitchFamily="18" charset="0"/>
            </a:endParaRPr>
          </a:p>
          <a:p>
            <a:r>
              <a:rPr lang="en-US" altLang="zh-CN" sz="2000" b="1" kern="0" dirty="0" smtClean="0">
                <a:latin typeface="Courier New" panose="02070309020205020404" pitchFamily="49" charset="0"/>
                <a:cs typeface="Times New Roman" panose="02020603050405020304" pitchFamily="18" charset="0"/>
              </a:rPr>
              <a:t>2.</a:t>
            </a:r>
            <a:r>
              <a:rPr lang="zh-CN" altLang="en-US" sz="2000" b="1" kern="0" dirty="0">
                <a:latin typeface="Courier New" panose="02070309020205020404" pitchFamily="49" charset="0"/>
                <a:cs typeface="Times New Roman" panose="02020603050405020304" pitchFamily="18" charset="0"/>
              </a:rPr>
              <a:t>用</a:t>
            </a:r>
            <a:r>
              <a:rPr lang="en-US" altLang="zh-CN" sz="2000" b="1" dirty="0" err="1">
                <a:solidFill>
                  <a:srgbClr val="0000FF"/>
                </a:solidFill>
                <a:latin typeface="Courier New" panose="02070309020205020404" pitchFamily="49" charset="0"/>
              </a:rPr>
              <a:t>reg</a:t>
            </a:r>
            <a:r>
              <a:rPr lang="zh-CN" altLang="en-US" sz="2000" b="1" kern="0" dirty="0">
                <a:latin typeface="Courier New" panose="02070309020205020404" pitchFamily="49" charset="0"/>
                <a:cs typeface="Times New Roman" panose="02020603050405020304" pitchFamily="18" charset="0"/>
              </a:rPr>
              <a:t>声明</a:t>
            </a:r>
            <a:r>
              <a:rPr lang="zh-CN" altLang="en-US" sz="2000" b="1" kern="0" dirty="0" smtClean="0">
                <a:latin typeface="Courier New" panose="02070309020205020404" pitchFamily="49" charset="0"/>
                <a:cs typeface="Times New Roman" panose="02020603050405020304" pitchFamily="18" charset="0"/>
              </a:rPr>
              <a:t>存储器（寄存器组）</a:t>
            </a:r>
            <a:endParaRPr lang="en-US" altLang="zh-CN" sz="2000" b="1" kern="0" dirty="0" smtClean="0">
              <a:latin typeface="Courier New" panose="02070309020205020404" pitchFamily="49" charset="0"/>
              <a:cs typeface="Times New Roman" panose="02020603050405020304" pitchFamily="18" charset="0"/>
            </a:endParaRPr>
          </a:p>
          <a:p>
            <a:r>
              <a:rPr lang="en-US" altLang="zh-CN" sz="2000" b="1" dirty="0" err="1">
                <a:solidFill>
                  <a:srgbClr val="0000FF"/>
                </a:solidFill>
                <a:latin typeface="Courier New" panose="02070309020205020404" pitchFamily="49" charset="0"/>
              </a:rPr>
              <a:t>reg</a:t>
            </a:r>
            <a:r>
              <a:rPr lang="en-US" altLang="zh-CN" sz="2000" b="1" dirty="0">
                <a:solidFill>
                  <a:srgbClr val="0000FF"/>
                </a:solidFill>
                <a:latin typeface="Courier New" panose="02070309020205020404" pitchFamily="49" charset="0"/>
              </a:rPr>
              <a:t> </a:t>
            </a:r>
            <a:r>
              <a:rPr lang="en-US" altLang="zh-CN" sz="2000" b="1" dirty="0">
                <a:solidFill>
                  <a:srgbClr val="000080"/>
                </a:solidFill>
                <a:latin typeface="Courier New" panose="02070309020205020404" pitchFamily="49" charset="0"/>
              </a:rPr>
              <a:t>[</a:t>
            </a:r>
            <a:r>
              <a:rPr lang="en-US" altLang="zh-CN" sz="2000" dirty="0">
                <a:solidFill>
                  <a:srgbClr val="FF8000"/>
                </a:solidFill>
                <a:latin typeface="Courier New" panose="02070309020205020404" pitchFamily="49" charset="0"/>
              </a:rPr>
              <a:t>8</a:t>
            </a:r>
            <a:r>
              <a:rPr lang="en-US" altLang="zh-CN" sz="2000" b="1" dirty="0">
                <a:solidFill>
                  <a:srgbClr val="000080"/>
                </a:solidFill>
                <a:latin typeface="Courier New" panose="02070309020205020404" pitchFamily="49" charset="0"/>
              </a:rPr>
              <a:t>:</a:t>
            </a:r>
            <a:r>
              <a:rPr lang="en-US" altLang="zh-CN" sz="2000" dirty="0">
                <a:solidFill>
                  <a:srgbClr val="FF8000"/>
                </a:solidFill>
                <a:latin typeface="Courier New" panose="02070309020205020404" pitchFamily="49" charset="0"/>
              </a:rPr>
              <a:t>0</a:t>
            </a:r>
            <a:r>
              <a:rPr lang="en-US" altLang="zh-CN" sz="2000" b="1" dirty="0">
                <a:solidFill>
                  <a:srgbClr val="000080"/>
                </a:solidFill>
                <a:latin typeface="Courier New" panose="02070309020205020404" pitchFamily="49" charset="0"/>
              </a:rPr>
              <a:t>]</a:t>
            </a:r>
            <a:r>
              <a:rPr lang="en-US" altLang="zh-CN" sz="2000" dirty="0">
                <a:solidFill>
                  <a:srgbClr val="000000"/>
                </a:solidFill>
                <a:latin typeface="Courier New" panose="02070309020205020404" pitchFamily="49" charset="0"/>
              </a:rPr>
              <a:t> </a:t>
            </a:r>
            <a:r>
              <a:rPr lang="en-US" altLang="zh-CN" sz="2000" dirty="0" err="1">
                <a:solidFill>
                  <a:srgbClr val="000000"/>
                </a:solidFill>
                <a:latin typeface="Courier New" panose="02070309020205020404" pitchFamily="49" charset="0"/>
              </a:rPr>
              <a:t>seg</a:t>
            </a:r>
            <a:r>
              <a:rPr lang="en-US" altLang="zh-CN" sz="2000" dirty="0">
                <a:solidFill>
                  <a:srgbClr val="000000"/>
                </a:solidFill>
                <a:latin typeface="Courier New" panose="02070309020205020404" pitchFamily="49" charset="0"/>
              </a:rPr>
              <a:t> </a:t>
            </a:r>
            <a:r>
              <a:rPr lang="en-US" altLang="zh-CN" sz="2000" b="1" dirty="0">
                <a:solidFill>
                  <a:srgbClr val="000080"/>
                </a:solidFill>
                <a:latin typeface="Courier New" panose="02070309020205020404" pitchFamily="49" charset="0"/>
              </a:rPr>
              <a:t>[</a:t>
            </a:r>
            <a:r>
              <a:rPr lang="en-US" altLang="zh-CN" sz="2000" dirty="0">
                <a:solidFill>
                  <a:srgbClr val="FF8000"/>
                </a:solidFill>
                <a:latin typeface="Courier New" panose="02070309020205020404" pitchFamily="49" charset="0"/>
              </a:rPr>
              <a:t>15</a:t>
            </a:r>
            <a:r>
              <a:rPr lang="en-US" altLang="zh-CN" sz="2000" b="1" dirty="0">
                <a:solidFill>
                  <a:srgbClr val="000080"/>
                </a:solidFill>
                <a:latin typeface="Courier New" panose="02070309020205020404" pitchFamily="49" charset="0"/>
              </a:rPr>
              <a:t>:</a:t>
            </a:r>
            <a:r>
              <a:rPr lang="en-US" altLang="zh-CN" sz="2000" dirty="0">
                <a:solidFill>
                  <a:srgbClr val="FF8000"/>
                </a:solidFill>
                <a:latin typeface="Courier New" panose="02070309020205020404" pitchFamily="49" charset="0"/>
              </a:rPr>
              <a:t>0</a:t>
            </a:r>
            <a:r>
              <a:rPr lang="en-US" altLang="zh-CN" sz="2000" b="1" dirty="0">
                <a:solidFill>
                  <a:srgbClr val="000080"/>
                </a:solidFill>
                <a:latin typeface="Courier New" panose="02070309020205020404" pitchFamily="49" charset="0"/>
              </a:rPr>
              <a:t>];</a:t>
            </a:r>
            <a:r>
              <a:rPr lang="en-US" altLang="zh-CN" sz="2000" dirty="0">
                <a:solidFill>
                  <a:srgbClr val="000000"/>
                </a:solidFill>
                <a:latin typeface="Courier New" panose="02070309020205020404" pitchFamily="49" charset="0"/>
              </a:rPr>
              <a:t> </a:t>
            </a:r>
            <a:endParaRPr lang="en-US" altLang="zh-CN" sz="2000" dirty="0"/>
          </a:p>
          <a:p>
            <a:endParaRPr lang="en-US" altLang="zh-CN" sz="2000" b="1" kern="0" dirty="0" smtClean="0">
              <a:latin typeface="Courier New" panose="02070309020205020404" pitchFamily="49" charset="0"/>
              <a:cs typeface="Times New Roman" panose="02020603050405020304" pitchFamily="18" charset="0"/>
            </a:endParaRPr>
          </a:p>
          <a:p>
            <a:r>
              <a:rPr lang="en-US" altLang="zh-CN" sz="2000" b="1" kern="0" dirty="0" smtClean="0">
                <a:latin typeface="Courier New" panose="02070309020205020404" pitchFamily="49" charset="0"/>
                <a:cs typeface="Times New Roman" panose="02020603050405020304" pitchFamily="18" charset="0"/>
              </a:rPr>
              <a:t>3.</a:t>
            </a:r>
            <a:r>
              <a:rPr lang="zh-CN" altLang="en-US" sz="2000" b="1" kern="0" dirty="0" smtClean="0">
                <a:latin typeface="Courier New" panose="02070309020205020404" pitchFamily="49" charset="0"/>
                <a:cs typeface="Times New Roman" panose="02020603050405020304" pitchFamily="18" charset="0"/>
              </a:rPr>
              <a:t>存储器的操作</a:t>
            </a:r>
            <a:endParaRPr lang="en-US" altLang="zh-CN" sz="2000" b="1" kern="0" dirty="0" smtClean="0">
              <a:latin typeface="Courier New" panose="02070309020205020404" pitchFamily="49" charset="0"/>
              <a:cs typeface="Times New Roman" panose="02020603050405020304" pitchFamily="18" charset="0"/>
            </a:endParaRPr>
          </a:p>
          <a:p>
            <a:r>
              <a:rPr lang="en-US" altLang="zh-CN" sz="2000" b="1" kern="0" dirty="0" smtClean="0">
                <a:solidFill>
                  <a:srgbClr val="0000FF"/>
                </a:solidFill>
                <a:latin typeface="Courier New" panose="02070309020205020404" pitchFamily="49" charset="0"/>
                <a:cs typeface="Times New Roman" panose="02020603050405020304" pitchFamily="18" charset="0"/>
              </a:rPr>
              <a:t>wire </a:t>
            </a:r>
            <a:r>
              <a:rPr lang="en-US" altLang="zh-CN" sz="2000" b="1" dirty="0" smtClean="0">
                <a:solidFill>
                  <a:srgbClr val="000080"/>
                </a:solidFill>
                <a:latin typeface="Courier New" panose="02070309020205020404" pitchFamily="49" charset="0"/>
              </a:rPr>
              <a:t>[</a:t>
            </a:r>
            <a:r>
              <a:rPr lang="en-US" altLang="zh-CN" sz="2000" dirty="0">
                <a:solidFill>
                  <a:srgbClr val="FF8000"/>
                </a:solidFill>
                <a:latin typeface="Courier New" panose="02070309020205020404" pitchFamily="49" charset="0"/>
              </a:rPr>
              <a:t>8</a:t>
            </a:r>
            <a:r>
              <a:rPr lang="en-US" altLang="zh-CN" sz="2000" b="1" dirty="0">
                <a:solidFill>
                  <a:srgbClr val="000080"/>
                </a:solidFill>
                <a:latin typeface="Courier New" panose="02070309020205020404" pitchFamily="49" charset="0"/>
              </a:rPr>
              <a:t>:</a:t>
            </a:r>
            <a:r>
              <a:rPr lang="en-US" altLang="zh-CN" sz="2000" dirty="0">
                <a:solidFill>
                  <a:srgbClr val="FF8000"/>
                </a:solidFill>
                <a:latin typeface="Courier New" panose="02070309020205020404" pitchFamily="49" charset="0"/>
              </a:rPr>
              <a:t>0</a:t>
            </a:r>
            <a:r>
              <a:rPr lang="en-US" altLang="zh-CN" sz="2000" b="1" dirty="0" smtClean="0">
                <a:solidFill>
                  <a:srgbClr val="000080"/>
                </a:solidFill>
                <a:latin typeface="Courier New" panose="02070309020205020404" pitchFamily="49" charset="0"/>
              </a:rPr>
              <a:t>]</a:t>
            </a:r>
            <a:r>
              <a:rPr lang="en-US" altLang="zh-CN" sz="2000" b="1" kern="0" dirty="0" smtClean="0">
                <a:latin typeface="Courier New" panose="02070309020205020404" pitchFamily="49" charset="0"/>
                <a:cs typeface="Times New Roman" panose="02020603050405020304" pitchFamily="18" charset="0"/>
              </a:rPr>
              <a:t> </a:t>
            </a:r>
            <a:r>
              <a:rPr lang="en-US" altLang="zh-CN" sz="2000" b="1" kern="0" dirty="0" err="1" smtClean="0">
                <a:latin typeface="Courier New" panose="02070309020205020404" pitchFamily="49" charset="0"/>
                <a:cs typeface="Times New Roman" panose="02020603050405020304" pitchFamily="18" charset="0"/>
              </a:rPr>
              <a:t>a,b</a:t>
            </a:r>
            <a:r>
              <a:rPr lang="en-US" altLang="zh-CN" sz="2000" b="1" kern="0" dirty="0" smtClean="0">
                <a:latin typeface="Courier New" panose="02070309020205020404" pitchFamily="49" charset="0"/>
                <a:cs typeface="Times New Roman" panose="02020603050405020304" pitchFamily="18" charset="0"/>
              </a:rPr>
              <a:t>;</a:t>
            </a:r>
            <a:endParaRPr lang="en-US" altLang="zh-CN" sz="2000" b="1" kern="0" dirty="0">
              <a:latin typeface="Courier New" panose="02070309020205020404" pitchFamily="49" charset="0"/>
              <a:cs typeface="Times New Roman" panose="02020603050405020304" pitchFamily="18" charset="0"/>
            </a:endParaRPr>
          </a:p>
          <a:p>
            <a:r>
              <a:rPr lang="en-US" altLang="zh-CN" sz="2000" b="1" kern="0" dirty="0" smtClean="0">
                <a:solidFill>
                  <a:srgbClr val="0000FF"/>
                </a:solidFill>
                <a:latin typeface="Courier New" panose="02070309020205020404" pitchFamily="49" charset="0"/>
                <a:cs typeface="Times New Roman" panose="02020603050405020304" pitchFamily="18" charset="0"/>
              </a:rPr>
              <a:t>assign</a:t>
            </a:r>
            <a:r>
              <a:rPr lang="en-US" altLang="zh-CN" sz="2000" b="1" kern="0" dirty="0" smtClean="0">
                <a:latin typeface="Courier New" panose="02070309020205020404" pitchFamily="49" charset="0"/>
                <a:cs typeface="Times New Roman" panose="02020603050405020304" pitchFamily="18" charset="0"/>
              </a:rPr>
              <a:t> a = </a:t>
            </a:r>
            <a:r>
              <a:rPr lang="en-US" altLang="zh-CN" sz="2000" dirty="0" err="1" smtClean="0">
                <a:solidFill>
                  <a:srgbClr val="000000"/>
                </a:solidFill>
                <a:latin typeface="Courier New" panose="02070309020205020404" pitchFamily="49" charset="0"/>
              </a:rPr>
              <a:t>seg</a:t>
            </a:r>
            <a:r>
              <a:rPr lang="en-US" altLang="zh-CN" sz="2000" b="1" dirty="0" smtClean="0">
                <a:solidFill>
                  <a:srgbClr val="000080"/>
                </a:solidFill>
                <a:latin typeface="Courier New" panose="02070309020205020404" pitchFamily="49" charset="0"/>
              </a:rPr>
              <a:t>[</a:t>
            </a:r>
            <a:r>
              <a:rPr lang="en-US" altLang="zh-CN" sz="2000" dirty="0" smtClean="0">
                <a:solidFill>
                  <a:srgbClr val="FF8000"/>
                </a:solidFill>
                <a:latin typeface="Courier New" panose="02070309020205020404" pitchFamily="49" charset="0"/>
              </a:rPr>
              <a:t>1</a:t>
            </a:r>
            <a:r>
              <a:rPr lang="en-US" altLang="zh-CN" sz="2000" b="1" dirty="0" smtClean="0">
                <a:solidFill>
                  <a:srgbClr val="000080"/>
                </a:solidFill>
                <a:latin typeface="Courier New" panose="02070309020205020404" pitchFamily="49" charset="0"/>
              </a:rPr>
              <a:t>]</a:t>
            </a:r>
            <a:r>
              <a:rPr lang="en-US" altLang="zh-CN" sz="2000" b="1" dirty="0">
                <a:solidFill>
                  <a:srgbClr val="000080"/>
                </a:solidFill>
                <a:latin typeface="Courier New" panose="02070309020205020404" pitchFamily="49" charset="0"/>
              </a:rPr>
              <a:t>;</a:t>
            </a:r>
            <a:endParaRPr lang="en-US" altLang="zh-CN" sz="2000" b="1" kern="0" dirty="0">
              <a:latin typeface="Courier New" panose="02070309020205020404" pitchFamily="49" charset="0"/>
              <a:cs typeface="Times New Roman" panose="02020603050405020304" pitchFamily="18" charset="0"/>
            </a:endParaRPr>
          </a:p>
          <a:p>
            <a:r>
              <a:rPr lang="en-US" altLang="zh-CN" sz="2000" b="1" kern="0" dirty="0">
                <a:solidFill>
                  <a:srgbClr val="0000FF"/>
                </a:solidFill>
                <a:latin typeface="Courier New" panose="02070309020205020404" pitchFamily="49" charset="0"/>
                <a:cs typeface="Times New Roman" panose="02020603050405020304" pitchFamily="18" charset="0"/>
              </a:rPr>
              <a:t>assign</a:t>
            </a:r>
            <a:r>
              <a:rPr lang="en-US" altLang="zh-CN" sz="2000" b="1" kern="0" dirty="0">
                <a:latin typeface="Courier New" panose="02070309020205020404" pitchFamily="49" charset="0"/>
                <a:cs typeface="Times New Roman" panose="02020603050405020304" pitchFamily="18" charset="0"/>
              </a:rPr>
              <a:t> </a:t>
            </a:r>
            <a:r>
              <a:rPr lang="en-US" altLang="zh-CN" sz="2000" b="1" kern="0" dirty="0" smtClean="0">
                <a:latin typeface="Courier New" panose="02070309020205020404" pitchFamily="49" charset="0"/>
                <a:cs typeface="Times New Roman" panose="02020603050405020304" pitchFamily="18" charset="0"/>
              </a:rPr>
              <a:t>b </a:t>
            </a:r>
            <a:r>
              <a:rPr lang="en-US" altLang="zh-CN" sz="2000" b="1" kern="0" dirty="0">
                <a:latin typeface="Courier New" panose="02070309020205020404" pitchFamily="49" charset="0"/>
                <a:cs typeface="Times New Roman" panose="02020603050405020304" pitchFamily="18" charset="0"/>
              </a:rPr>
              <a:t>= </a:t>
            </a:r>
            <a:r>
              <a:rPr lang="en-US" altLang="zh-CN" sz="2000" dirty="0" err="1">
                <a:solidFill>
                  <a:srgbClr val="000000"/>
                </a:solidFill>
                <a:latin typeface="Courier New" panose="02070309020205020404" pitchFamily="49" charset="0"/>
              </a:rPr>
              <a:t>seg</a:t>
            </a:r>
            <a:r>
              <a:rPr lang="en-US" altLang="zh-CN" sz="2000" b="1" dirty="0">
                <a:solidFill>
                  <a:srgbClr val="000080"/>
                </a:solidFill>
                <a:latin typeface="Courier New" panose="02070309020205020404" pitchFamily="49" charset="0"/>
              </a:rPr>
              <a:t>[</a:t>
            </a:r>
            <a:r>
              <a:rPr lang="en-US" altLang="zh-CN" sz="2000" dirty="0">
                <a:solidFill>
                  <a:srgbClr val="FF8000"/>
                </a:solidFill>
                <a:latin typeface="Courier New" panose="02070309020205020404" pitchFamily="49" charset="0"/>
              </a:rPr>
              <a:t>1</a:t>
            </a:r>
            <a:r>
              <a:rPr lang="en-US" altLang="zh-CN" sz="2000" b="1" dirty="0" smtClean="0">
                <a:solidFill>
                  <a:srgbClr val="000080"/>
                </a:solidFill>
                <a:latin typeface="Courier New" panose="02070309020205020404" pitchFamily="49" charset="0"/>
              </a:rPr>
              <a:t>][</a:t>
            </a:r>
            <a:r>
              <a:rPr lang="en-US" altLang="zh-CN" sz="2000" dirty="0" smtClean="0">
                <a:solidFill>
                  <a:srgbClr val="FF8000"/>
                </a:solidFill>
                <a:latin typeface="Courier New" panose="02070309020205020404" pitchFamily="49" charset="0"/>
              </a:rPr>
              <a:t>5</a:t>
            </a:r>
            <a:r>
              <a:rPr lang="en-US" altLang="zh-CN" sz="2000" b="1" dirty="0" smtClean="0">
                <a:solidFill>
                  <a:srgbClr val="000080"/>
                </a:solidFill>
                <a:latin typeface="Courier New" panose="02070309020205020404" pitchFamily="49" charset="0"/>
              </a:rPr>
              <a:t>:</a:t>
            </a:r>
            <a:r>
              <a:rPr lang="en-US" altLang="zh-CN" sz="2000" dirty="0" smtClean="0">
                <a:solidFill>
                  <a:srgbClr val="FF8000"/>
                </a:solidFill>
                <a:latin typeface="Courier New" panose="02070309020205020404" pitchFamily="49" charset="0"/>
              </a:rPr>
              <a:t>0</a:t>
            </a:r>
            <a:r>
              <a:rPr lang="en-US" altLang="zh-CN" sz="2000" b="1" dirty="0" smtClean="0">
                <a:solidFill>
                  <a:srgbClr val="000080"/>
                </a:solidFill>
                <a:latin typeface="Courier New" panose="02070309020205020404" pitchFamily="49" charset="0"/>
              </a:rPr>
              <a:t>];</a:t>
            </a:r>
            <a:endParaRPr lang="en-US" altLang="zh-CN" sz="2000" b="1" kern="0" dirty="0">
              <a:latin typeface="Courier New" panose="02070309020205020404" pitchFamily="49" charset="0"/>
              <a:cs typeface="Times New Roman" panose="02020603050405020304" pitchFamily="18" charset="0"/>
            </a:endParaRPr>
          </a:p>
          <a:p>
            <a:endParaRPr lang="en-US" altLang="zh-CN" sz="2000" b="1" kern="0" dirty="0" smtClean="0">
              <a:latin typeface="Courier New" panose="02070309020205020404" pitchFamily="49" charset="0"/>
              <a:cs typeface="Times New Roman" panose="02020603050405020304" pitchFamily="18" charset="0"/>
            </a:endParaRPr>
          </a:p>
          <a:p>
            <a:r>
              <a:rPr lang="en-US" altLang="zh-CN" sz="2000" b="1" kern="0" dirty="0" smtClean="0">
                <a:latin typeface="Courier New" panose="02070309020205020404" pitchFamily="49" charset="0"/>
                <a:cs typeface="Times New Roman" panose="02020603050405020304" pitchFamily="18" charset="0"/>
              </a:rPr>
              <a:t>4.</a:t>
            </a:r>
            <a:r>
              <a:rPr lang="en-US" altLang="zh-CN" sz="2000" b="1" kern="0" dirty="0" smtClean="0">
                <a:solidFill>
                  <a:srgbClr val="0000FF"/>
                </a:solidFill>
                <a:latin typeface="Courier New" panose="02070309020205020404" pitchFamily="49" charset="0"/>
                <a:cs typeface="Times New Roman" panose="02020603050405020304" pitchFamily="18" charset="0"/>
              </a:rPr>
              <a:t>initial</a:t>
            </a:r>
            <a:r>
              <a:rPr lang="zh-CN" altLang="en-US" sz="2000" b="1" kern="0" dirty="0" smtClean="0">
                <a:latin typeface="Courier New" panose="02070309020205020404" pitchFamily="49" charset="0"/>
                <a:cs typeface="Times New Roman" panose="02020603050405020304" pitchFamily="18" charset="0"/>
              </a:rPr>
              <a:t>关键字</a:t>
            </a:r>
            <a:endParaRPr lang="en-US" altLang="zh-CN" sz="2000" b="1" kern="0" dirty="0" smtClean="0">
              <a:latin typeface="Courier New" panose="02070309020205020404" pitchFamily="49" charset="0"/>
              <a:cs typeface="Times New Roman" panose="02020603050405020304" pitchFamily="18" charset="0"/>
            </a:endParaRPr>
          </a:p>
          <a:p>
            <a:r>
              <a:rPr lang="zh-CN" altLang="en-US" sz="2000" b="1" kern="0" dirty="0" smtClean="0">
                <a:latin typeface="Courier New" panose="02070309020205020404" pitchFamily="49" charset="0"/>
                <a:cs typeface="Times New Roman" panose="02020603050405020304" pitchFamily="18" charset="0"/>
              </a:rPr>
              <a:t>用于给寄存器或存储器初始化数据</a:t>
            </a:r>
            <a:endParaRPr lang="zh-CN" altLang="zh-CN" sz="2000" kern="100" dirty="0">
              <a:solidFill>
                <a:srgbClr val="FF0000"/>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484803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96284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405245" y="365126"/>
            <a:ext cx="7886700" cy="7810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dirty="0"/>
              <a:t>与门电路</a:t>
            </a:r>
          </a:p>
        </p:txBody>
      </p:sp>
      <p:pic>
        <p:nvPicPr>
          <p:cNvPr id="5" name="图片 4"/>
          <p:cNvPicPr>
            <a:picLocks noChangeAspect="1"/>
          </p:cNvPicPr>
          <p:nvPr/>
        </p:nvPicPr>
        <p:blipFill>
          <a:blip r:embed="rId2"/>
          <a:stretch>
            <a:fillRect/>
          </a:stretch>
        </p:blipFill>
        <p:spPr>
          <a:xfrm>
            <a:off x="405245" y="1512242"/>
            <a:ext cx="4982442" cy="4469545"/>
          </a:xfrm>
          <a:prstGeom prst="rect">
            <a:avLst/>
          </a:prstGeom>
        </p:spPr>
      </p:pic>
      <p:sp>
        <p:nvSpPr>
          <p:cNvPr id="3" name="矩形 2"/>
          <p:cNvSpPr/>
          <p:nvPr/>
        </p:nvSpPr>
        <p:spPr>
          <a:xfrm>
            <a:off x="649429" y="1683327"/>
            <a:ext cx="4436919" cy="40836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6" name="图片 5"/>
          <p:cNvPicPr>
            <a:picLocks noChangeAspect="1"/>
          </p:cNvPicPr>
          <p:nvPr/>
        </p:nvPicPr>
        <p:blipFill>
          <a:blip r:embed="rId3"/>
          <a:stretch>
            <a:fillRect/>
          </a:stretch>
        </p:blipFill>
        <p:spPr>
          <a:xfrm>
            <a:off x="649429" y="2924066"/>
            <a:ext cx="4436919" cy="1374718"/>
          </a:xfrm>
          <a:prstGeom prst="rect">
            <a:avLst/>
          </a:prstGeom>
        </p:spPr>
      </p:pic>
      <p:sp>
        <p:nvSpPr>
          <p:cNvPr id="7" name="文本框 6"/>
          <p:cNvSpPr txBox="1"/>
          <p:nvPr/>
        </p:nvSpPr>
        <p:spPr>
          <a:xfrm>
            <a:off x="1875556" y="4747933"/>
            <a:ext cx="2047011" cy="461665"/>
          </a:xfrm>
          <a:prstGeom prst="rect">
            <a:avLst/>
          </a:prstGeom>
          <a:noFill/>
        </p:spPr>
        <p:txBody>
          <a:bodyPr wrap="square" rtlCol="0">
            <a:spAutoFit/>
          </a:bodyPr>
          <a:lstStyle/>
          <a:p>
            <a:r>
              <a:rPr lang="zh-CN" altLang="en-US" sz="2400" dirty="0" smtClean="0"/>
              <a:t>与门逻辑</a:t>
            </a:r>
            <a:r>
              <a:rPr lang="zh-CN" altLang="en-US" sz="2400" dirty="0"/>
              <a:t>电路</a:t>
            </a:r>
          </a:p>
        </p:txBody>
      </p:sp>
      <p:sp>
        <p:nvSpPr>
          <p:cNvPr id="9" name="文本框 8"/>
          <p:cNvSpPr txBox="1"/>
          <p:nvPr/>
        </p:nvSpPr>
        <p:spPr>
          <a:xfrm>
            <a:off x="5631871" y="2196135"/>
            <a:ext cx="3134758" cy="3785652"/>
          </a:xfrm>
          <a:prstGeom prst="rect">
            <a:avLst/>
          </a:prstGeom>
          <a:noFill/>
        </p:spPr>
        <p:txBody>
          <a:bodyPr wrap="square" rtlCol="0">
            <a:spAutoFit/>
          </a:bodyPr>
          <a:lstStyle/>
          <a:p>
            <a:r>
              <a:rPr lang="zh-CN" altLang="en-US" sz="2400" dirty="0" smtClean="0">
                <a:latin typeface="微软雅黑" panose="020B0503020204020204" pitchFamily="34" charset="-122"/>
                <a:ea typeface="微软雅黑" panose="020B0503020204020204" pitchFamily="34" charset="-122"/>
              </a:rPr>
              <a:t>设计输入：</a:t>
            </a:r>
            <a:endParaRPr lang="en-US" altLang="zh-CN" sz="2400" dirty="0" smtClean="0">
              <a:latin typeface="微软雅黑" panose="020B0503020204020204" pitchFamily="34" charset="-122"/>
              <a:ea typeface="微软雅黑" panose="020B0503020204020204" pitchFamily="34" charset="-122"/>
            </a:endParaRPr>
          </a:p>
          <a:p>
            <a:pPr marL="342900" indent="-342900">
              <a:buFont typeface="Wingdings" panose="05000000000000000000" pitchFamily="2" charset="2"/>
              <a:buChar char="Ø"/>
            </a:pPr>
            <a:r>
              <a:rPr lang="zh-CN" altLang="en-US" sz="2400" dirty="0" smtClean="0">
                <a:latin typeface="微软雅黑" panose="020B0503020204020204" pitchFamily="34" charset="-122"/>
                <a:ea typeface="微软雅黑" panose="020B0503020204020204" pitchFamily="34" charset="-122"/>
              </a:rPr>
              <a:t>原理图输入</a:t>
            </a:r>
            <a:endParaRPr lang="en-US" altLang="zh-CN" sz="2400" dirty="0" smtClean="0">
              <a:latin typeface="微软雅黑" panose="020B0503020204020204" pitchFamily="34" charset="-122"/>
              <a:ea typeface="微软雅黑" panose="020B0503020204020204" pitchFamily="34" charset="-122"/>
            </a:endParaRPr>
          </a:p>
          <a:p>
            <a:pPr marL="342900" indent="-342900">
              <a:buFont typeface="Wingdings" panose="05000000000000000000" pitchFamily="2" charset="2"/>
              <a:buChar char="Ø"/>
            </a:pPr>
            <a:r>
              <a:rPr lang="en-US" altLang="zh-CN" sz="2400" dirty="0" smtClean="0">
                <a:latin typeface="微软雅黑" panose="020B0503020204020204" pitchFamily="34" charset="-122"/>
                <a:ea typeface="微软雅黑" panose="020B0503020204020204" pitchFamily="34" charset="-122"/>
              </a:rPr>
              <a:t>Verilog HDL</a:t>
            </a:r>
            <a:r>
              <a:rPr lang="zh-CN" altLang="en-US" sz="2400" dirty="0" smtClean="0">
                <a:latin typeface="微软雅黑" panose="020B0503020204020204" pitchFamily="34" charset="-122"/>
                <a:ea typeface="微软雅黑" panose="020B0503020204020204" pitchFamily="34" charset="-122"/>
              </a:rPr>
              <a:t>语言</a:t>
            </a:r>
            <a:endParaRPr lang="en-US" altLang="zh-CN" sz="2400" dirty="0" smtClean="0">
              <a:latin typeface="微软雅黑" panose="020B0503020204020204" pitchFamily="34" charset="-122"/>
              <a:ea typeface="微软雅黑" panose="020B0503020204020204" pitchFamily="34" charset="-122"/>
            </a:endParaRPr>
          </a:p>
          <a:p>
            <a:pPr marL="342900" indent="-342900">
              <a:buFont typeface="Wingdings" panose="05000000000000000000" pitchFamily="2" charset="2"/>
              <a:buChar char="Ø"/>
            </a:pPr>
            <a:r>
              <a:rPr lang="en-US" altLang="zh-CN" sz="2400" dirty="0" smtClean="0">
                <a:latin typeface="微软雅黑" panose="020B0503020204020204" pitchFamily="34" charset="-122"/>
                <a:ea typeface="微软雅黑" panose="020B0503020204020204" pitchFamily="34" charset="-122"/>
              </a:rPr>
              <a:t>VHDL</a:t>
            </a:r>
            <a:r>
              <a:rPr lang="zh-CN" altLang="en-US" sz="2400" dirty="0" smtClean="0">
                <a:latin typeface="微软雅黑" panose="020B0503020204020204" pitchFamily="34" charset="-122"/>
                <a:ea typeface="微软雅黑" panose="020B0503020204020204" pitchFamily="34" charset="-122"/>
              </a:rPr>
              <a:t>语言</a:t>
            </a:r>
            <a:endParaRPr lang="en-US" altLang="zh-CN" sz="2400" dirty="0" smtClean="0">
              <a:latin typeface="微软雅黑" panose="020B0503020204020204" pitchFamily="34" charset="-122"/>
              <a:ea typeface="微软雅黑" panose="020B0503020204020204" pitchFamily="34" charset="-122"/>
            </a:endParaRPr>
          </a:p>
          <a:p>
            <a:endParaRPr lang="en-US" altLang="zh-CN" sz="2400" dirty="0">
              <a:latin typeface="微软雅黑" panose="020B0503020204020204" pitchFamily="34" charset="-122"/>
              <a:ea typeface="微软雅黑" panose="020B0503020204020204" pitchFamily="34" charset="-122"/>
            </a:endParaRPr>
          </a:p>
          <a:p>
            <a:pPr marL="342900" indent="-342900">
              <a:buFont typeface="Wingdings" panose="05000000000000000000" pitchFamily="2" charset="2"/>
              <a:buChar char="Ø"/>
            </a:pPr>
            <a:endParaRPr lang="en-US" altLang="zh-CN" sz="2400" dirty="0">
              <a:latin typeface="微软雅黑" panose="020B0503020204020204" pitchFamily="34" charset="-122"/>
              <a:ea typeface="微软雅黑" panose="020B0503020204020204" pitchFamily="34" charset="-122"/>
            </a:endParaRPr>
          </a:p>
          <a:p>
            <a:r>
              <a:rPr lang="en-US" altLang="zh-CN" sz="2400" dirty="0" smtClean="0">
                <a:latin typeface="微软雅黑" panose="020B0503020204020204" pitchFamily="34" charset="-122"/>
                <a:ea typeface="微软雅黑" panose="020B0503020204020204" pitchFamily="34" charset="-122"/>
              </a:rPr>
              <a:t>EDA</a:t>
            </a:r>
            <a:r>
              <a:rPr lang="zh-CN" altLang="en-US" sz="2400" dirty="0" smtClean="0">
                <a:latin typeface="微软雅黑" panose="020B0503020204020204" pitchFamily="34" charset="-122"/>
                <a:ea typeface="微软雅黑" panose="020B0503020204020204" pitchFamily="34" charset="-122"/>
              </a:rPr>
              <a:t>工具：</a:t>
            </a:r>
            <a:endParaRPr lang="en-US" altLang="zh-CN" sz="2400" dirty="0" smtClean="0">
              <a:latin typeface="微软雅黑" panose="020B0503020204020204" pitchFamily="34" charset="-122"/>
              <a:ea typeface="微软雅黑" panose="020B0503020204020204" pitchFamily="34" charset="-122"/>
            </a:endParaRPr>
          </a:p>
          <a:p>
            <a:pPr marL="342900" indent="-342900">
              <a:buFont typeface="Wingdings" panose="05000000000000000000" pitchFamily="2" charset="2"/>
              <a:buChar char="Ø"/>
            </a:pPr>
            <a:r>
              <a:rPr lang="en-US" altLang="zh-CN" sz="2400" dirty="0" smtClean="0">
                <a:latin typeface="微软雅黑" panose="020B0503020204020204" pitchFamily="34" charset="-122"/>
                <a:ea typeface="微软雅黑" panose="020B0503020204020204" pitchFamily="34" charset="-122"/>
              </a:rPr>
              <a:t>Lattice Diamond</a:t>
            </a:r>
          </a:p>
          <a:p>
            <a:endParaRPr lang="en-US" altLang="zh-CN" sz="2400" dirty="0" smtClean="0">
              <a:latin typeface="微软雅黑" panose="020B0503020204020204" pitchFamily="34" charset="-122"/>
              <a:ea typeface="微软雅黑" panose="020B0503020204020204" pitchFamily="34" charset="-122"/>
            </a:endParaRPr>
          </a:p>
          <a:p>
            <a:endParaRPr lang="en-US" altLang="zh-CN" sz="2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224663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405245" y="365126"/>
            <a:ext cx="7886700" cy="7810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dirty="0"/>
              <a:t>与门电路</a:t>
            </a:r>
          </a:p>
        </p:txBody>
      </p:sp>
      <p:sp>
        <p:nvSpPr>
          <p:cNvPr id="2" name="文本框 1"/>
          <p:cNvSpPr txBox="1"/>
          <p:nvPr/>
        </p:nvSpPr>
        <p:spPr>
          <a:xfrm>
            <a:off x="1184728" y="1477488"/>
            <a:ext cx="6743700" cy="4524315"/>
          </a:xfrm>
          <a:prstGeom prst="rect">
            <a:avLst/>
          </a:prstGeom>
          <a:noFill/>
        </p:spPr>
        <p:txBody>
          <a:bodyPr wrap="square" rtlCol="0">
            <a:spAutoFit/>
          </a:bodyPr>
          <a:lstStyle/>
          <a:p>
            <a:r>
              <a:rPr lang="en-US" altLang="zh-CN" dirty="0">
                <a:solidFill>
                  <a:srgbClr val="008000"/>
                </a:solidFill>
                <a:latin typeface="Courier New" panose="02070309020205020404" pitchFamily="49" charset="0"/>
              </a:rPr>
              <a:t>// </a:t>
            </a:r>
            <a:r>
              <a:rPr lang="en-US" altLang="zh-CN" dirty="0" smtClean="0">
                <a:solidFill>
                  <a:srgbClr val="008000"/>
                </a:solidFill>
                <a:latin typeface="Courier New" panose="02070309020205020404" pitchFamily="49" charset="0"/>
              </a:rPr>
              <a:t>-------------------------------------------</a:t>
            </a:r>
          </a:p>
          <a:p>
            <a:r>
              <a:rPr lang="en-US" altLang="zh-CN" dirty="0" smtClean="0">
                <a:solidFill>
                  <a:srgbClr val="008000"/>
                </a:solidFill>
                <a:latin typeface="Courier New" panose="02070309020205020404" pitchFamily="49" charset="0"/>
              </a:rPr>
              <a:t>// </a:t>
            </a:r>
            <a:r>
              <a:rPr lang="en-US" altLang="zh-CN" dirty="0">
                <a:solidFill>
                  <a:srgbClr val="008000"/>
                </a:solidFill>
                <a:latin typeface="Courier New" panose="02070309020205020404" pitchFamily="49" charset="0"/>
              </a:rPr>
              <a:t>Version: |Mod. Date: |Changes Made: </a:t>
            </a:r>
            <a:endParaRPr lang="en-US" altLang="zh-CN" dirty="0" smtClean="0">
              <a:solidFill>
                <a:srgbClr val="008000"/>
              </a:solidFill>
              <a:latin typeface="Courier New" panose="02070309020205020404" pitchFamily="49" charset="0"/>
            </a:endParaRPr>
          </a:p>
          <a:p>
            <a:r>
              <a:rPr lang="en-US" altLang="zh-CN" dirty="0" smtClean="0">
                <a:solidFill>
                  <a:srgbClr val="008000"/>
                </a:solidFill>
                <a:latin typeface="Courier New" panose="02070309020205020404" pitchFamily="49" charset="0"/>
              </a:rPr>
              <a:t>// V1.0     |</a:t>
            </a:r>
            <a:r>
              <a:rPr lang="en-US" altLang="zh-CN" dirty="0">
                <a:solidFill>
                  <a:srgbClr val="008000"/>
                </a:solidFill>
                <a:latin typeface="Courier New" panose="02070309020205020404" pitchFamily="49" charset="0"/>
              </a:rPr>
              <a:t>2016/04/20 |Initial </a:t>
            </a:r>
            <a:r>
              <a:rPr lang="en-US" altLang="zh-CN" dirty="0" err="1">
                <a:solidFill>
                  <a:srgbClr val="008000"/>
                </a:solidFill>
                <a:latin typeface="Courier New" panose="02070309020205020404" pitchFamily="49" charset="0"/>
              </a:rPr>
              <a:t>ver</a:t>
            </a:r>
            <a:r>
              <a:rPr lang="en-US" altLang="zh-CN" dirty="0">
                <a:solidFill>
                  <a:srgbClr val="008000"/>
                </a:solidFill>
                <a:latin typeface="Courier New" panose="02070309020205020404" pitchFamily="49" charset="0"/>
              </a:rPr>
              <a:t> </a:t>
            </a:r>
            <a:endParaRPr lang="en-US" altLang="zh-CN" dirty="0" smtClean="0">
              <a:solidFill>
                <a:srgbClr val="008000"/>
              </a:solidFill>
              <a:latin typeface="Courier New" panose="02070309020205020404" pitchFamily="49" charset="0"/>
            </a:endParaRPr>
          </a:p>
          <a:p>
            <a:r>
              <a:rPr lang="en-US" altLang="zh-CN" dirty="0" smtClean="0">
                <a:solidFill>
                  <a:srgbClr val="008000"/>
                </a:solidFill>
                <a:latin typeface="Courier New" panose="02070309020205020404" pitchFamily="49" charset="0"/>
              </a:rPr>
              <a:t>// -------------------------------------------</a:t>
            </a:r>
            <a:endParaRPr lang="en-US" altLang="zh-CN" b="1" kern="0" dirty="0" smtClean="0">
              <a:solidFill>
                <a:srgbClr val="0000FF"/>
              </a:solidFill>
              <a:highlight>
                <a:srgbClr val="FFFFFF"/>
              </a:highlight>
              <a:latin typeface="Courier New" panose="02070309020205020404" pitchFamily="49" charset="0"/>
              <a:cs typeface="Times New Roman" panose="02020603050405020304" pitchFamily="18" charset="0"/>
            </a:endParaRPr>
          </a:p>
          <a:p>
            <a:r>
              <a:rPr lang="en-US" altLang="zh-CN" b="1" kern="0" dirty="0" smtClean="0">
                <a:solidFill>
                  <a:srgbClr val="0000FF"/>
                </a:solidFill>
                <a:highlight>
                  <a:srgbClr val="FFFFFF"/>
                </a:highlight>
                <a:latin typeface="Courier New" panose="02070309020205020404" pitchFamily="49" charset="0"/>
                <a:cs typeface="Times New Roman" panose="02020603050405020304" pitchFamily="18" charset="0"/>
              </a:rPr>
              <a:t>module</a:t>
            </a:r>
            <a:r>
              <a:rPr lang="en-US" altLang="zh-CN" kern="0" dirty="0" smtClean="0">
                <a:solidFill>
                  <a:srgbClr val="000000"/>
                </a:solidFill>
                <a:highlight>
                  <a:srgbClr val="FFFFFF"/>
                </a:highlight>
                <a:latin typeface="Courier New" panose="02070309020205020404" pitchFamily="49" charset="0"/>
                <a:cs typeface="Times New Roman" panose="02020603050405020304" pitchFamily="18" charset="0"/>
              </a:rPr>
              <a:t> </a:t>
            </a:r>
            <a:r>
              <a:rPr lang="en-US" altLang="zh-CN" kern="0" dirty="0" err="1">
                <a:solidFill>
                  <a:srgbClr val="000000"/>
                </a:solidFill>
                <a:highlight>
                  <a:srgbClr val="FFFFFF"/>
                </a:highlight>
                <a:latin typeface="Courier New" panose="02070309020205020404" pitchFamily="49" charset="0"/>
                <a:cs typeface="Times New Roman" panose="02020603050405020304" pitchFamily="18" charset="0"/>
              </a:rPr>
              <a:t>And_gate</a:t>
            </a:r>
            <a:r>
              <a:rPr lang="en-US" altLang="zh-CN" kern="0" dirty="0">
                <a:solidFill>
                  <a:srgbClr val="000000"/>
                </a:solidFill>
                <a:highlight>
                  <a:srgbClr val="FFFFFF"/>
                </a:highlight>
                <a:latin typeface="Courier New" panose="02070309020205020404" pitchFamily="49" charset="0"/>
                <a:cs typeface="Times New Roman" panose="02020603050405020304" pitchFamily="18" charset="0"/>
              </a:rPr>
              <a:t> </a:t>
            </a:r>
            <a:endParaRPr lang="zh-CN" altLang="zh-CN" sz="2000" kern="100" dirty="0">
              <a:latin typeface="Calibri" panose="020F0502020204030204" pitchFamily="34" charset="0"/>
              <a:cs typeface="Times New Roman" panose="02020603050405020304" pitchFamily="18" charset="0"/>
            </a:endParaRPr>
          </a:p>
          <a:p>
            <a:r>
              <a:rPr lang="en-US" altLang="zh-CN" b="1" kern="0" dirty="0">
                <a:solidFill>
                  <a:srgbClr val="000080"/>
                </a:solidFill>
                <a:highlight>
                  <a:srgbClr val="FFFFFF"/>
                </a:highlight>
                <a:latin typeface="Courier New" panose="02070309020205020404" pitchFamily="49" charset="0"/>
                <a:cs typeface="Times New Roman" panose="02020603050405020304" pitchFamily="18" charset="0"/>
              </a:rPr>
              <a:t>(</a:t>
            </a:r>
            <a:endParaRPr lang="zh-CN" altLang="zh-CN" sz="2000" kern="100" dirty="0">
              <a:latin typeface="Calibri" panose="020F0502020204030204" pitchFamily="34" charset="0"/>
              <a:cs typeface="Times New Roman" panose="02020603050405020304" pitchFamily="18" charset="0"/>
            </a:endParaRPr>
          </a:p>
          <a:p>
            <a:r>
              <a:rPr lang="en-US" altLang="zh-CN" b="1" kern="0" dirty="0">
                <a:solidFill>
                  <a:srgbClr val="0000FF"/>
                </a:solidFill>
                <a:highlight>
                  <a:srgbClr val="FFFFFF"/>
                </a:highlight>
                <a:latin typeface="Courier New" panose="02070309020205020404" pitchFamily="49" charset="0"/>
                <a:cs typeface="Times New Roman" panose="02020603050405020304" pitchFamily="18" charset="0"/>
              </a:rPr>
              <a:t>input</a:t>
            </a:r>
            <a:r>
              <a:rPr lang="en-US" altLang="zh-CN" kern="0" dirty="0">
                <a:solidFill>
                  <a:srgbClr val="000000"/>
                </a:solidFill>
                <a:highlight>
                  <a:srgbClr val="FFFFFF"/>
                </a:highlight>
                <a:latin typeface="Courier New" panose="02070309020205020404" pitchFamily="49" charset="0"/>
                <a:cs typeface="Times New Roman" panose="02020603050405020304" pitchFamily="18" charset="0"/>
              </a:rPr>
              <a:t> </a:t>
            </a:r>
            <a:r>
              <a:rPr lang="en-US" altLang="zh-CN" kern="0" dirty="0" err="1">
                <a:solidFill>
                  <a:srgbClr val="000000"/>
                </a:solidFill>
                <a:highlight>
                  <a:srgbClr val="FFFFFF"/>
                </a:highlight>
                <a:latin typeface="Courier New" panose="02070309020205020404" pitchFamily="49" charset="0"/>
                <a:cs typeface="Times New Roman" panose="02020603050405020304" pitchFamily="18" charset="0"/>
              </a:rPr>
              <a:t>key_a</a:t>
            </a:r>
            <a:r>
              <a:rPr lang="en-US" altLang="zh-CN" b="1" kern="0" dirty="0">
                <a:solidFill>
                  <a:srgbClr val="000080"/>
                </a:solidFill>
                <a:highlight>
                  <a:srgbClr val="FFFFFF"/>
                </a:highlight>
                <a:latin typeface="Courier New" panose="02070309020205020404" pitchFamily="49" charset="0"/>
                <a:cs typeface="Times New Roman" panose="02020603050405020304" pitchFamily="18" charset="0"/>
              </a:rPr>
              <a:t>,</a:t>
            </a:r>
            <a:endParaRPr lang="zh-CN" altLang="zh-CN" sz="2000" kern="100" dirty="0">
              <a:latin typeface="Calibri" panose="020F0502020204030204" pitchFamily="34" charset="0"/>
              <a:cs typeface="Times New Roman" panose="02020603050405020304" pitchFamily="18" charset="0"/>
            </a:endParaRPr>
          </a:p>
          <a:p>
            <a:r>
              <a:rPr lang="en-US" altLang="zh-CN" b="1" kern="0" dirty="0">
                <a:solidFill>
                  <a:srgbClr val="0000FF"/>
                </a:solidFill>
                <a:highlight>
                  <a:srgbClr val="FFFFFF"/>
                </a:highlight>
                <a:latin typeface="Courier New" panose="02070309020205020404" pitchFamily="49" charset="0"/>
                <a:cs typeface="Times New Roman" panose="02020603050405020304" pitchFamily="18" charset="0"/>
              </a:rPr>
              <a:t>input</a:t>
            </a:r>
            <a:r>
              <a:rPr lang="en-US" altLang="zh-CN" kern="0" dirty="0">
                <a:solidFill>
                  <a:srgbClr val="000000"/>
                </a:solidFill>
                <a:highlight>
                  <a:srgbClr val="FFFFFF"/>
                </a:highlight>
                <a:latin typeface="Courier New" panose="02070309020205020404" pitchFamily="49" charset="0"/>
                <a:cs typeface="Times New Roman" panose="02020603050405020304" pitchFamily="18" charset="0"/>
              </a:rPr>
              <a:t> </a:t>
            </a:r>
            <a:r>
              <a:rPr lang="en-US" altLang="zh-CN" kern="0" dirty="0" err="1">
                <a:solidFill>
                  <a:srgbClr val="000000"/>
                </a:solidFill>
                <a:highlight>
                  <a:srgbClr val="FFFFFF"/>
                </a:highlight>
                <a:latin typeface="Courier New" panose="02070309020205020404" pitchFamily="49" charset="0"/>
                <a:cs typeface="Times New Roman" panose="02020603050405020304" pitchFamily="18" charset="0"/>
              </a:rPr>
              <a:t>key_b</a:t>
            </a:r>
            <a:r>
              <a:rPr lang="en-US" altLang="zh-CN" b="1" kern="0" dirty="0">
                <a:solidFill>
                  <a:srgbClr val="000080"/>
                </a:solidFill>
                <a:highlight>
                  <a:srgbClr val="FFFFFF"/>
                </a:highlight>
                <a:latin typeface="Courier New" panose="02070309020205020404" pitchFamily="49" charset="0"/>
                <a:cs typeface="Times New Roman" panose="02020603050405020304" pitchFamily="18" charset="0"/>
              </a:rPr>
              <a:t>,</a:t>
            </a:r>
            <a:endParaRPr lang="zh-CN" altLang="zh-CN" sz="2000" kern="100" dirty="0">
              <a:latin typeface="Calibri" panose="020F0502020204030204" pitchFamily="34" charset="0"/>
              <a:cs typeface="Times New Roman" panose="02020603050405020304" pitchFamily="18" charset="0"/>
            </a:endParaRPr>
          </a:p>
          <a:p>
            <a:r>
              <a:rPr lang="en-US" altLang="zh-CN" b="1" kern="0" dirty="0">
                <a:solidFill>
                  <a:srgbClr val="0000FF"/>
                </a:solidFill>
                <a:highlight>
                  <a:srgbClr val="FFFFFF"/>
                </a:highlight>
                <a:latin typeface="Courier New" panose="02070309020205020404" pitchFamily="49" charset="0"/>
                <a:cs typeface="Times New Roman" panose="02020603050405020304" pitchFamily="18" charset="0"/>
              </a:rPr>
              <a:t>output</a:t>
            </a:r>
            <a:r>
              <a:rPr lang="en-US" altLang="zh-CN" kern="0" dirty="0">
                <a:solidFill>
                  <a:srgbClr val="000000"/>
                </a:solidFill>
                <a:highlight>
                  <a:srgbClr val="FFFFFF"/>
                </a:highlight>
                <a:latin typeface="Courier New" panose="02070309020205020404" pitchFamily="49" charset="0"/>
                <a:cs typeface="Times New Roman" panose="02020603050405020304" pitchFamily="18" charset="0"/>
              </a:rPr>
              <a:t> </a:t>
            </a:r>
            <a:r>
              <a:rPr lang="en-US" altLang="zh-CN" kern="0" dirty="0" err="1">
                <a:solidFill>
                  <a:srgbClr val="000000"/>
                </a:solidFill>
                <a:highlight>
                  <a:srgbClr val="FFFFFF"/>
                </a:highlight>
                <a:latin typeface="Courier New" panose="02070309020205020404" pitchFamily="49" charset="0"/>
                <a:cs typeface="Times New Roman" panose="02020603050405020304" pitchFamily="18" charset="0"/>
              </a:rPr>
              <a:t>and_gate_out</a:t>
            </a:r>
            <a:endParaRPr lang="zh-CN" altLang="zh-CN" sz="2000" kern="100" dirty="0">
              <a:latin typeface="Calibri" panose="020F0502020204030204" pitchFamily="34" charset="0"/>
              <a:cs typeface="Times New Roman" panose="02020603050405020304" pitchFamily="18" charset="0"/>
            </a:endParaRPr>
          </a:p>
          <a:p>
            <a:r>
              <a:rPr lang="en-US" altLang="zh-CN" b="1" kern="0" dirty="0">
                <a:solidFill>
                  <a:srgbClr val="000080"/>
                </a:solidFill>
                <a:highlight>
                  <a:srgbClr val="FFFFFF"/>
                </a:highlight>
                <a:latin typeface="Courier New" panose="02070309020205020404" pitchFamily="49" charset="0"/>
                <a:cs typeface="Times New Roman" panose="02020603050405020304" pitchFamily="18" charset="0"/>
              </a:rPr>
              <a:t>);</a:t>
            </a:r>
            <a:endParaRPr lang="zh-CN" altLang="zh-CN" sz="2000" kern="100" dirty="0">
              <a:latin typeface="Calibri" panose="020F0502020204030204" pitchFamily="34" charset="0"/>
              <a:cs typeface="Times New Roman" panose="02020603050405020304" pitchFamily="18" charset="0"/>
            </a:endParaRPr>
          </a:p>
          <a:p>
            <a:r>
              <a:rPr lang="en-US" altLang="zh-CN" kern="0" dirty="0">
                <a:solidFill>
                  <a:srgbClr val="000000"/>
                </a:solidFill>
                <a:highlight>
                  <a:srgbClr val="FFFFFF"/>
                </a:highlight>
                <a:latin typeface="Courier New" panose="02070309020205020404" pitchFamily="49" charset="0"/>
                <a:cs typeface="Times New Roman" panose="02020603050405020304" pitchFamily="18" charset="0"/>
              </a:rPr>
              <a:t> </a:t>
            </a:r>
            <a:endParaRPr lang="zh-CN" altLang="zh-CN" sz="2000" kern="100" dirty="0">
              <a:latin typeface="Calibri" panose="020F0502020204030204" pitchFamily="34" charset="0"/>
              <a:cs typeface="Times New Roman" panose="02020603050405020304" pitchFamily="18" charset="0"/>
            </a:endParaRPr>
          </a:p>
          <a:p>
            <a:r>
              <a:rPr lang="en-US" altLang="zh-CN" b="1" kern="0" dirty="0">
                <a:solidFill>
                  <a:srgbClr val="0000FF"/>
                </a:solidFill>
                <a:highlight>
                  <a:srgbClr val="FFFFFF"/>
                </a:highlight>
                <a:latin typeface="Courier New" panose="02070309020205020404" pitchFamily="49" charset="0"/>
                <a:cs typeface="Times New Roman" panose="02020603050405020304" pitchFamily="18" charset="0"/>
              </a:rPr>
              <a:t>wire</a:t>
            </a:r>
            <a:r>
              <a:rPr lang="en-US" altLang="zh-CN" kern="0" dirty="0">
                <a:solidFill>
                  <a:srgbClr val="000000"/>
                </a:solidFill>
                <a:highlight>
                  <a:srgbClr val="FFFFFF"/>
                </a:highlight>
                <a:latin typeface="Courier New" panose="02070309020205020404" pitchFamily="49" charset="0"/>
                <a:cs typeface="Times New Roman" panose="02020603050405020304" pitchFamily="18" charset="0"/>
              </a:rPr>
              <a:t> </a:t>
            </a:r>
            <a:r>
              <a:rPr lang="en-US" altLang="zh-CN" kern="0" dirty="0" err="1">
                <a:solidFill>
                  <a:srgbClr val="000000"/>
                </a:solidFill>
                <a:highlight>
                  <a:srgbClr val="FFFFFF"/>
                </a:highlight>
                <a:latin typeface="Courier New" panose="02070309020205020404" pitchFamily="49" charset="0"/>
                <a:cs typeface="Times New Roman" panose="02020603050405020304" pitchFamily="18" charset="0"/>
              </a:rPr>
              <a:t>and_gate_out</a:t>
            </a:r>
            <a:r>
              <a:rPr lang="en-US" altLang="zh-CN" b="1" kern="0" dirty="0">
                <a:solidFill>
                  <a:srgbClr val="000080"/>
                </a:solidFill>
                <a:highlight>
                  <a:srgbClr val="FFFFFF"/>
                </a:highlight>
                <a:latin typeface="Courier New" panose="02070309020205020404" pitchFamily="49" charset="0"/>
                <a:cs typeface="Times New Roman" panose="02020603050405020304" pitchFamily="18" charset="0"/>
              </a:rPr>
              <a:t>;</a:t>
            </a:r>
            <a:endParaRPr lang="zh-CN" altLang="zh-CN" sz="2000" kern="100" dirty="0">
              <a:latin typeface="Calibri" panose="020F0502020204030204" pitchFamily="34" charset="0"/>
              <a:cs typeface="Times New Roman" panose="02020603050405020304" pitchFamily="18" charset="0"/>
            </a:endParaRPr>
          </a:p>
          <a:p>
            <a:r>
              <a:rPr lang="en-US" altLang="zh-CN" kern="0" dirty="0">
                <a:solidFill>
                  <a:srgbClr val="000000"/>
                </a:solidFill>
                <a:highlight>
                  <a:srgbClr val="FFFFFF"/>
                </a:highlight>
                <a:latin typeface="Courier New" panose="02070309020205020404" pitchFamily="49" charset="0"/>
                <a:cs typeface="Times New Roman" panose="02020603050405020304" pitchFamily="18" charset="0"/>
              </a:rPr>
              <a:t> </a:t>
            </a:r>
            <a:endParaRPr lang="zh-CN" altLang="zh-CN" sz="2000" kern="100" dirty="0">
              <a:latin typeface="Calibri" panose="020F0502020204030204" pitchFamily="34" charset="0"/>
              <a:cs typeface="Times New Roman" panose="02020603050405020304" pitchFamily="18" charset="0"/>
            </a:endParaRPr>
          </a:p>
          <a:p>
            <a:r>
              <a:rPr lang="en-US" altLang="zh-CN" b="1" kern="0" dirty="0">
                <a:solidFill>
                  <a:srgbClr val="0000FF"/>
                </a:solidFill>
                <a:highlight>
                  <a:srgbClr val="FFFFFF"/>
                </a:highlight>
                <a:latin typeface="Courier New" panose="02070309020205020404" pitchFamily="49" charset="0"/>
                <a:cs typeface="Times New Roman" panose="02020603050405020304" pitchFamily="18" charset="0"/>
              </a:rPr>
              <a:t>assign</a:t>
            </a:r>
            <a:r>
              <a:rPr lang="en-US" altLang="zh-CN" kern="0" dirty="0">
                <a:solidFill>
                  <a:srgbClr val="000000"/>
                </a:solidFill>
                <a:highlight>
                  <a:srgbClr val="FFFFFF"/>
                </a:highlight>
                <a:latin typeface="Courier New" panose="02070309020205020404" pitchFamily="49" charset="0"/>
                <a:cs typeface="Times New Roman" panose="02020603050405020304" pitchFamily="18" charset="0"/>
              </a:rPr>
              <a:t> </a:t>
            </a:r>
            <a:r>
              <a:rPr lang="en-US" altLang="zh-CN" kern="0" dirty="0" err="1">
                <a:solidFill>
                  <a:srgbClr val="000000"/>
                </a:solidFill>
                <a:highlight>
                  <a:srgbClr val="FFFFFF"/>
                </a:highlight>
                <a:latin typeface="Courier New" panose="02070309020205020404" pitchFamily="49" charset="0"/>
                <a:cs typeface="Times New Roman" panose="02020603050405020304" pitchFamily="18" charset="0"/>
              </a:rPr>
              <a:t>and_gate_out</a:t>
            </a:r>
            <a:r>
              <a:rPr lang="en-US" altLang="zh-CN" kern="0" dirty="0">
                <a:solidFill>
                  <a:srgbClr val="000000"/>
                </a:solidFill>
                <a:highlight>
                  <a:srgbClr val="FFFFFF"/>
                </a:highlight>
                <a:latin typeface="Courier New" panose="02070309020205020404" pitchFamily="49" charset="0"/>
                <a:cs typeface="Times New Roman" panose="02020603050405020304" pitchFamily="18" charset="0"/>
              </a:rPr>
              <a:t> </a:t>
            </a:r>
            <a:r>
              <a:rPr lang="en-US" altLang="zh-CN" b="1" kern="0" dirty="0">
                <a:solidFill>
                  <a:srgbClr val="000080"/>
                </a:solidFill>
                <a:highlight>
                  <a:srgbClr val="FFFFFF"/>
                </a:highlight>
                <a:latin typeface="Courier New" panose="02070309020205020404" pitchFamily="49" charset="0"/>
                <a:cs typeface="Times New Roman" panose="02020603050405020304" pitchFamily="18" charset="0"/>
              </a:rPr>
              <a:t>=</a:t>
            </a:r>
            <a:r>
              <a:rPr lang="en-US" altLang="zh-CN" kern="0" dirty="0">
                <a:solidFill>
                  <a:srgbClr val="000000"/>
                </a:solidFill>
                <a:highlight>
                  <a:srgbClr val="FFFFFF"/>
                </a:highlight>
                <a:latin typeface="Courier New" panose="02070309020205020404" pitchFamily="49" charset="0"/>
                <a:cs typeface="Times New Roman" panose="02020603050405020304" pitchFamily="18" charset="0"/>
              </a:rPr>
              <a:t> </a:t>
            </a:r>
            <a:r>
              <a:rPr lang="en-US" altLang="zh-CN" kern="0" dirty="0" err="1">
                <a:solidFill>
                  <a:srgbClr val="000000"/>
                </a:solidFill>
                <a:highlight>
                  <a:srgbClr val="FFFFFF"/>
                </a:highlight>
                <a:latin typeface="Courier New" panose="02070309020205020404" pitchFamily="49" charset="0"/>
                <a:cs typeface="Times New Roman" panose="02020603050405020304" pitchFamily="18" charset="0"/>
              </a:rPr>
              <a:t>key_a</a:t>
            </a:r>
            <a:r>
              <a:rPr lang="en-US" altLang="zh-CN" kern="0" dirty="0">
                <a:solidFill>
                  <a:srgbClr val="000000"/>
                </a:solidFill>
                <a:highlight>
                  <a:srgbClr val="FFFFFF"/>
                </a:highlight>
                <a:latin typeface="Courier New" panose="02070309020205020404" pitchFamily="49" charset="0"/>
                <a:cs typeface="Times New Roman" panose="02020603050405020304" pitchFamily="18" charset="0"/>
              </a:rPr>
              <a:t> </a:t>
            </a:r>
            <a:r>
              <a:rPr lang="en-US" altLang="zh-CN" b="1" kern="0" dirty="0">
                <a:solidFill>
                  <a:srgbClr val="000080"/>
                </a:solidFill>
                <a:highlight>
                  <a:srgbClr val="FFFFFF"/>
                </a:highlight>
                <a:latin typeface="Courier New" panose="02070309020205020404" pitchFamily="49" charset="0"/>
                <a:cs typeface="Times New Roman" panose="02020603050405020304" pitchFamily="18" charset="0"/>
              </a:rPr>
              <a:t>&amp;</a:t>
            </a:r>
            <a:r>
              <a:rPr lang="en-US" altLang="zh-CN" kern="0" dirty="0">
                <a:solidFill>
                  <a:srgbClr val="000000"/>
                </a:solidFill>
                <a:highlight>
                  <a:srgbClr val="FFFFFF"/>
                </a:highlight>
                <a:latin typeface="Courier New" panose="02070309020205020404" pitchFamily="49" charset="0"/>
                <a:cs typeface="Times New Roman" panose="02020603050405020304" pitchFamily="18" charset="0"/>
              </a:rPr>
              <a:t> </a:t>
            </a:r>
            <a:r>
              <a:rPr lang="en-US" altLang="zh-CN" kern="0" dirty="0" err="1">
                <a:solidFill>
                  <a:srgbClr val="000000"/>
                </a:solidFill>
                <a:highlight>
                  <a:srgbClr val="FFFFFF"/>
                </a:highlight>
                <a:latin typeface="Courier New" panose="02070309020205020404" pitchFamily="49" charset="0"/>
                <a:cs typeface="Times New Roman" panose="02020603050405020304" pitchFamily="18" charset="0"/>
              </a:rPr>
              <a:t>key_b</a:t>
            </a:r>
            <a:r>
              <a:rPr lang="en-US" altLang="zh-CN" b="1" kern="0" dirty="0">
                <a:solidFill>
                  <a:srgbClr val="000080"/>
                </a:solidFill>
                <a:highlight>
                  <a:srgbClr val="FFFFFF"/>
                </a:highlight>
                <a:latin typeface="Courier New" panose="02070309020205020404" pitchFamily="49" charset="0"/>
                <a:cs typeface="Times New Roman" panose="02020603050405020304" pitchFamily="18" charset="0"/>
              </a:rPr>
              <a:t>;</a:t>
            </a:r>
            <a:endParaRPr lang="zh-CN" altLang="zh-CN" sz="2000" kern="100" dirty="0">
              <a:latin typeface="Calibri" panose="020F0502020204030204" pitchFamily="34" charset="0"/>
              <a:cs typeface="Times New Roman" panose="02020603050405020304" pitchFamily="18" charset="0"/>
            </a:endParaRPr>
          </a:p>
          <a:p>
            <a:r>
              <a:rPr lang="en-US" altLang="zh-CN" kern="0" dirty="0">
                <a:solidFill>
                  <a:srgbClr val="000000"/>
                </a:solidFill>
                <a:highlight>
                  <a:srgbClr val="FFFFFF"/>
                </a:highlight>
                <a:latin typeface="Courier New" panose="02070309020205020404" pitchFamily="49" charset="0"/>
                <a:cs typeface="Times New Roman" panose="02020603050405020304" pitchFamily="18" charset="0"/>
              </a:rPr>
              <a:t> </a:t>
            </a:r>
            <a:endParaRPr lang="zh-CN" altLang="zh-CN" sz="2000" kern="100" dirty="0">
              <a:latin typeface="Calibri" panose="020F0502020204030204" pitchFamily="34" charset="0"/>
              <a:cs typeface="Times New Roman" panose="02020603050405020304" pitchFamily="18" charset="0"/>
            </a:endParaRPr>
          </a:p>
          <a:p>
            <a:pPr algn="just">
              <a:spcAft>
                <a:spcPts val="0"/>
              </a:spcAft>
            </a:pPr>
            <a:r>
              <a:rPr lang="en-US" altLang="zh-CN" b="1" kern="0" dirty="0" err="1">
                <a:solidFill>
                  <a:srgbClr val="0000FF"/>
                </a:solidFill>
                <a:highlight>
                  <a:srgbClr val="FFFFFF"/>
                </a:highlight>
                <a:latin typeface="Courier New" panose="02070309020205020404" pitchFamily="49" charset="0"/>
                <a:cs typeface="Times New Roman" panose="02020603050405020304" pitchFamily="18" charset="0"/>
              </a:rPr>
              <a:t>endmodule</a:t>
            </a:r>
            <a:endParaRPr lang="zh-CN" altLang="zh-CN" sz="2000" kern="1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595370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405245" y="365126"/>
            <a:ext cx="7886700" cy="7810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dirty="0" smtClean="0"/>
              <a:t>模块框架</a:t>
            </a:r>
            <a:endParaRPr lang="zh-CN" altLang="en-US" sz="3200" dirty="0"/>
          </a:p>
        </p:txBody>
      </p:sp>
      <p:sp>
        <p:nvSpPr>
          <p:cNvPr id="5" name="内容占位符 2"/>
          <p:cNvSpPr txBox="1">
            <a:spLocks/>
          </p:cNvSpPr>
          <p:nvPr/>
        </p:nvSpPr>
        <p:spPr>
          <a:xfrm>
            <a:off x="734065" y="1387623"/>
            <a:ext cx="7786479" cy="493004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tint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en-US" altLang="zh-CN" sz="1800" dirty="0" smtClean="0">
                <a:solidFill>
                  <a:schemeClr val="tx1"/>
                </a:solidFill>
                <a:latin typeface="微软雅黑" panose="020B0503020204020204" pitchFamily="34" charset="-122"/>
                <a:ea typeface="微软雅黑" panose="020B0503020204020204" pitchFamily="34" charset="-122"/>
              </a:rPr>
              <a:t>module </a:t>
            </a:r>
            <a:r>
              <a:rPr lang="zh-CN" altLang="en-US" sz="1800" dirty="0" smtClean="0">
                <a:solidFill>
                  <a:schemeClr val="tx1"/>
                </a:solidFill>
                <a:latin typeface="微软雅黑" panose="020B0503020204020204" pitchFamily="34" charset="-122"/>
                <a:ea typeface="微软雅黑" panose="020B0503020204020204" pitchFamily="34" charset="-122"/>
              </a:rPr>
              <a:t>模块名称（端口列表）；</a:t>
            </a:r>
          </a:p>
          <a:p>
            <a:pPr marL="342900" indent="-342900" algn="l">
              <a:buFont typeface="Arial" panose="020B0604020202020204" pitchFamily="34" charset="0"/>
              <a:buChar char="•"/>
            </a:pPr>
            <a:r>
              <a:rPr lang="en-US" altLang="zh-CN" sz="1800" dirty="0" smtClean="0">
                <a:solidFill>
                  <a:schemeClr val="tx1"/>
                </a:solidFill>
                <a:latin typeface="微软雅黑" panose="020B0503020204020204" pitchFamily="34" charset="-122"/>
                <a:ea typeface="微软雅黑" panose="020B0503020204020204" pitchFamily="34" charset="-122"/>
              </a:rPr>
              <a:t>     //</a:t>
            </a:r>
            <a:r>
              <a:rPr lang="zh-CN" altLang="en-US" sz="1800" dirty="0" smtClean="0">
                <a:solidFill>
                  <a:schemeClr val="tx1"/>
                </a:solidFill>
                <a:latin typeface="微软雅黑" panose="020B0503020204020204" pitchFamily="34" charset="-122"/>
                <a:ea typeface="微软雅黑" panose="020B0503020204020204" pitchFamily="34" charset="-122"/>
              </a:rPr>
              <a:t>端口定义声明；</a:t>
            </a:r>
          </a:p>
          <a:p>
            <a:pPr marL="342900" indent="-342900" algn="l">
              <a:buFont typeface="Arial" panose="020B0604020202020204" pitchFamily="34" charset="0"/>
              <a:buChar char="•"/>
            </a:pPr>
            <a:r>
              <a:rPr lang="en-US" altLang="zh-CN" sz="1800" dirty="0" smtClean="0">
                <a:solidFill>
                  <a:schemeClr val="tx1"/>
                </a:solidFill>
                <a:latin typeface="微软雅黑" panose="020B0503020204020204" pitchFamily="34" charset="-122"/>
                <a:ea typeface="微软雅黑" panose="020B0503020204020204" pitchFamily="34" charset="-122"/>
              </a:rPr>
              <a:t>       input</a:t>
            </a:r>
            <a:r>
              <a:rPr lang="zh-CN" altLang="en-US" sz="1800" dirty="0" smtClean="0">
                <a:solidFill>
                  <a:schemeClr val="tx1"/>
                </a:solidFill>
                <a:latin typeface="微软雅黑" panose="020B0503020204020204" pitchFamily="34" charset="-122"/>
                <a:ea typeface="微软雅黑" panose="020B0503020204020204" pitchFamily="34" charset="-122"/>
              </a:rPr>
              <a:t>，</a:t>
            </a:r>
            <a:r>
              <a:rPr lang="en-US" altLang="zh-CN" sz="1800" dirty="0" smtClean="0">
                <a:solidFill>
                  <a:schemeClr val="tx1"/>
                </a:solidFill>
                <a:latin typeface="微软雅黑" panose="020B0503020204020204" pitchFamily="34" charset="-122"/>
                <a:ea typeface="微软雅黑" panose="020B0503020204020204" pitchFamily="34" charset="-122"/>
              </a:rPr>
              <a:t> output</a:t>
            </a:r>
            <a:r>
              <a:rPr lang="zh-CN" altLang="en-US" sz="1800" dirty="0" smtClean="0">
                <a:solidFill>
                  <a:schemeClr val="tx1"/>
                </a:solidFill>
                <a:latin typeface="微软雅黑" panose="020B0503020204020204" pitchFamily="34" charset="-122"/>
                <a:ea typeface="微软雅黑" panose="020B0503020204020204" pitchFamily="34" charset="-122"/>
              </a:rPr>
              <a:t>，</a:t>
            </a:r>
            <a:r>
              <a:rPr lang="en-US" altLang="zh-CN" sz="1800" dirty="0" smtClean="0">
                <a:solidFill>
                  <a:schemeClr val="tx1"/>
                </a:solidFill>
                <a:latin typeface="微软雅黑" panose="020B0503020204020204" pitchFamily="34" charset="-122"/>
                <a:ea typeface="微软雅黑" panose="020B0503020204020204" pitchFamily="34" charset="-122"/>
              </a:rPr>
              <a:t> </a:t>
            </a:r>
            <a:r>
              <a:rPr lang="en-US" altLang="zh-CN" sz="1800" dirty="0" err="1" smtClean="0">
                <a:solidFill>
                  <a:schemeClr val="tx1"/>
                </a:solidFill>
                <a:latin typeface="微软雅黑" panose="020B0503020204020204" pitchFamily="34" charset="-122"/>
                <a:ea typeface="微软雅黑" panose="020B0503020204020204" pitchFamily="34" charset="-122"/>
              </a:rPr>
              <a:t>inout</a:t>
            </a:r>
            <a:endParaRPr lang="zh-CN" altLang="zh-CN" sz="1800" dirty="0" smtClean="0">
              <a:solidFill>
                <a:schemeClr val="tx1"/>
              </a:solidFill>
              <a:latin typeface="微软雅黑" panose="020B0503020204020204" pitchFamily="34" charset="-122"/>
              <a:ea typeface="微软雅黑" panose="020B0503020204020204" pitchFamily="34" charset="-122"/>
            </a:endParaRPr>
          </a:p>
          <a:p>
            <a:pPr marL="342900" indent="-342900" algn="l">
              <a:buFont typeface="Arial" panose="020B0604020202020204" pitchFamily="34" charset="0"/>
              <a:buChar char="•"/>
            </a:pPr>
            <a:r>
              <a:rPr lang="en-US" altLang="zh-CN" sz="1800" dirty="0" smtClean="0">
                <a:solidFill>
                  <a:schemeClr val="tx1"/>
                </a:solidFill>
                <a:latin typeface="微软雅黑" panose="020B0503020204020204" pitchFamily="34" charset="-122"/>
                <a:ea typeface="微软雅黑" panose="020B0503020204020204" pitchFamily="34" charset="-122"/>
              </a:rPr>
              <a:t>     </a:t>
            </a:r>
            <a:endParaRPr lang="zh-CN" altLang="zh-CN" sz="1800" dirty="0" smtClean="0">
              <a:solidFill>
                <a:schemeClr val="tx1"/>
              </a:solidFill>
              <a:latin typeface="微软雅黑" panose="020B0503020204020204" pitchFamily="34" charset="-122"/>
              <a:ea typeface="微软雅黑" panose="020B0503020204020204" pitchFamily="34" charset="-122"/>
            </a:endParaRPr>
          </a:p>
          <a:p>
            <a:pPr marL="342900" indent="-342900" algn="l">
              <a:buFont typeface="Arial" panose="020B0604020202020204" pitchFamily="34" charset="0"/>
              <a:buChar char="•"/>
            </a:pPr>
            <a:r>
              <a:rPr lang="en-US" altLang="zh-CN" sz="1800" dirty="0" smtClean="0">
                <a:solidFill>
                  <a:schemeClr val="tx1"/>
                </a:solidFill>
                <a:latin typeface="微软雅黑" panose="020B0503020204020204" pitchFamily="34" charset="-122"/>
                <a:ea typeface="微软雅黑" panose="020B0503020204020204" pitchFamily="34" charset="-122"/>
              </a:rPr>
              <a:t>     //</a:t>
            </a:r>
            <a:r>
              <a:rPr lang="zh-CN" altLang="en-US" sz="1800" dirty="0" smtClean="0">
                <a:solidFill>
                  <a:schemeClr val="tx1"/>
                </a:solidFill>
                <a:latin typeface="微软雅黑" panose="020B0503020204020204" pitchFamily="34" charset="-122"/>
                <a:ea typeface="微软雅黑" panose="020B0503020204020204" pitchFamily="34" charset="-122"/>
              </a:rPr>
              <a:t>内部变量及参数声明</a:t>
            </a:r>
          </a:p>
          <a:p>
            <a:pPr marL="342900" indent="-342900" algn="l">
              <a:buFont typeface="Arial" panose="020B0604020202020204" pitchFamily="34" charset="0"/>
              <a:buChar char="•"/>
            </a:pPr>
            <a:r>
              <a:rPr lang="en-US" altLang="zh-CN" sz="1800" dirty="0" smtClean="0">
                <a:solidFill>
                  <a:schemeClr val="tx1"/>
                </a:solidFill>
                <a:latin typeface="微软雅黑" panose="020B0503020204020204" pitchFamily="34" charset="-122"/>
                <a:ea typeface="微软雅黑" panose="020B0503020204020204" pitchFamily="34" charset="-122"/>
              </a:rPr>
              <a:t>       wire</a:t>
            </a:r>
            <a:r>
              <a:rPr lang="zh-CN" altLang="en-US" sz="1800" dirty="0" smtClean="0">
                <a:solidFill>
                  <a:schemeClr val="tx1"/>
                </a:solidFill>
                <a:latin typeface="微软雅黑" panose="020B0503020204020204" pitchFamily="34" charset="-122"/>
                <a:ea typeface="微软雅黑" panose="020B0503020204020204" pitchFamily="34" charset="-122"/>
              </a:rPr>
              <a:t>，</a:t>
            </a:r>
            <a:r>
              <a:rPr lang="en-US" altLang="zh-CN" sz="1800" dirty="0" smtClean="0">
                <a:solidFill>
                  <a:schemeClr val="tx1"/>
                </a:solidFill>
                <a:latin typeface="微软雅黑" panose="020B0503020204020204" pitchFamily="34" charset="-122"/>
                <a:ea typeface="微软雅黑" panose="020B0503020204020204" pitchFamily="34" charset="-122"/>
              </a:rPr>
              <a:t> </a:t>
            </a:r>
            <a:r>
              <a:rPr lang="en-US" altLang="zh-CN" sz="1800" dirty="0" err="1" smtClean="0">
                <a:solidFill>
                  <a:schemeClr val="tx1"/>
                </a:solidFill>
                <a:latin typeface="微软雅黑" panose="020B0503020204020204" pitchFamily="34" charset="-122"/>
                <a:ea typeface="微软雅黑" panose="020B0503020204020204" pitchFamily="34" charset="-122"/>
              </a:rPr>
              <a:t>reg</a:t>
            </a:r>
            <a:r>
              <a:rPr lang="zh-CN" altLang="en-US" sz="1800" dirty="0" smtClean="0">
                <a:solidFill>
                  <a:schemeClr val="tx1"/>
                </a:solidFill>
                <a:latin typeface="微软雅黑" panose="020B0503020204020204" pitchFamily="34" charset="-122"/>
                <a:ea typeface="微软雅黑" panose="020B0503020204020204" pitchFamily="34" charset="-122"/>
              </a:rPr>
              <a:t>，</a:t>
            </a:r>
            <a:r>
              <a:rPr lang="en-US" altLang="zh-CN" sz="1800" dirty="0" smtClean="0">
                <a:solidFill>
                  <a:schemeClr val="tx1"/>
                </a:solidFill>
                <a:latin typeface="微软雅黑" panose="020B0503020204020204" pitchFamily="34" charset="-122"/>
                <a:ea typeface="微软雅黑" panose="020B0503020204020204" pitchFamily="34" charset="-122"/>
              </a:rPr>
              <a:t> </a:t>
            </a:r>
            <a:r>
              <a:rPr lang="en-US" altLang="zh-CN" sz="1800" dirty="0" err="1" smtClean="0">
                <a:solidFill>
                  <a:schemeClr val="tx1"/>
                </a:solidFill>
                <a:latin typeface="微软雅黑" panose="020B0503020204020204" pitchFamily="34" charset="-122"/>
                <a:ea typeface="微软雅黑" panose="020B0503020204020204" pitchFamily="34" charset="-122"/>
              </a:rPr>
              <a:t>functioion</a:t>
            </a:r>
            <a:r>
              <a:rPr lang="zh-CN" altLang="en-US" sz="1800" dirty="0" smtClean="0">
                <a:solidFill>
                  <a:schemeClr val="tx1"/>
                </a:solidFill>
                <a:latin typeface="微软雅黑" panose="020B0503020204020204" pitchFamily="34" charset="-122"/>
                <a:ea typeface="微软雅黑" panose="020B0503020204020204" pitchFamily="34" charset="-122"/>
              </a:rPr>
              <a:t>，</a:t>
            </a:r>
            <a:r>
              <a:rPr lang="en-US" altLang="zh-CN" sz="1800" dirty="0" smtClean="0">
                <a:solidFill>
                  <a:schemeClr val="tx1"/>
                </a:solidFill>
                <a:latin typeface="微软雅黑" panose="020B0503020204020204" pitchFamily="34" charset="-122"/>
                <a:ea typeface="微软雅黑" panose="020B0503020204020204" pitchFamily="34" charset="-122"/>
              </a:rPr>
              <a:t> task</a:t>
            </a:r>
            <a:r>
              <a:rPr lang="zh-CN" altLang="en-US" sz="1800" dirty="0" smtClean="0">
                <a:solidFill>
                  <a:schemeClr val="tx1"/>
                </a:solidFill>
                <a:latin typeface="微软雅黑" panose="020B0503020204020204" pitchFamily="34" charset="-122"/>
                <a:ea typeface="微软雅黑" panose="020B0503020204020204" pitchFamily="34" charset="-122"/>
              </a:rPr>
              <a:t>，</a:t>
            </a:r>
            <a:r>
              <a:rPr lang="en-US" altLang="zh-CN" sz="1800" dirty="0" smtClean="0">
                <a:solidFill>
                  <a:schemeClr val="tx1"/>
                </a:solidFill>
                <a:latin typeface="微软雅黑" panose="020B0503020204020204" pitchFamily="34" charset="-122"/>
                <a:ea typeface="微软雅黑" panose="020B0503020204020204" pitchFamily="34" charset="-122"/>
              </a:rPr>
              <a:t> parameter</a:t>
            </a:r>
            <a:r>
              <a:rPr lang="zh-CN" altLang="en-US" sz="1800" dirty="0" smtClean="0">
                <a:solidFill>
                  <a:schemeClr val="tx1"/>
                </a:solidFill>
                <a:latin typeface="微软雅黑" panose="020B0503020204020204" pitchFamily="34" charset="-122"/>
                <a:ea typeface="微软雅黑" panose="020B0503020204020204" pitchFamily="34" charset="-122"/>
              </a:rPr>
              <a:t>，</a:t>
            </a:r>
            <a:r>
              <a:rPr lang="en-US" altLang="zh-CN" sz="1800" dirty="0" smtClean="0">
                <a:solidFill>
                  <a:schemeClr val="tx1"/>
                </a:solidFill>
                <a:latin typeface="微软雅黑" panose="020B0503020204020204" pitchFamily="34" charset="-122"/>
                <a:ea typeface="微软雅黑" panose="020B0503020204020204" pitchFamily="34" charset="-122"/>
              </a:rPr>
              <a:t> define</a:t>
            </a:r>
            <a:r>
              <a:rPr lang="zh-CN" altLang="en-US" sz="1800" dirty="0" smtClean="0">
                <a:solidFill>
                  <a:schemeClr val="tx1"/>
                </a:solidFill>
                <a:latin typeface="微软雅黑" panose="020B0503020204020204" pitchFamily="34" charset="-122"/>
                <a:ea typeface="微软雅黑" panose="020B0503020204020204" pitchFamily="34" charset="-122"/>
              </a:rPr>
              <a:t>，</a:t>
            </a:r>
            <a:r>
              <a:rPr lang="en-US" altLang="zh-CN" sz="1800" dirty="0" smtClean="0">
                <a:solidFill>
                  <a:schemeClr val="tx1"/>
                </a:solidFill>
                <a:latin typeface="微软雅黑" panose="020B0503020204020204" pitchFamily="34" charset="-122"/>
                <a:ea typeface="微软雅黑" panose="020B0503020204020204" pitchFamily="34" charset="-122"/>
              </a:rPr>
              <a:t> </a:t>
            </a:r>
            <a:r>
              <a:rPr lang="en-US" altLang="zh-CN" sz="1800" dirty="0" err="1" smtClean="0">
                <a:solidFill>
                  <a:schemeClr val="tx1"/>
                </a:solidFill>
                <a:latin typeface="微软雅黑" panose="020B0503020204020204" pitchFamily="34" charset="-122"/>
                <a:ea typeface="微软雅黑" panose="020B0503020204020204" pitchFamily="34" charset="-122"/>
              </a:rPr>
              <a:t>etc</a:t>
            </a:r>
            <a:endParaRPr lang="zh-CN" altLang="zh-CN" sz="1800" dirty="0" smtClean="0">
              <a:solidFill>
                <a:schemeClr val="tx1"/>
              </a:solidFill>
              <a:latin typeface="微软雅黑" panose="020B0503020204020204" pitchFamily="34" charset="-122"/>
              <a:ea typeface="微软雅黑" panose="020B0503020204020204" pitchFamily="34" charset="-122"/>
            </a:endParaRPr>
          </a:p>
          <a:p>
            <a:pPr marL="342900" indent="-342900" algn="l">
              <a:buFont typeface="Arial" panose="020B0604020202020204" pitchFamily="34" charset="0"/>
              <a:buChar char="•"/>
            </a:pPr>
            <a:r>
              <a:rPr lang="en-US" altLang="zh-CN" sz="1800" dirty="0" smtClean="0">
                <a:solidFill>
                  <a:schemeClr val="tx1"/>
                </a:solidFill>
                <a:latin typeface="微软雅黑" panose="020B0503020204020204" pitchFamily="34" charset="-122"/>
                <a:ea typeface="微软雅黑" panose="020B0503020204020204" pitchFamily="34" charset="-122"/>
              </a:rPr>
              <a:t>     </a:t>
            </a:r>
            <a:endParaRPr lang="zh-CN" altLang="zh-CN" sz="1800" dirty="0" smtClean="0">
              <a:solidFill>
                <a:schemeClr val="tx1"/>
              </a:solidFill>
              <a:latin typeface="微软雅黑" panose="020B0503020204020204" pitchFamily="34" charset="-122"/>
              <a:ea typeface="微软雅黑" panose="020B0503020204020204" pitchFamily="34" charset="-122"/>
            </a:endParaRPr>
          </a:p>
          <a:p>
            <a:pPr marL="342900" indent="-342900" algn="l">
              <a:buFont typeface="Arial" panose="020B0604020202020204" pitchFamily="34" charset="0"/>
              <a:buChar char="•"/>
            </a:pPr>
            <a:r>
              <a:rPr lang="en-US" altLang="zh-CN" sz="1800" dirty="0" smtClean="0">
                <a:solidFill>
                  <a:schemeClr val="tx1"/>
                </a:solidFill>
                <a:latin typeface="微软雅黑" panose="020B0503020204020204" pitchFamily="34" charset="-122"/>
                <a:ea typeface="微软雅黑" panose="020B0503020204020204" pitchFamily="34" charset="-122"/>
              </a:rPr>
              <a:t>     //</a:t>
            </a:r>
            <a:r>
              <a:rPr lang="zh-CN" altLang="en-US" sz="1800" dirty="0" smtClean="0">
                <a:solidFill>
                  <a:schemeClr val="tx1"/>
                </a:solidFill>
                <a:latin typeface="微软雅黑" panose="020B0503020204020204" pitchFamily="34" charset="-122"/>
                <a:ea typeface="微软雅黑" panose="020B0503020204020204" pitchFamily="34" charset="-122"/>
              </a:rPr>
              <a:t>模块功能实现</a:t>
            </a:r>
          </a:p>
          <a:p>
            <a:pPr marL="342900" indent="-342900" algn="l">
              <a:buFont typeface="Arial" panose="020B0604020202020204" pitchFamily="34" charset="0"/>
              <a:buChar char="•"/>
            </a:pPr>
            <a:r>
              <a:rPr lang="en-US" altLang="zh-CN" sz="1800" dirty="0" smtClean="0">
                <a:solidFill>
                  <a:schemeClr val="tx1"/>
                </a:solidFill>
                <a:latin typeface="微软雅黑" panose="020B0503020204020204" pitchFamily="34" charset="-122"/>
                <a:ea typeface="微软雅黑" panose="020B0503020204020204" pitchFamily="34" charset="-122"/>
              </a:rPr>
              <a:t>     </a:t>
            </a:r>
            <a:r>
              <a:rPr lang="zh-CN" altLang="en-US" sz="1800" dirty="0" smtClean="0">
                <a:solidFill>
                  <a:schemeClr val="tx1"/>
                </a:solidFill>
                <a:latin typeface="微软雅黑" panose="020B0503020204020204" pitchFamily="34" charset="-122"/>
                <a:ea typeface="微软雅黑" panose="020B0503020204020204" pitchFamily="34" charset="-122"/>
              </a:rPr>
              <a:t>数据流描述</a:t>
            </a:r>
            <a:r>
              <a:rPr lang="en-US" altLang="zh-CN" sz="1800" dirty="0" smtClean="0">
                <a:solidFill>
                  <a:schemeClr val="tx1"/>
                </a:solidFill>
                <a:latin typeface="微软雅黑" panose="020B0503020204020204" pitchFamily="34" charset="-122"/>
                <a:ea typeface="微软雅黑" panose="020B0503020204020204" pitchFamily="34" charset="-122"/>
              </a:rPr>
              <a:t>: assign</a:t>
            </a:r>
            <a:endParaRPr lang="zh-CN" altLang="zh-CN" sz="1800" dirty="0" smtClean="0">
              <a:solidFill>
                <a:schemeClr val="tx1"/>
              </a:solidFill>
              <a:latin typeface="微软雅黑" panose="020B0503020204020204" pitchFamily="34" charset="-122"/>
              <a:ea typeface="微软雅黑" panose="020B0503020204020204" pitchFamily="34" charset="-122"/>
            </a:endParaRPr>
          </a:p>
          <a:p>
            <a:pPr marL="342900" indent="-342900" algn="l">
              <a:buFont typeface="Arial" panose="020B0604020202020204" pitchFamily="34" charset="0"/>
              <a:buChar char="•"/>
            </a:pPr>
            <a:r>
              <a:rPr lang="en-US" altLang="zh-CN" sz="1800" dirty="0" smtClean="0">
                <a:solidFill>
                  <a:schemeClr val="tx1"/>
                </a:solidFill>
                <a:latin typeface="微软雅黑" panose="020B0503020204020204" pitchFamily="34" charset="-122"/>
                <a:ea typeface="微软雅黑" panose="020B0503020204020204" pitchFamily="34" charset="-122"/>
              </a:rPr>
              <a:t>     </a:t>
            </a:r>
            <a:r>
              <a:rPr lang="zh-CN" altLang="en-US" sz="1800" dirty="0" smtClean="0">
                <a:solidFill>
                  <a:schemeClr val="tx1"/>
                </a:solidFill>
                <a:latin typeface="微软雅黑" panose="020B0503020204020204" pitchFamily="34" charset="-122"/>
                <a:ea typeface="微软雅黑" panose="020B0503020204020204" pitchFamily="34" charset="-122"/>
              </a:rPr>
              <a:t>行为级描述</a:t>
            </a:r>
            <a:r>
              <a:rPr lang="en-US" altLang="zh-CN" sz="1800" dirty="0" smtClean="0">
                <a:solidFill>
                  <a:schemeClr val="tx1"/>
                </a:solidFill>
                <a:latin typeface="微软雅黑" panose="020B0503020204020204" pitchFamily="34" charset="-122"/>
                <a:ea typeface="微软雅黑" panose="020B0503020204020204" pitchFamily="34" charset="-122"/>
              </a:rPr>
              <a:t>:initial</a:t>
            </a:r>
            <a:r>
              <a:rPr lang="zh-CN" altLang="en-US" sz="1800" dirty="0" smtClean="0">
                <a:solidFill>
                  <a:schemeClr val="tx1"/>
                </a:solidFill>
                <a:latin typeface="微软雅黑" panose="020B0503020204020204" pitchFamily="34" charset="-122"/>
                <a:ea typeface="微软雅黑" panose="020B0503020204020204" pitchFamily="34" charset="-122"/>
              </a:rPr>
              <a:t>，</a:t>
            </a:r>
            <a:r>
              <a:rPr lang="en-US" altLang="zh-CN" sz="1800" dirty="0" smtClean="0">
                <a:solidFill>
                  <a:schemeClr val="tx1"/>
                </a:solidFill>
                <a:latin typeface="微软雅黑" panose="020B0503020204020204" pitchFamily="34" charset="-122"/>
                <a:ea typeface="微软雅黑" panose="020B0503020204020204" pitchFamily="34" charset="-122"/>
              </a:rPr>
              <a:t> always</a:t>
            </a:r>
            <a:endParaRPr lang="zh-CN" altLang="zh-CN" sz="1800" dirty="0" smtClean="0">
              <a:solidFill>
                <a:schemeClr val="tx1"/>
              </a:solidFill>
              <a:latin typeface="微软雅黑" panose="020B0503020204020204" pitchFamily="34" charset="-122"/>
              <a:ea typeface="微软雅黑" panose="020B0503020204020204" pitchFamily="34" charset="-122"/>
            </a:endParaRPr>
          </a:p>
          <a:p>
            <a:pPr marL="342900" indent="-342900" algn="l">
              <a:buFont typeface="Arial" panose="020B0604020202020204" pitchFamily="34" charset="0"/>
              <a:buChar char="•"/>
            </a:pPr>
            <a:r>
              <a:rPr lang="en-US" altLang="zh-CN" sz="1800" dirty="0" smtClean="0">
                <a:solidFill>
                  <a:schemeClr val="tx1"/>
                </a:solidFill>
                <a:latin typeface="微软雅黑" panose="020B0503020204020204" pitchFamily="34" charset="-122"/>
                <a:ea typeface="微软雅黑" panose="020B0503020204020204" pitchFamily="34" charset="-122"/>
              </a:rPr>
              <a:t>     </a:t>
            </a:r>
            <a:r>
              <a:rPr lang="zh-CN" altLang="en-US" sz="1800" dirty="0" smtClean="0">
                <a:solidFill>
                  <a:schemeClr val="tx1"/>
                </a:solidFill>
                <a:latin typeface="微软雅黑" panose="020B0503020204020204" pitchFamily="34" charset="-122"/>
                <a:ea typeface="微软雅黑" panose="020B0503020204020204" pitchFamily="34" charset="-122"/>
              </a:rPr>
              <a:t>结构化描述</a:t>
            </a:r>
            <a:r>
              <a:rPr lang="en-US" altLang="zh-CN" sz="1800" dirty="0" smtClean="0">
                <a:solidFill>
                  <a:schemeClr val="tx1"/>
                </a:solidFill>
                <a:latin typeface="微软雅黑" panose="020B0503020204020204" pitchFamily="34" charset="-122"/>
                <a:ea typeface="微软雅黑" panose="020B0503020204020204" pitchFamily="34" charset="-122"/>
              </a:rPr>
              <a:t>: module</a:t>
            </a:r>
            <a:r>
              <a:rPr lang="zh-CN" altLang="en-US" sz="1800" dirty="0" smtClean="0">
                <a:solidFill>
                  <a:schemeClr val="tx1"/>
                </a:solidFill>
                <a:latin typeface="微软雅黑" panose="020B0503020204020204" pitchFamily="34" charset="-122"/>
                <a:ea typeface="微软雅黑" panose="020B0503020204020204" pitchFamily="34" charset="-122"/>
              </a:rPr>
              <a:t>例化</a:t>
            </a:r>
          </a:p>
          <a:p>
            <a:pPr marL="342900" indent="-342900" algn="l">
              <a:buFont typeface="Arial" panose="020B0604020202020204" pitchFamily="34" charset="0"/>
              <a:buChar char="•"/>
            </a:pPr>
            <a:r>
              <a:rPr lang="en-US" altLang="zh-CN" sz="1800" dirty="0" smtClean="0">
                <a:solidFill>
                  <a:schemeClr val="tx1"/>
                </a:solidFill>
                <a:latin typeface="微软雅黑" panose="020B0503020204020204" pitchFamily="34" charset="-122"/>
                <a:ea typeface="微软雅黑" panose="020B0503020204020204" pitchFamily="34" charset="-122"/>
              </a:rPr>
              <a:t>     </a:t>
            </a:r>
            <a:r>
              <a:rPr lang="zh-CN" altLang="en-US" sz="1800" dirty="0" smtClean="0">
                <a:solidFill>
                  <a:schemeClr val="tx1"/>
                </a:solidFill>
                <a:latin typeface="微软雅黑" panose="020B0503020204020204" pitchFamily="34" charset="-122"/>
                <a:ea typeface="微软雅黑" panose="020B0503020204020204" pitchFamily="34" charset="-122"/>
              </a:rPr>
              <a:t>其他用户原语</a:t>
            </a:r>
          </a:p>
          <a:p>
            <a:pPr marL="342900" indent="-342900" algn="l">
              <a:buFont typeface="Arial" panose="020B0604020202020204" pitchFamily="34" charset="0"/>
              <a:buChar char="•"/>
            </a:pPr>
            <a:r>
              <a:rPr lang="en-US" altLang="zh-CN" sz="1800" dirty="0" err="1" smtClean="0">
                <a:solidFill>
                  <a:schemeClr val="tx1"/>
                </a:solidFill>
                <a:latin typeface="微软雅黑" panose="020B0503020204020204" pitchFamily="34" charset="-122"/>
                <a:ea typeface="微软雅黑" panose="020B0503020204020204" pitchFamily="34" charset="-122"/>
              </a:rPr>
              <a:t>endmodule</a:t>
            </a:r>
            <a:endParaRPr lang="zh-CN" altLang="en-US" sz="1800" dirty="0" smtClean="0">
              <a:solidFill>
                <a:schemeClr val="tx1"/>
              </a:solidFill>
              <a:latin typeface="微软雅黑" panose="020B0503020204020204" pitchFamily="34" charset="-122"/>
              <a:ea typeface="微软雅黑" panose="020B0503020204020204" pitchFamily="34" charset="-122"/>
            </a:endParaRPr>
          </a:p>
        </p:txBody>
      </p:sp>
      <p:sp>
        <p:nvSpPr>
          <p:cNvPr id="3" name="矩形 2"/>
          <p:cNvSpPr/>
          <p:nvPr/>
        </p:nvSpPr>
        <p:spPr>
          <a:xfrm>
            <a:off x="4894118" y="4207986"/>
            <a:ext cx="3626426" cy="55547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dirty="0"/>
              <a:t>Verilog HDL</a:t>
            </a:r>
            <a:r>
              <a:rPr lang="zh-CN" altLang="en-US" dirty="0"/>
              <a:t>是对大小写敏感的语言</a:t>
            </a:r>
          </a:p>
        </p:txBody>
      </p:sp>
      <p:sp>
        <p:nvSpPr>
          <p:cNvPr id="6" name="矩形 5"/>
          <p:cNvSpPr/>
          <p:nvPr/>
        </p:nvSpPr>
        <p:spPr>
          <a:xfrm>
            <a:off x="4894118" y="5262829"/>
            <a:ext cx="3626426" cy="55547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dirty="0">
                <a:solidFill>
                  <a:srgbClr val="0000FF"/>
                </a:solidFill>
              </a:rPr>
              <a:t>关键字</a:t>
            </a:r>
            <a:r>
              <a:rPr lang="zh-CN" altLang="en-US" dirty="0"/>
              <a:t>都是小写的</a:t>
            </a:r>
          </a:p>
        </p:txBody>
      </p:sp>
    </p:spTree>
    <p:extLst>
      <p:ext uri="{BB962C8B-B14F-4D97-AF65-F5344CB8AC3E}">
        <p14:creationId xmlns:p14="http://schemas.microsoft.com/office/powerpoint/2010/main" val="1404535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405245" y="365126"/>
            <a:ext cx="7886700" cy="7810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dirty="0"/>
              <a:t>模块框架</a:t>
            </a:r>
          </a:p>
        </p:txBody>
      </p:sp>
      <p:sp>
        <p:nvSpPr>
          <p:cNvPr id="2" name="文本框 1"/>
          <p:cNvSpPr txBox="1"/>
          <p:nvPr/>
        </p:nvSpPr>
        <p:spPr>
          <a:xfrm>
            <a:off x="1043546" y="1361540"/>
            <a:ext cx="6920345" cy="5016758"/>
          </a:xfrm>
          <a:prstGeom prst="rect">
            <a:avLst/>
          </a:prstGeom>
          <a:noFill/>
        </p:spPr>
        <p:txBody>
          <a:bodyPr wrap="square" rtlCol="0">
            <a:spAutoFit/>
          </a:bodyPr>
          <a:lstStyle/>
          <a:p>
            <a:pPr marL="285750" indent="-285750">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模块是</a:t>
            </a:r>
            <a:r>
              <a:rPr lang="en-US" altLang="zh-CN" sz="2000" dirty="0">
                <a:latin typeface="微软雅黑" panose="020B0503020204020204" pitchFamily="34" charset="-122"/>
                <a:ea typeface="微软雅黑" panose="020B0503020204020204" pitchFamily="34" charset="-122"/>
              </a:rPr>
              <a:t>Verilog</a:t>
            </a:r>
            <a:r>
              <a:rPr lang="zh-CN" altLang="en-US" sz="2000" dirty="0">
                <a:latin typeface="微软雅黑" panose="020B0503020204020204" pitchFamily="34" charset="-122"/>
                <a:ea typeface="微软雅黑" panose="020B0503020204020204" pitchFamily="34" charset="-122"/>
              </a:rPr>
              <a:t>的基本描述单元</a:t>
            </a:r>
            <a:r>
              <a:rPr lang="zh-CN" altLang="en-US" sz="2000" dirty="0" smtClean="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主要用来描述某个设计的功能或结构及其与其他功能模块通信的外部端口</a:t>
            </a:r>
            <a:r>
              <a:rPr lang="zh-CN" altLang="en-US" sz="2000" dirty="0" smtClean="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endParaRPr lang="en-US" altLang="zh-CN" sz="2000" dirty="0">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zh-CN" altLang="en-US" sz="2000" dirty="0" smtClean="0">
                <a:latin typeface="微软雅黑" panose="020B0503020204020204" pitchFamily="34" charset="-122"/>
                <a:ea typeface="微软雅黑" panose="020B0503020204020204" pitchFamily="34" charset="-122"/>
              </a:rPr>
              <a:t>模块以</a:t>
            </a:r>
            <a:r>
              <a:rPr lang="en-US" altLang="zh-CN" sz="2000" dirty="0" smtClean="0">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a:t>
            </a:r>
            <a:r>
              <a:rPr lang="en-US" altLang="zh-CN" sz="2000" dirty="0" smtClean="0">
                <a:latin typeface="微软雅黑" panose="020B0503020204020204" pitchFamily="34" charset="-122"/>
                <a:ea typeface="微软雅黑" panose="020B0503020204020204" pitchFamily="34" charset="-122"/>
              </a:rPr>
              <a:t>module</a:t>
            </a:r>
            <a:r>
              <a:rPr lang="zh-CN" altLang="zh-CN" sz="2000" dirty="0" smtClean="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开始，以“</a:t>
            </a:r>
            <a:r>
              <a:rPr lang="en-US" altLang="zh-CN" sz="2000" dirty="0" err="1">
                <a:latin typeface="微软雅黑" panose="020B0503020204020204" pitchFamily="34" charset="-122"/>
                <a:ea typeface="微软雅黑" panose="020B0503020204020204" pitchFamily="34" charset="-122"/>
              </a:rPr>
              <a:t>endmodule</a:t>
            </a:r>
            <a:r>
              <a:rPr lang="zh-CN"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结束。</a:t>
            </a:r>
          </a:p>
          <a:p>
            <a:pPr marL="285750" indent="-285750">
              <a:buFont typeface="Arial" panose="020B0604020202020204" pitchFamily="34" charset="0"/>
              <a:buChar char="•"/>
            </a:pPr>
            <a:endParaRPr lang="en-US" altLang="zh-CN" sz="2000" dirty="0">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zh-CN" altLang="en-US" sz="2000" dirty="0" smtClean="0">
                <a:latin typeface="微软雅黑" panose="020B0503020204020204" pitchFamily="34" charset="-122"/>
                <a:ea typeface="微软雅黑" panose="020B0503020204020204" pitchFamily="34" charset="-122"/>
              </a:rPr>
              <a:t>每个模块都需要模块</a:t>
            </a:r>
            <a:r>
              <a:rPr lang="zh-CN" altLang="en-US" sz="2000" dirty="0">
                <a:latin typeface="微软雅黑" panose="020B0503020204020204" pitchFamily="34" charset="-122"/>
                <a:ea typeface="微软雅黑" panose="020B0503020204020204" pitchFamily="34" charset="-122"/>
              </a:rPr>
              <a:t>名称来标示模块，在端口列表的括号后面一定要以</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“；”结束</a:t>
            </a:r>
            <a:r>
              <a:rPr lang="zh-CN" altLang="en-US" sz="2000" dirty="0" smtClean="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endParaRPr lang="en-US" altLang="zh-CN" sz="2000" dirty="0">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zh-CN" altLang="en-US" sz="2000" dirty="0" smtClean="0">
                <a:latin typeface="微软雅黑" panose="020B0503020204020204" pitchFamily="34" charset="-122"/>
                <a:ea typeface="微软雅黑" panose="020B0503020204020204" pitchFamily="34" charset="-122"/>
              </a:rPr>
              <a:t>除仿真模块</a:t>
            </a:r>
            <a:r>
              <a:rPr lang="en-US" altLang="zh-CN" sz="2000" dirty="0" err="1" smtClean="0">
                <a:latin typeface="微软雅黑" panose="020B0503020204020204" pitchFamily="34" charset="-122"/>
                <a:ea typeface="微软雅黑" panose="020B0503020204020204" pitchFamily="34" charset="-122"/>
              </a:rPr>
              <a:t>testbench</a:t>
            </a:r>
            <a:r>
              <a:rPr lang="zh-CN" altLang="en-US" sz="2000" dirty="0" smtClean="0">
                <a:latin typeface="微软雅黑" panose="020B0503020204020204" pitchFamily="34" charset="-122"/>
                <a:ea typeface="微软雅黑" panose="020B0503020204020204" pitchFamily="34" charset="-122"/>
              </a:rPr>
              <a:t>外，模块都</a:t>
            </a:r>
            <a:r>
              <a:rPr lang="zh-CN" altLang="en-US" sz="2000" dirty="0">
                <a:latin typeface="微软雅黑" panose="020B0503020204020204" pitchFamily="34" charset="-122"/>
                <a:ea typeface="微软雅黑" panose="020B0503020204020204" pitchFamily="34" charset="-122"/>
              </a:rPr>
              <a:t>有端口列表，端口与端口之间用</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隔开</a:t>
            </a:r>
            <a:r>
              <a:rPr lang="zh-CN" altLang="en-US" sz="2000" dirty="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endParaRPr lang="en-US" altLang="zh-CN" sz="2000" dirty="0" smtClean="0">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端口声明部分需要声明端口的方向和位宽</a:t>
            </a:r>
            <a:r>
              <a:rPr lang="zh-CN" altLang="en-US" sz="2000" dirty="0" smtClean="0">
                <a:latin typeface="微软雅黑" panose="020B0503020204020204" pitchFamily="34" charset="-122"/>
                <a:ea typeface="微软雅黑" panose="020B0503020204020204" pitchFamily="34" charset="-122"/>
              </a:rPr>
              <a:t>。</a:t>
            </a:r>
            <a:endParaRPr lang="en-US" altLang="zh-CN" sz="2000" dirty="0" smtClean="0">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Ø"/>
            </a:pPr>
            <a:r>
              <a:rPr lang="en-US" altLang="zh-CN" sz="2000" dirty="0" smtClean="0">
                <a:latin typeface="微软雅黑" panose="020B0503020204020204" pitchFamily="34" charset="-122"/>
                <a:ea typeface="微软雅黑" panose="020B0503020204020204" pitchFamily="34" charset="-122"/>
              </a:rPr>
              <a:t> input [4:0] a;   // </a:t>
            </a:r>
            <a:r>
              <a:rPr lang="zh-CN" altLang="en-US" sz="2000" dirty="0" smtClean="0">
                <a:latin typeface="微软雅黑" panose="020B0503020204020204" pitchFamily="34" charset="-122"/>
                <a:ea typeface="微软雅黑" panose="020B0503020204020204" pitchFamily="34" charset="-122"/>
              </a:rPr>
              <a:t>信号名为</a:t>
            </a:r>
            <a:r>
              <a:rPr lang="en-US" altLang="zh-CN" sz="2000" dirty="0" smtClean="0">
                <a:latin typeface="微软雅黑" panose="020B0503020204020204" pitchFamily="34" charset="-122"/>
                <a:ea typeface="微软雅黑" panose="020B0503020204020204" pitchFamily="34" charset="-122"/>
              </a:rPr>
              <a:t>a</a:t>
            </a:r>
            <a:r>
              <a:rPr lang="zh-CN" altLang="en-US" sz="2000" dirty="0" smtClean="0">
                <a:latin typeface="微软雅黑" panose="020B0503020204020204" pitchFamily="34" charset="-122"/>
                <a:ea typeface="微软雅黑" panose="020B0503020204020204" pitchFamily="34" charset="-122"/>
              </a:rPr>
              <a:t>的</a:t>
            </a:r>
            <a:r>
              <a:rPr lang="en-US" altLang="zh-CN" sz="2000" dirty="0" smtClean="0">
                <a:latin typeface="微软雅黑" panose="020B0503020204020204" pitchFamily="34" charset="-122"/>
                <a:ea typeface="微软雅黑" panose="020B0503020204020204" pitchFamily="34" charset="-122"/>
              </a:rPr>
              <a:t>5</a:t>
            </a:r>
            <a:r>
              <a:rPr lang="zh-CN" altLang="en-US" sz="2000" dirty="0" smtClean="0">
                <a:latin typeface="微软雅黑" panose="020B0503020204020204" pitchFamily="34" charset="-122"/>
                <a:ea typeface="微软雅黑" panose="020B0503020204020204" pitchFamily="34" charset="-122"/>
              </a:rPr>
              <a:t>输入信号</a:t>
            </a:r>
          </a:p>
          <a:p>
            <a:pPr marL="285750" indent="-285750">
              <a:buFont typeface="Wingdings" panose="05000000000000000000" pitchFamily="2" charset="2"/>
              <a:buChar char="Ø"/>
            </a:pPr>
            <a:r>
              <a:rPr lang="en-US" altLang="zh-CN" sz="2000" dirty="0" smtClean="0">
                <a:latin typeface="微软雅黑" panose="020B0503020204020204" pitchFamily="34" charset="-122"/>
                <a:ea typeface="微软雅黑" panose="020B0503020204020204" pitchFamily="34" charset="-122"/>
              </a:rPr>
              <a:t> </a:t>
            </a:r>
            <a:r>
              <a:rPr lang="en-US" altLang="zh-CN" sz="2000" dirty="0" err="1" smtClean="0">
                <a:latin typeface="微软雅黑" panose="020B0503020204020204" pitchFamily="34" charset="-122"/>
                <a:ea typeface="微软雅黑" panose="020B0503020204020204" pitchFamily="34" charset="-122"/>
              </a:rPr>
              <a:t>inout</a:t>
            </a:r>
            <a:r>
              <a:rPr lang="en-US" altLang="zh-CN" sz="2000" dirty="0" smtClean="0">
                <a:latin typeface="微软雅黑" panose="020B0503020204020204" pitchFamily="34" charset="-122"/>
                <a:ea typeface="微软雅黑" panose="020B0503020204020204" pitchFamily="34" charset="-122"/>
              </a:rPr>
              <a:t>       b; // </a:t>
            </a:r>
            <a:r>
              <a:rPr lang="zh-CN" altLang="en-US" sz="2000" dirty="0" smtClean="0">
                <a:latin typeface="微软雅黑" panose="020B0503020204020204" pitchFamily="34" charset="-122"/>
                <a:ea typeface="微软雅黑" panose="020B0503020204020204" pitchFamily="34" charset="-122"/>
              </a:rPr>
              <a:t>双向信号</a:t>
            </a:r>
            <a:r>
              <a:rPr lang="en-US" altLang="zh-CN" sz="2000" dirty="0" smtClean="0">
                <a:latin typeface="微软雅黑" panose="020B0503020204020204" pitchFamily="34" charset="-122"/>
                <a:ea typeface="微软雅黑" panose="020B0503020204020204" pitchFamily="34" charset="-122"/>
              </a:rPr>
              <a:t>b</a:t>
            </a:r>
            <a:endParaRPr lang="zh-CN" altLang="zh-CN" sz="2000" dirty="0" smtClean="0">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Ø"/>
            </a:pPr>
            <a:r>
              <a:rPr lang="en-US" altLang="zh-CN" sz="2000" dirty="0" smtClean="0">
                <a:latin typeface="微软雅黑" panose="020B0503020204020204" pitchFamily="34" charset="-122"/>
                <a:ea typeface="微软雅黑" panose="020B0503020204020204" pitchFamily="34" charset="-122"/>
              </a:rPr>
              <a:t> output [6:0] c;  // </a:t>
            </a:r>
            <a:r>
              <a:rPr lang="zh-CN" altLang="en-US" sz="2000" dirty="0" smtClean="0">
                <a:latin typeface="微软雅黑" panose="020B0503020204020204" pitchFamily="34" charset="-122"/>
                <a:ea typeface="微软雅黑" panose="020B0503020204020204" pitchFamily="34" charset="-122"/>
              </a:rPr>
              <a:t>信号名为</a:t>
            </a:r>
            <a:r>
              <a:rPr lang="en-US" altLang="zh-CN" sz="2000" dirty="0" smtClean="0">
                <a:latin typeface="微软雅黑" panose="020B0503020204020204" pitchFamily="34" charset="-122"/>
                <a:ea typeface="微软雅黑" panose="020B0503020204020204" pitchFamily="34" charset="-122"/>
              </a:rPr>
              <a:t>c</a:t>
            </a:r>
            <a:r>
              <a:rPr lang="zh-CN" altLang="en-US" sz="2000" dirty="0" smtClean="0">
                <a:latin typeface="微软雅黑" panose="020B0503020204020204" pitchFamily="34" charset="-122"/>
                <a:ea typeface="微软雅黑" panose="020B0503020204020204" pitchFamily="34" charset="-122"/>
              </a:rPr>
              <a:t>的</a:t>
            </a:r>
            <a:r>
              <a:rPr lang="en-US" altLang="zh-CN" sz="2000" dirty="0" smtClean="0">
                <a:latin typeface="微软雅黑" panose="020B0503020204020204" pitchFamily="34" charset="-122"/>
                <a:ea typeface="微软雅黑" panose="020B0503020204020204" pitchFamily="34" charset="-122"/>
              </a:rPr>
              <a:t>7</a:t>
            </a:r>
            <a:r>
              <a:rPr lang="zh-CN" altLang="en-US" sz="2000" dirty="0" smtClean="0">
                <a:latin typeface="微软雅黑" panose="020B0503020204020204" pitchFamily="34" charset="-122"/>
                <a:ea typeface="微软雅黑" panose="020B0503020204020204" pitchFamily="34" charset="-122"/>
              </a:rPr>
              <a:t>输出总线信号</a:t>
            </a:r>
          </a:p>
          <a:p>
            <a:pPr marL="285750" indent="-285750">
              <a:buFont typeface="Arial" panose="020B0604020202020204" pitchFamily="34" charset="0"/>
              <a:buChar char="•"/>
            </a:pPr>
            <a:endParaRPr lang="zh-CN" altLang="en-US" sz="2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2008613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405245" y="365126"/>
            <a:ext cx="7886700" cy="7810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dirty="0" smtClean="0"/>
              <a:t>端口列表及声明</a:t>
            </a:r>
            <a:endParaRPr lang="zh-CN" altLang="en-US" sz="3200" dirty="0"/>
          </a:p>
        </p:txBody>
      </p:sp>
      <p:sp>
        <p:nvSpPr>
          <p:cNvPr id="5" name="内容占位符 2"/>
          <p:cNvSpPr txBox="1">
            <a:spLocks/>
          </p:cNvSpPr>
          <p:nvPr/>
        </p:nvSpPr>
        <p:spPr>
          <a:xfrm>
            <a:off x="637742" y="1602076"/>
            <a:ext cx="7772400" cy="43454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tint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algn="l"/>
            <a:r>
              <a:rPr lang="zh-CN" altLang="en-US" sz="2400" dirty="0" smtClean="0">
                <a:solidFill>
                  <a:srgbClr val="0000FF"/>
                </a:solidFill>
                <a:latin typeface="微软雅黑" panose="020B0503020204020204" pitchFamily="34" charset="-122"/>
                <a:ea typeface="微软雅黑" panose="020B0503020204020204" pitchFamily="34" charset="-122"/>
              </a:rPr>
              <a:t>端口列表</a:t>
            </a:r>
            <a:r>
              <a:rPr lang="zh-CN" altLang="en-US" sz="2400" dirty="0" smtClean="0">
                <a:solidFill>
                  <a:schemeClr val="tx1"/>
                </a:solidFill>
                <a:latin typeface="微软雅黑" panose="020B0503020204020204" pitchFamily="34" charset="-122"/>
                <a:ea typeface="微软雅黑" panose="020B0503020204020204" pitchFamily="34" charset="-122"/>
              </a:rPr>
              <a:t>和</a:t>
            </a:r>
            <a:r>
              <a:rPr lang="zh-CN" altLang="en-US" sz="2400" dirty="0">
                <a:solidFill>
                  <a:srgbClr val="FF0000"/>
                </a:solidFill>
                <a:latin typeface="微软雅黑" panose="020B0503020204020204" pitchFamily="34" charset="-122"/>
                <a:ea typeface="微软雅黑" panose="020B0503020204020204" pitchFamily="34" charset="-122"/>
              </a:rPr>
              <a:t>端口</a:t>
            </a:r>
            <a:r>
              <a:rPr lang="zh-CN" altLang="en-US" sz="2400" dirty="0" smtClean="0">
                <a:solidFill>
                  <a:srgbClr val="FF0000"/>
                </a:solidFill>
                <a:latin typeface="微软雅黑" panose="020B0503020204020204" pitchFamily="34" charset="-122"/>
                <a:ea typeface="微软雅黑" panose="020B0503020204020204" pitchFamily="34" charset="-122"/>
              </a:rPr>
              <a:t>声明</a:t>
            </a:r>
            <a:r>
              <a:rPr lang="zh-CN" altLang="en-US" sz="2400" dirty="0" smtClean="0">
                <a:solidFill>
                  <a:schemeClr val="tx1"/>
                </a:solidFill>
                <a:latin typeface="微软雅黑" panose="020B0503020204020204" pitchFamily="34" charset="-122"/>
                <a:ea typeface="微软雅黑" panose="020B0503020204020204" pitchFamily="34" charset="-122"/>
              </a:rPr>
              <a:t>可以分开写也可以写在一起：</a:t>
            </a:r>
            <a:endParaRPr lang="en-US" altLang="zh-CN" sz="2400" dirty="0" smtClean="0">
              <a:solidFill>
                <a:schemeClr val="tx1"/>
              </a:solidFill>
              <a:latin typeface="微软雅黑" panose="020B0503020204020204" pitchFamily="34" charset="-122"/>
              <a:ea typeface="微软雅黑" panose="020B0503020204020204" pitchFamily="34" charset="-122"/>
            </a:endParaRPr>
          </a:p>
          <a:p>
            <a:pPr algn="l"/>
            <a:endParaRPr lang="en-US" altLang="zh-CN" sz="2400" u="sng" dirty="0" smtClean="0">
              <a:solidFill>
                <a:schemeClr val="tx1"/>
              </a:solidFill>
              <a:latin typeface="微软雅黑" panose="020B0503020204020204" pitchFamily="34" charset="-122"/>
              <a:ea typeface="微软雅黑" panose="020B0503020204020204" pitchFamily="34" charset="-122"/>
            </a:endParaRPr>
          </a:p>
          <a:p>
            <a:pPr algn="l"/>
            <a:endParaRPr lang="zh-CN" altLang="en-US" sz="2400" dirty="0" smtClean="0">
              <a:solidFill>
                <a:schemeClr val="tx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2"/>
          <a:stretch>
            <a:fillRect/>
          </a:stretch>
        </p:blipFill>
        <p:spPr>
          <a:xfrm>
            <a:off x="725487" y="3978130"/>
            <a:ext cx="5067300" cy="2162175"/>
          </a:xfrm>
          <a:prstGeom prst="rect">
            <a:avLst/>
          </a:prstGeom>
        </p:spPr>
      </p:pic>
      <p:pic>
        <p:nvPicPr>
          <p:cNvPr id="6" name="图片 5"/>
          <p:cNvPicPr>
            <a:picLocks noChangeAspect="1"/>
          </p:cNvPicPr>
          <p:nvPr/>
        </p:nvPicPr>
        <p:blipFill>
          <a:blip r:embed="rId3"/>
          <a:stretch>
            <a:fillRect/>
          </a:stretch>
        </p:blipFill>
        <p:spPr>
          <a:xfrm>
            <a:off x="725487" y="2357392"/>
            <a:ext cx="2857168" cy="1331913"/>
          </a:xfrm>
          <a:prstGeom prst="rect">
            <a:avLst/>
          </a:prstGeom>
        </p:spPr>
      </p:pic>
    </p:spTree>
    <p:extLst>
      <p:ext uri="{BB962C8B-B14F-4D97-AF65-F5344CB8AC3E}">
        <p14:creationId xmlns:p14="http://schemas.microsoft.com/office/powerpoint/2010/main" val="29561678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405245" y="365126"/>
            <a:ext cx="7886700" cy="7810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dirty="0" smtClean="0"/>
              <a:t>线网数据类型</a:t>
            </a:r>
            <a:endParaRPr lang="zh-CN" altLang="en-US" sz="3200" dirty="0"/>
          </a:p>
        </p:txBody>
      </p:sp>
      <p:sp>
        <p:nvSpPr>
          <p:cNvPr id="6" name="内容占位符 2"/>
          <p:cNvSpPr txBox="1">
            <a:spLocks/>
          </p:cNvSpPr>
          <p:nvPr/>
        </p:nvSpPr>
        <p:spPr>
          <a:xfrm>
            <a:off x="655996" y="1758639"/>
            <a:ext cx="3842706" cy="254468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tint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algn="l"/>
            <a:r>
              <a:rPr lang="zh-CN" altLang="en-US" sz="2400" dirty="0" smtClean="0">
                <a:solidFill>
                  <a:schemeClr val="tx1"/>
                </a:solidFill>
                <a:latin typeface="微软雅黑" panose="020B0503020204020204" pitchFamily="34" charset="-122"/>
                <a:ea typeface="微软雅黑" panose="020B0503020204020204" pitchFamily="34" charset="-122"/>
              </a:rPr>
              <a:t>线网数据类型：</a:t>
            </a:r>
            <a:endParaRPr lang="en-US" altLang="zh-CN" sz="2400" dirty="0" smtClean="0">
              <a:solidFill>
                <a:schemeClr val="tx1"/>
              </a:solidFill>
              <a:latin typeface="微软雅黑" panose="020B0503020204020204" pitchFamily="34" charset="-122"/>
              <a:ea typeface="微软雅黑" panose="020B0503020204020204" pitchFamily="34" charset="-122"/>
            </a:endParaRPr>
          </a:p>
          <a:p>
            <a:pPr algn="l"/>
            <a:endParaRPr lang="en-US" altLang="zh-CN" sz="1100" dirty="0" smtClean="0">
              <a:solidFill>
                <a:schemeClr val="tx1"/>
              </a:solidFill>
              <a:latin typeface="微软雅黑" panose="020B0503020204020204" pitchFamily="34" charset="-122"/>
              <a:ea typeface="微软雅黑" panose="020B0503020204020204" pitchFamily="34" charset="-122"/>
            </a:endParaRPr>
          </a:p>
          <a:p>
            <a:pPr algn="l"/>
            <a:r>
              <a:rPr lang="en-US" altLang="zh-CN" sz="2000" dirty="0" smtClean="0">
                <a:solidFill>
                  <a:schemeClr val="tx1"/>
                </a:solidFill>
                <a:latin typeface="微软雅黑" panose="020B0503020204020204" pitchFamily="34" charset="-122"/>
                <a:ea typeface="微软雅黑" panose="020B0503020204020204" pitchFamily="34" charset="-122"/>
              </a:rPr>
              <a:t>wire</a:t>
            </a:r>
            <a:r>
              <a:rPr lang="zh-CN" altLang="en-US" sz="2000" dirty="0" smtClean="0">
                <a:solidFill>
                  <a:schemeClr val="tx1"/>
                </a:solidFill>
                <a:latin typeface="微软雅黑" panose="020B0503020204020204" pitchFamily="34" charset="-122"/>
                <a:ea typeface="微软雅黑" panose="020B0503020204020204" pitchFamily="34" charset="-122"/>
              </a:rPr>
              <a:t>型的线网是不具备数据存取功能的</a:t>
            </a:r>
            <a:endParaRPr lang="en-US" altLang="zh-CN" sz="2000" dirty="0" smtClean="0">
              <a:solidFill>
                <a:schemeClr val="tx1"/>
              </a:solidFill>
              <a:latin typeface="微软雅黑" panose="020B0503020204020204" pitchFamily="34" charset="-122"/>
              <a:ea typeface="微软雅黑" panose="020B0503020204020204" pitchFamily="34" charset="-122"/>
            </a:endParaRPr>
          </a:p>
          <a:p>
            <a:pPr algn="l"/>
            <a:r>
              <a:rPr lang="zh-CN" altLang="en-US" sz="2000" dirty="0" smtClean="0">
                <a:solidFill>
                  <a:schemeClr val="tx1"/>
                </a:solidFill>
                <a:latin typeface="微软雅黑" panose="020B0503020204020204" pitchFamily="34" charset="-122"/>
                <a:ea typeface="微软雅黑" panose="020B0503020204020204" pitchFamily="34" charset="-122"/>
              </a:rPr>
              <a:t>定义为</a:t>
            </a:r>
            <a:r>
              <a:rPr lang="en-US" altLang="zh-CN" sz="2000" dirty="0" smtClean="0">
                <a:solidFill>
                  <a:schemeClr val="tx1"/>
                </a:solidFill>
                <a:latin typeface="微软雅黑" panose="020B0503020204020204" pitchFamily="34" charset="-122"/>
                <a:ea typeface="微软雅黑" panose="020B0503020204020204" pitchFamily="34" charset="-122"/>
              </a:rPr>
              <a:t>wire</a:t>
            </a:r>
            <a:r>
              <a:rPr lang="zh-CN" altLang="en-US" sz="2000" dirty="0" smtClean="0">
                <a:solidFill>
                  <a:schemeClr val="tx1"/>
                </a:solidFill>
                <a:latin typeface="微软雅黑" panose="020B0503020204020204" pitchFamily="34" charset="-122"/>
                <a:ea typeface="微软雅黑" panose="020B0503020204020204" pitchFamily="34" charset="-122"/>
              </a:rPr>
              <a:t>型的线网是不能够在</a:t>
            </a:r>
            <a:r>
              <a:rPr lang="en-US" altLang="zh-CN" sz="2000" dirty="0" smtClean="0">
                <a:solidFill>
                  <a:schemeClr val="tx1"/>
                </a:solidFill>
                <a:latin typeface="微软雅黑" panose="020B0503020204020204" pitchFamily="34" charset="-122"/>
                <a:ea typeface="微软雅黑" panose="020B0503020204020204" pitchFamily="34" charset="-122"/>
              </a:rPr>
              <a:t>always</a:t>
            </a:r>
            <a:r>
              <a:rPr lang="zh-CN" altLang="en-US" sz="2000" dirty="0" smtClean="0">
                <a:solidFill>
                  <a:schemeClr val="tx1"/>
                </a:solidFill>
                <a:latin typeface="微软雅黑" panose="020B0503020204020204" pitchFamily="34" charset="-122"/>
                <a:ea typeface="微软雅黑" panose="020B0503020204020204" pitchFamily="34" charset="-122"/>
              </a:rPr>
              <a:t>语句中被赋值的，只能被连续赋值。</a:t>
            </a:r>
            <a:endParaRPr lang="en-US" altLang="zh-CN" sz="2000" dirty="0" smtClean="0">
              <a:solidFill>
                <a:schemeClr val="tx1"/>
              </a:solidFill>
              <a:latin typeface="微软雅黑" panose="020B0503020204020204" pitchFamily="34" charset="-122"/>
              <a:ea typeface="微软雅黑" panose="020B0503020204020204" pitchFamily="34" charset="-122"/>
            </a:endParaRPr>
          </a:p>
          <a:p>
            <a:pPr algn="l"/>
            <a:endParaRPr lang="en-US" altLang="zh-CN" sz="2000" dirty="0" smtClean="0">
              <a:solidFill>
                <a:schemeClr val="tx1"/>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2"/>
          <a:stretch>
            <a:fillRect/>
          </a:stretch>
        </p:blipFill>
        <p:spPr>
          <a:xfrm>
            <a:off x="644976" y="4736279"/>
            <a:ext cx="5648325" cy="971550"/>
          </a:xfrm>
          <a:prstGeom prst="rect">
            <a:avLst/>
          </a:prstGeom>
        </p:spPr>
      </p:pic>
      <p:pic>
        <p:nvPicPr>
          <p:cNvPr id="8" name="图片 7"/>
          <p:cNvPicPr>
            <a:picLocks noChangeAspect="1"/>
          </p:cNvPicPr>
          <p:nvPr/>
        </p:nvPicPr>
        <p:blipFill>
          <a:blip r:embed="rId3"/>
          <a:stretch>
            <a:fillRect/>
          </a:stretch>
        </p:blipFill>
        <p:spPr>
          <a:xfrm>
            <a:off x="655996" y="5948804"/>
            <a:ext cx="3676650" cy="266700"/>
          </a:xfrm>
          <a:prstGeom prst="rect">
            <a:avLst/>
          </a:prstGeom>
        </p:spPr>
      </p:pic>
      <p:pic>
        <p:nvPicPr>
          <p:cNvPr id="9" name="图片 8"/>
          <p:cNvPicPr>
            <a:picLocks noChangeAspect="1"/>
          </p:cNvPicPr>
          <p:nvPr/>
        </p:nvPicPr>
        <p:blipFill>
          <a:blip r:embed="rId4"/>
          <a:stretch>
            <a:fillRect/>
          </a:stretch>
        </p:blipFill>
        <p:spPr>
          <a:xfrm>
            <a:off x="5470256" y="1325686"/>
            <a:ext cx="3355089" cy="3794547"/>
          </a:xfrm>
          <a:prstGeom prst="rect">
            <a:avLst/>
          </a:prstGeom>
        </p:spPr>
      </p:pic>
    </p:spTree>
    <p:extLst>
      <p:ext uri="{BB962C8B-B14F-4D97-AF65-F5344CB8AC3E}">
        <p14:creationId xmlns:p14="http://schemas.microsoft.com/office/powerpoint/2010/main" val="25691143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405245" y="365126"/>
            <a:ext cx="7886700" cy="7810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dirty="0" smtClean="0"/>
              <a:t>Verilog </a:t>
            </a:r>
            <a:r>
              <a:rPr lang="zh-CN" altLang="en-US" sz="3200" dirty="0" smtClean="0"/>
              <a:t>逻辑值</a:t>
            </a:r>
            <a:endParaRPr lang="zh-CN" altLang="en-US" sz="3200" dirty="0"/>
          </a:p>
        </p:txBody>
      </p:sp>
      <p:sp>
        <p:nvSpPr>
          <p:cNvPr id="10" name="Rectangle 3"/>
          <p:cNvSpPr txBox="1">
            <a:spLocks noChangeArrowheads="1"/>
          </p:cNvSpPr>
          <p:nvPr/>
        </p:nvSpPr>
        <p:spPr>
          <a:xfrm>
            <a:off x="3186545" y="1984443"/>
            <a:ext cx="5105400" cy="430887"/>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zh-CN"/>
            </a:defPPr>
            <a:lvl1pPr marL="342900" indent="-342900" algn="just">
              <a:spcBef>
                <a:spcPct val="0"/>
              </a:spcBef>
              <a:buClrTx/>
              <a:buSzTx/>
              <a:buFontTx/>
              <a:buNone/>
              <a:defRPr sz="2200" b="1">
                <a:latin typeface="宋体" panose="02010600030101010101" pitchFamily="2" charset="-122"/>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latin typeface="Tahoma" panose="020B0604030504040204" pitchFamily="34" charset="0"/>
                <a:ea typeface="宋体" panose="02010600030101010101" pitchFamily="2" charset="-122"/>
              </a:defRPr>
            </a:lvl9pPr>
          </a:lstStyle>
          <a:p>
            <a:r>
              <a:rPr lang="zh-CN" altLang="en-US" dirty="0"/>
              <a:t>0、低、伪、逻辑低、地、</a:t>
            </a:r>
            <a:r>
              <a:rPr lang="en-US" altLang="zh-CN" dirty="0"/>
              <a:t>VSS、</a:t>
            </a:r>
            <a:r>
              <a:rPr lang="zh-CN" altLang="en-US" dirty="0" smtClean="0"/>
              <a:t>负</a:t>
            </a:r>
            <a:endParaRPr lang="zh-CN" altLang="en-US" dirty="0"/>
          </a:p>
        </p:txBody>
      </p:sp>
      <p:grpSp>
        <p:nvGrpSpPr>
          <p:cNvPr id="11" name="Group 4"/>
          <p:cNvGrpSpPr>
            <a:grpSpLocks/>
          </p:cNvGrpSpPr>
          <p:nvPr/>
        </p:nvGrpSpPr>
        <p:grpSpPr bwMode="auto">
          <a:xfrm>
            <a:off x="895508" y="1505857"/>
            <a:ext cx="2101003" cy="4721589"/>
            <a:chOff x="816" y="960"/>
            <a:chExt cx="1418" cy="3024"/>
          </a:xfrm>
        </p:grpSpPr>
        <p:grpSp>
          <p:nvGrpSpPr>
            <p:cNvPr id="12" name="Group 5"/>
            <p:cNvGrpSpPr>
              <a:grpSpLocks/>
            </p:cNvGrpSpPr>
            <p:nvPr/>
          </p:nvGrpSpPr>
          <p:grpSpPr bwMode="auto">
            <a:xfrm>
              <a:off x="912" y="1200"/>
              <a:ext cx="720" cy="336"/>
              <a:chOff x="912" y="1440"/>
              <a:chExt cx="720" cy="336"/>
            </a:xfrm>
          </p:grpSpPr>
          <p:sp>
            <p:nvSpPr>
              <p:cNvPr id="53" name="AutoShape 6"/>
              <p:cNvSpPr>
                <a:spLocks noChangeArrowheads="1"/>
              </p:cNvSpPr>
              <p:nvPr/>
            </p:nvSpPr>
            <p:spPr bwMode="auto">
              <a:xfrm rot="5400000">
                <a:off x="1128" y="1464"/>
                <a:ext cx="336" cy="288"/>
              </a:xfrm>
              <a:prstGeom prst="triangle">
                <a:avLst>
                  <a:gd name="adj" fmla="val 54463"/>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600"/>
              </a:p>
            </p:txBody>
          </p:sp>
          <p:sp>
            <p:nvSpPr>
              <p:cNvPr id="54" name="Line 7"/>
              <p:cNvSpPr>
                <a:spLocks noChangeShapeType="1"/>
              </p:cNvSpPr>
              <p:nvPr/>
            </p:nvSpPr>
            <p:spPr bwMode="auto">
              <a:xfrm>
                <a:off x="1440" y="1632"/>
                <a:ext cx="19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600"/>
              </a:p>
            </p:txBody>
          </p:sp>
          <p:sp>
            <p:nvSpPr>
              <p:cNvPr id="55" name="Line 8"/>
              <p:cNvSpPr>
                <a:spLocks noChangeShapeType="1"/>
              </p:cNvSpPr>
              <p:nvPr/>
            </p:nvSpPr>
            <p:spPr bwMode="auto">
              <a:xfrm flipH="1">
                <a:off x="912" y="1632"/>
                <a:ext cx="24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600"/>
              </a:p>
            </p:txBody>
          </p:sp>
        </p:grpSp>
        <p:grpSp>
          <p:nvGrpSpPr>
            <p:cNvPr id="13" name="Group 9"/>
            <p:cNvGrpSpPr>
              <a:grpSpLocks/>
            </p:cNvGrpSpPr>
            <p:nvPr/>
          </p:nvGrpSpPr>
          <p:grpSpPr bwMode="auto">
            <a:xfrm flipV="1">
              <a:off x="912" y="1824"/>
              <a:ext cx="720" cy="336"/>
              <a:chOff x="912" y="1440"/>
              <a:chExt cx="720" cy="336"/>
            </a:xfrm>
          </p:grpSpPr>
          <p:sp>
            <p:nvSpPr>
              <p:cNvPr id="50" name="AutoShape 10"/>
              <p:cNvSpPr>
                <a:spLocks noChangeArrowheads="1"/>
              </p:cNvSpPr>
              <p:nvPr/>
            </p:nvSpPr>
            <p:spPr bwMode="auto">
              <a:xfrm rot="5400000">
                <a:off x="1128" y="1464"/>
                <a:ext cx="336" cy="288"/>
              </a:xfrm>
              <a:prstGeom prst="triangle">
                <a:avLst>
                  <a:gd name="adj" fmla="val 54463"/>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600"/>
              </a:p>
            </p:txBody>
          </p:sp>
          <p:sp>
            <p:nvSpPr>
              <p:cNvPr id="51" name="Line 11"/>
              <p:cNvSpPr>
                <a:spLocks noChangeShapeType="1"/>
              </p:cNvSpPr>
              <p:nvPr/>
            </p:nvSpPr>
            <p:spPr bwMode="auto">
              <a:xfrm>
                <a:off x="1440" y="1632"/>
                <a:ext cx="19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600"/>
              </a:p>
            </p:txBody>
          </p:sp>
          <p:sp>
            <p:nvSpPr>
              <p:cNvPr id="52" name="Line 12"/>
              <p:cNvSpPr>
                <a:spLocks noChangeShapeType="1"/>
              </p:cNvSpPr>
              <p:nvPr/>
            </p:nvSpPr>
            <p:spPr bwMode="auto">
              <a:xfrm flipH="1">
                <a:off x="912" y="1632"/>
                <a:ext cx="24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600"/>
              </a:p>
            </p:txBody>
          </p:sp>
        </p:grpSp>
        <p:grpSp>
          <p:nvGrpSpPr>
            <p:cNvPr id="14" name="Group 13"/>
            <p:cNvGrpSpPr>
              <a:grpSpLocks/>
            </p:cNvGrpSpPr>
            <p:nvPr/>
          </p:nvGrpSpPr>
          <p:grpSpPr bwMode="auto">
            <a:xfrm flipV="1">
              <a:off x="960" y="2496"/>
              <a:ext cx="720" cy="336"/>
              <a:chOff x="912" y="1440"/>
              <a:chExt cx="720" cy="336"/>
            </a:xfrm>
          </p:grpSpPr>
          <p:sp>
            <p:nvSpPr>
              <p:cNvPr id="47" name="AutoShape 14"/>
              <p:cNvSpPr>
                <a:spLocks noChangeArrowheads="1"/>
              </p:cNvSpPr>
              <p:nvPr/>
            </p:nvSpPr>
            <p:spPr bwMode="auto">
              <a:xfrm rot="5400000">
                <a:off x="1128" y="1464"/>
                <a:ext cx="336" cy="288"/>
              </a:xfrm>
              <a:prstGeom prst="triangle">
                <a:avLst>
                  <a:gd name="adj" fmla="val 54463"/>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600"/>
              </a:p>
            </p:txBody>
          </p:sp>
          <p:sp>
            <p:nvSpPr>
              <p:cNvPr id="48" name="Line 15"/>
              <p:cNvSpPr>
                <a:spLocks noChangeShapeType="1"/>
              </p:cNvSpPr>
              <p:nvPr/>
            </p:nvSpPr>
            <p:spPr bwMode="auto">
              <a:xfrm>
                <a:off x="1440" y="1632"/>
                <a:ext cx="19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600"/>
              </a:p>
            </p:txBody>
          </p:sp>
          <p:sp>
            <p:nvSpPr>
              <p:cNvPr id="49" name="Line 16"/>
              <p:cNvSpPr>
                <a:spLocks noChangeShapeType="1"/>
              </p:cNvSpPr>
              <p:nvPr/>
            </p:nvSpPr>
            <p:spPr bwMode="auto">
              <a:xfrm flipH="1">
                <a:off x="912" y="1632"/>
                <a:ext cx="24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600"/>
              </a:p>
            </p:txBody>
          </p:sp>
        </p:grpSp>
        <p:grpSp>
          <p:nvGrpSpPr>
            <p:cNvPr id="15" name="Group 17"/>
            <p:cNvGrpSpPr>
              <a:grpSpLocks/>
            </p:cNvGrpSpPr>
            <p:nvPr/>
          </p:nvGrpSpPr>
          <p:grpSpPr bwMode="auto">
            <a:xfrm flipV="1">
              <a:off x="960" y="2928"/>
              <a:ext cx="720" cy="336"/>
              <a:chOff x="912" y="1440"/>
              <a:chExt cx="720" cy="336"/>
            </a:xfrm>
          </p:grpSpPr>
          <p:sp>
            <p:nvSpPr>
              <p:cNvPr id="44" name="AutoShape 18"/>
              <p:cNvSpPr>
                <a:spLocks noChangeArrowheads="1"/>
              </p:cNvSpPr>
              <p:nvPr/>
            </p:nvSpPr>
            <p:spPr bwMode="auto">
              <a:xfrm rot="5400000">
                <a:off x="1128" y="1464"/>
                <a:ext cx="336" cy="288"/>
              </a:xfrm>
              <a:prstGeom prst="triangle">
                <a:avLst>
                  <a:gd name="adj" fmla="val 54463"/>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600"/>
              </a:p>
            </p:txBody>
          </p:sp>
          <p:sp>
            <p:nvSpPr>
              <p:cNvPr id="45" name="Line 19"/>
              <p:cNvSpPr>
                <a:spLocks noChangeShapeType="1"/>
              </p:cNvSpPr>
              <p:nvPr/>
            </p:nvSpPr>
            <p:spPr bwMode="auto">
              <a:xfrm>
                <a:off x="1440" y="1632"/>
                <a:ext cx="19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600"/>
              </a:p>
            </p:txBody>
          </p:sp>
          <p:sp>
            <p:nvSpPr>
              <p:cNvPr id="46" name="Line 20"/>
              <p:cNvSpPr>
                <a:spLocks noChangeShapeType="1"/>
              </p:cNvSpPr>
              <p:nvPr/>
            </p:nvSpPr>
            <p:spPr bwMode="auto">
              <a:xfrm flipH="1">
                <a:off x="912" y="1632"/>
                <a:ext cx="24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600"/>
              </a:p>
            </p:txBody>
          </p:sp>
        </p:grpSp>
        <p:grpSp>
          <p:nvGrpSpPr>
            <p:cNvPr id="16" name="Group 21"/>
            <p:cNvGrpSpPr>
              <a:grpSpLocks/>
            </p:cNvGrpSpPr>
            <p:nvPr/>
          </p:nvGrpSpPr>
          <p:grpSpPr bwMode="auto">
            <a:xfrm flipV="1">
              <a:off x="960" y="3456"/>
              <a:ext cx="720" cy="336"/>
              <a:chOff x="912" y="1440"/>
              <a:chExt cx="720" cy="336"/>
            </a:xfrm>
          </p:grpSpPr>
          <p:sp>
            <p:nvSpPr>
              <p:cNvPr id="41" name="AutoShape 22"/>
              <p:cNvSpPr>
                <a:spLocks noChangeArrowheads="1"/>
              </p:cNvSpPr>
              <p:nvPr/>
            </p:nvSpPr>
            <p:spPr bwMode="auto">
              <a:xfrm rot="5400000">
                <a:off x="1128" y="1464"/>
                <a:ext cx="336" cy="288"/>
              </a:xfrm>
              <a:prstGeom prst="triangle">
                <a:avLst>
                  <a:gd name="adj" fmla="val 54463"/>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600"/>
              </a:p>
            </p:txBody>
          </p:sp>
          <p:sp>
            <p:nvSpPr>
              <p:cNvPr id="42" name="Line 23"/>
              <p:cNvSpPr>
                <a:spLocks noChangeShapeType="1"/>
              </p:cNvSpPr>
              <p:nvPr/>
            </p:nvSpPr>
            <p:spPr bwMode="auto">
              <a:xfrm>
                <a:off x="1440" y="1632"/>
                <a:ext cx="19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600"/>
              </a:p>
            </p:txBody>
          </p:sp>
          <p:sp>
            <p:nvSpPr>
              <p:cNvPr id="43" name="Line 24"/>
              <p:cNvSpPr>
                <a:spLocks noChangeShapeType="1"/>
              </p:cNvSpPr>
              <p:nvPr/>
            </p:nvSpPr>
            <p:spPr bwMode="auto">
              <a:xfrm flipH="1">
                <a:off x="912" y="1632"/>
                <a:ext cx="24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600"/>
              </a:p>
            </p:txBody>
          </p:sp>
        </p:grpSp>
        <p:sp>
          <p:nvSpPr>
            <p:cNvPr id="17" name="Line 25"/>
            <p:cNvSpPr>
              <a:spLocks noChangeShapeType="1"/>
            </p:cNvSpPr>
            <p:nvPr/>
          </p:nvSpPr>
          <p:spPr bwMode="auto">
            <a:xfrm flipH="1">
              <a:off x="1680" y="2640"/>
              <a:ext cx="0" cy="4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600"/>
            </a:p>
          </p:txBody>
        </p:sp>
        <p:sp>
          <p:nvSpPr>
            <p:cNvPr id="18" name="Line 26"/>
            <p:cNvSpPr>
              <a:spLocks noChangeShapeType="1"/>
            </p:cNvSpPr>
            <p:nvPr/>
          </p:nvSpPr>
          <p:spPr bwMode="auto">
            <a:xfrm>
              <a:off x="1344" y="3696"/>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600"/>
            </a:p>
          </p:txBody>
        </p:sp>
        <p:sp>
          <p:nvSpPr>
            <p:cNvPr id="19" name="Line 27"/>
            <p:cNvSpPr>
              <a:spLocks noChangeShapeType="1"/>
            </p:cNvSpPr>
            <p:nvPr/>
          </p:nvSpPr>
          <p:spPr bwMode="auto">
            <a:xfrm>
              <a:off x="912" y="1392"/>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600"/>
            </a:p>
          </p:txBody>
        </p:sp>
        <p:sp>
          <p:nvSpPr>
            <p:cNvPr id="20" name="Line 28"/>
            <p:cNvSpPr>
              <a:spLocks noChangeShapeType="1"/>
            </p:cNvSpPr>
            <p:nvPr/>
          </p:nvSpPr>
          <p:spPr bwMode="auto">
            <a:xfrm>
              <a:off x="1680" y="2832"/>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600"/>
            </a:p>
          </p:txBody>
        </p:sp>
        <p:grpSp>
          <p:nvGrpSpPr>
            <p:cNvPr id="21" name="Group 29"/>
            <p:cNvGrpSpPr>
              <a:grpSpLocks/>
            </p:cNvGrpSpPr>
            <p:nvPr/>
          </p:nvGrpSpPr>
          <p:grpSpPr bwMode="auto">
            <a:xfrm>
              <a:off x="816" y="1536"/>
              <a:ext cx="193" cy="68"/>
              <a:chOff x="1824" y="1586"/>
              <a:chExt cx="193" cy="68"/>
            </a:xfrm>
          </p:grpSpPr>
          <p:sp>
            <p:nvSpPr>
              <p:cNvPr id="38" name="Line 30"/>
              <p:cNvSpPr>
                <a:spLocks noChangeShapeType="1"/>
              </p:cNvSpPr>
              <p:nvPr/>
            </p:nvSpPr>
            <p:spPr bwMode="auto">
              <a:xfrm flipV="1">
                <a:off x="1824" y="1586"/>
                <a:ext cx="19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600"/>
              </a:p>
            </p:txBody>
          </p:sp>
          <p:sp>
            <p:nvSpPr>
              <p:cNvPr id="39" name="Line 31"/>
              <p:cNvSpPr>
                <a:spLocks noChangeShapeType="1"/>
              </p:cNvSpPr>
              <p:nvPr/>
            </p:nvSpPr>
            <p:spPr bwMode="auto">
              <a:xfrm>
                <a:off x="1881" y="1654"/>
                <a:ext cx="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600"/>
              </a:p>
            </p:txBody>
          </p:sp>
          <p:sp>
            <p:nvSpPr>
              <p:cNvPr id="40" name="Line 32"/>
              <p:cNvSpPr>
                <a:spLocks noChangeShapeType="1"/>
              </p:cNvSpPr>
              <p:nvPr/>
            </p:nvSpPr>
            <p:spPr bwMode="auto">
              <a:xfrm>
                <a:off x="1847" y="1620"/>
                <a:ext cx="144" cy="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600"/>
              </a:p>
            </p:txBody>
          </p:sp>
        </p:grpSp>
        <p:grpSp>
          <p:nvGrpSpPr>
            <p:cNvPr id="22" name="Group 33"/>
            <p:cNvGrpSpPr>
              <a:grpSpLocks/>
            </p:cNvGrpSpPr>
            <p:nvPr/>
          </p:nvGrpSpPr>
          <p:grpSpPr bwMode="auto">
            <a:xfrm>
              <a:off x="864" y="3168"/>
              <a:ext cx="193" cy="68"/>
              <a:chOff x="1824" y="1586"/>
              <a:chExt cx="193" cy="68"/>
            </a:xfrm>
          </p:grpSpPr>
          <p:sp>
            <p:nvSpPr>
              <p:cNvPr id="35" name="Line 34"/>
              <p:cNvSpPr>
                <a:spLocks noChangeShapeType="1"/>
              </p:cNvSpPr>
              <p:nvPr/>
            </p:nvSpPr>
            <p:spPr bwMode="auto">
              <a:xfrm flipV="1">
                <a:off x="1824" y="1586"/>
                <a:ext cx="19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600"/>
              </a:p>
            </p:txBody>
          </p:sp>
          <p:sp>
            <p:nvSpPr>
              <p:cNvPr id="36" name="Line 35"/>
              <p:cNvSpPr>
                <a:spLocks noChangeShapeType="1"/>
              </p:cNvSpPr>
              <p:nvPr/>
            </p:nvSpPr>
            <p:spPr bwMode="auto">
              <a:xfrm>
                <a:off x="1881" y="1654"/>
                <a:ext cx="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600"/>
              </a:p>
            </p:txBody>
          </p:sp>
          <p:sp>
            <p:nvSpPr>
              <p:cNvPr id="37" name="Line 36"/>
              <p:cNvSpPr>
                <a:spLocks noChangeShapeType="1"/>
              </p:cNvSpPr>
              <p:nvPr/>
            </p:nvSpPr>
            <p:spPr bwMode="auto">
              <a:xfrm>
                <a:off x="1847" y="1620"/>
                <a:ext cx="144" cy="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600"/>
              </a:p>
            </p:txBody>
          </p:sp>
        </p:grpSp>
        <p:sp>
          <p:nvSpPr>
            <p:cNvPr id="23" name="Line 37"/>
            <p:cNvSpPr>
              <a:spLocks noChangeShapeType="1"/>
            </p:cNvSpPr>
            <p:nvPr/>
          </p:nvSpPr>
          <p:spPr bwMode="auto">
            <a:xfrm>
              <a:off x="960" y="3072"/>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600"/>
            </a:p>
          </p:txBody>
        </p:sp>
        <p:sp>
          <p:nvSpPr>
            <p:cNvPr id="24" name="Line 38"/>
            <p:cNvSpPr>
              <a:spLocks noChangeShapeType="1"/>
            </p:cNvSpPr>
            <p:nvPr/>
          </p:nvSpPr>
          <p:spPr bwMode="auto">
            <a:xfrm flipV="1">
              <a:off x="960" y="2496"/>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600"/>
            </a:p>
          </p:txBody>
        </p:sp>
        <p:sp>
          <p:nvSpPr>
            <p:cNvPr id="25" name="Line 39"/>
            <p:cNvSpPr>
              <a:spLocks noChangeShapeType="1"/>
            </p:cNvSpPr>
            <p:nvPr/>
          </p:nvSpPr>
          <p:spPr bwMode="auto">
            <a:xfrm flipV="1">
              <a:off x="912" y="1776"/>
              <a:ext cx="0"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600"/>
            </a:p>
          </p:txBody>
        </p:sp>
        <p:sp>
          <p:nvSpPr>
            <p:cNvPr id="26" name="Text Box 40"/>
            <p:cNvSpPr txBox="1">
              <a:spLocks noChangeArrowheads="1"/>
            </p:cNvSpPr>
            <p:nvPr/>
          </p:nvSpPr>
          <p:spPr bwMode="auto">
            <a:xfrm>
              <a:off x="1800" y="1296"/>
              <a:ext cx="384"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
                  <a:schemeClr val="accent1"/>
                </a:buClr>
                <a:buSzPct val="90000"/>
                <a:buFont typeface="Monotype Sorts" pitchFamily="2" charset="2"/>
                <a:buNone/>
              </a:pPr>
              <a:r>
                <a:rPr kumimoji="1" lang="zh-CN" altLang="en-US" sz="1600">
                  <a:latin typeface="Times New Roman" panose="02020603050405020304" pitchFamily="18" charset="0"/>
                </a:rPr>
                <a:t>0</a:t>
              </a:r>
            </a:p>
          </p:txBody>
        </p:sp>
        <p:sp>
          <p:nvSpPr>
            <p:cNvPr id="27" name="Text Box 41"/>
            <p:cNvSpPr txBox="1">
              <a:spLocks noChangeArrowheads="1"/>
            </p:cNvSpPr>
            <p:nvPr/>
          </p:nvSpPr>
          <p:spPr bwMode="auto">
            <a:xfrm>
              <a:off x="1824" y="1840"/>
              <a:ext cx="336"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
                  <a:schemeClr val="accent1"/>
                </a:buClr>
                <a:buSzPct val="90000"/>
                <a:buFont typeface="Monotype Sorts" pitchFamily="2" charset="2"/>
                <a:buNone/>
              </a:pPr>
              <a:r>
                <a:rPr kumimoji="1" lang="zh-CN" altLang="en-US" sz="1600" dirty="0">
                  <a:latin typeface="Times New Roman" panose="02020603050405020304" pitchFamily="18" charset="0"/>
                </a:rPr>
                <a:t>1</a:t>
              </a:r>
            </a:p>
          </p:txBody>
        </p:sp>
        <p:sp>
          <p:nvSpPr>
            <p:cNvPr id="28" name="Text Box 42"/>
            <p:cNvSpPr txBox="1">
              <a:spLocks noChangeArrowheads="1"/>
            </p:cNvSpPr>
            <p:nvPr/>
          </p:nvSpPr>
          <p:spPr bwMode="auto">
            <a:xfrm>
              <a:off x="1864" y="2711"/>
              <a:ext cx="288"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
                  <a:schemeClr val="accent1"/>
                </a:buClr>
                <a:buSzPct val="90000"/>
                <a:buFont typeface="Monotype Sorts" pitchFamily="2" charset="2"/>
                <a:buNone/>
              </a:pPr>
              <a:r>
                <a:rPr kumimoji="1" lang="en-US" altLang="zh-CN" sz="1600" dirty="0">
                  <a:latin typeface="Times New Roman" panose="02020603050405020304" pitchFamily="18" charset="0"/>
                </a:rPr>
                <a:t>X</a:t>
              </a:r>
            </a:p>
          </p:txBody>
        </p:sp>
        <p:sp>
          <p:nvSpPr>
            <p:cNvPr id="29" name="Text Box 43"/>
            <p:cNvSpPr txBox="1">
              <a:spLocks noChangeArrowheads="1"/>
            </p:cNvSpPr>
            <p:nvPr/>
          </p:nvSpPr>
          <p:spPr bwMode="auto">
            <a:xfrm>
              <a:off x="1850" y="3491"/>
              <a:ext cx="384"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
                  <a:schemeClr val="accent1"/>
                </a:buClr>
                <a:buSzPct val="90000"/>
                <a:buFont typeface="Monotype Sorts" pitchFamily="2" charset="2"/>
                <a:buNone/>
              </a:pPr>
              <a:r>
                <a:rPr kumimoji="1" lang="en-US" altLang="zh-CN" sz="1600" dirty="0">
                  <a:latin typeface="Times New Roman" panose="02020603050405020304" pitchFamily="18" charset="0"/>
                </a:rPr>
                <a:t>Z</a:t>
              </a:r>
            </a:p>
          </p:txBody>
        </p:sp>
        <p:sp>
          <p:nvSpPr>
            <p:cNvPr id="30" name="Text Box 44"/>
            <p:cNvSpPr txBox="1">
              <a:spLocks noChangeArrowheads="1"/>
            </p:cNvSpPr>
            <p:nvPr/>
          </p:nvSpPr>
          <p:spPr bwMode="auto">
            <a:xfrm>
              <a:off x="1296" y="3744"/>
              <a:ext cx="384"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
                  <a:schemeClr val="accent1"/>
                </a:buClr>
                <a:buSzPct val="90000"/>
                <a:buFont typeface="Monotype Sorts" pitchFamily="2" charset="2"/>
                <a:buNone/>
              </a:pPr>
              <a:r>
                <a:rPr kumimoji="1" lang="zh-CN" altLang="en-US" sz="1600">
                  <a:latin typeface="Times New Roman" panose="02020603050405020304" pitchFamily="18" charset="0"/>
                </a:rPr>
                <a:t>0</a:t>
              </a:r>
            </a:p>
          </p:txBody>
        </p:sp>
        <p:sp>
          <p:nvSpPr>
            <p:cNvPr id="31" name="Text Box 45"/>
            <p:cNvSpPr txBox="1">
              <a:spLocks noChangeArrowheads="1"/>
            </p:cNvSpPr>
            <p:nvPr/>
          </p:nvSpPr>
          <p:spPr bwMode="auto">
            <a:xfrm>
              <a:off x="1056" y="960"/>
              <a:ext cx="624"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
                  <a:schemeClr val="accent1"/>
                </a:buClr>
                <a:buSzPct val="90000"/>
                <a:buFont typeface="Monotype Sorts" pitchFamily="2" charset="2"/>
                <a:buNone/>
              </a:pPr>
              <a:r>
                <a:rPr kumimoji="1" lang="en-US" altLang="zh-CN" sz="1600">
                  <a:latin typeface="Times New Roman" panose="02020603050405020304" pitchFamily="18" charset="0"/>
                </a:rPr>
                <a:t>buf</a:t>
              </a:r>
            </a:p>
          </p:txBody>
        </p:sp>
        <p:sp>
          <p:nvSpPr>
            <p:cNvPr id="32" name="Text Box 46"/>
            <p:cNvSpPr txBox="1">
              <a:spLocks noChangeArrowheads="1"/>
            </p:cNvSpPr>
            <p:nvPr/>
          </p:nvSpPr>
          <p:spPr bwMode="auto">
            <a:xfrm>
              <a:off x="1056" y="2256"/>
              <a:ext cx="624"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
                  <a:schemeClr val="accent1"/>
                </a:buClr>
                <a:buSzPct val="90000"/>
                <a:buFont typeface="Monotype Sorts" pitchFamily="2" charset="2"/>
                <a:buNone/>
              </a:pPr>
              <a:r>
                <a:rPr kumimoji="1" lang="en-US" altLang="zh-CN" sz="1600">
                  <a:latin typeface="Times New Roman" panose="02020603050405020304" pitchFamily="18" charset="0"/>
                </a:rPr>
                <a:t>buf</a:t>
              </a:r>
            </a:p>
          </p:txBody>
        </p:sp>
        <p:sp>
          <p:nvSpPr>
            <p:cNvPr id="33" name="Text Box 47"/>
            <p:cNvSpPr txBox="1">
              <a:spLocks noChangeArrowheads="1"/>
            </p:cNvSpPr>
            <p:nvPr/>
          </p:nvSpPr>
          <p:spPr bwMode="auto">
            <a:xfrm>
              <a:off x="1056" y="1584"/>
              <a:ext cx="624"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
                  <a:schemeClr val="accent1"/>
                </a:buClr>
                <a:buSzPct val="90000"/>
                <a:buFont typeface="Monotype Sorts" pitchFamily="2" charset="2"/>
                <a:buNone/>
              </a:pPr>
              <a:r>
                <a:rPr kumimoji="1" lang="en-US" altLang="zh-CN" sz="1600">
                  <a:latin typeface="Times New Roman" panose="02020603050405020304" pitchFamily="18" charset="0"/>
                </a:rPr>
                <a:t>buf</a:t>
              </a:r>
            </a:p>
          </p:txBody>
        </p:sp>
        <p:sp>
          <p:nvSpPr>
            <p:cNvPr id="34" name="Text Box 48"/>
            <p:cNvSpPr txBox="1">
              <a:spLocks noChangeArrowheads="1"/>
            </p:cNvSpPr>
            <p:nvPr/>
          </p:nvSpPr>
          <p:spPr bwMode="auto">
            <a:xfrm>
              <a:off x="1258" y="3291"/>
              <a:ext cx="624"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
                  <a:schemeClr val="accent1"/>
                </a:buClr>
                <a:buSzPct val="90000"/>
                <a:buFont typeface="Monotype Sorts" pitchFamily="2" charset="2"/>
                <a:buNone/>
              </a:pPr>
              <a:r>
                <a:rPr kumimoji="1" lang="en-US" altLang="zh-CN" sz="1600" dirty="0">
                  <a:latin typeface="Times New Roman" panose="02020603050405020304" pitchFamily="18" charset="0"/>
                </a:rPr>
                <a:t>bufif1</a:t>
              </a:r>
            </a:p>
          </p:txBody>
        </p:sp>
      </p:grpSp>
      <p:sp>
        <p:nvSpPr>
          <p:cNvPr id="56" name="Rectangle 49"/>
          <p:cNvSpPr>
            <a:spLocks noChangeArrowheads="1"/>
          </p:cNvSpPr>
          <p:nvPr/>
        </p:nvSpPr>
        <p:spPr bwMode="auto">
          <a:xfrm>
            <a:off x="3181508" y="2901749"/>
            <a:ext cx="5105400" cy="430887"/>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342900" indent="-34290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just">
              <a:spcBef>
                <a:spcPct val="0"/>
              </a:spcBef>
              <a:buClrTx/>
              <a:buSzTx/>
              <a:buFontTx/>
              <a:buNone/>
            </a:pPr>
            <a:r>
              <a:rPr lang="zh-CN" altLang="en-US" sz="2200" b="1" dirty="0">
                <a:latin typeface="宋体" panose="02010600030101010101" pitchFamily="2" charset="-122"/>
              </a:rPr>
              <a:t>1、高、真、逻辑高、电源、</a:t>
            </a:r>
            <a:r>
              <a:rPr lang="en-US" altLang="zh-CN" sz="2200" b="1" dirty="0">
                <a:latin typeface="Times New Roman" panose="02020603050405020304" pitchFamily="18" charset="0"/>
              </a:rPr>
              <a:t>VDD、</a:t>
            </a:r>
            <a:r>
              <a:rPr lang="zh-CN" altLang="en-US" sz="2200" b="1" dirty="0" smtClean="0">
                <a:latin typeface="Times New Roman" panose="02020603050405020304" pitchFamily="18" charset="0"/>
              </a:rPr>
              <a:t>正</a:t>
            </a:r>
            <a:endParaRPr kumimoji="1" lang="zh-CN" altLang="en-US" sz="2200" dirty="0">
              <a:latin typeface="Times New Roman" panose="02020603050405020304" pitchFamily="18" charset="0"/>
            </a:endParaRPr>
          </a:p>
        </p:txBody>
      </p:sp>
      <p:sp>
        <p:nvSpPr>
          <p:cNvPr id="57" name="Rectangle 50"/>
          <p:cNvSpPr>
            <a:spLocks noChangeArrowheads="1"/>
          </p:cNvSpPr>
          <p:nvPr/>
        </p:nvSpPr>
        <p:spPr bwMode="auto">
          <a:xfrm>
            <a:off x="3181508" y="4183095"/>
            <a:ext cx="5105400" cy="427038"/>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342900" indent="-34290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just">
              <a:spcBef>
                <a:spcPct val="0"/>
              </a:spcBef>
              <a:buClrTx/>
              <a:buSzTx/>
              <a:buFontTx/>
              <a:buNone/>
            </a:pPr>
            <a:r>
              <a:rPr lang="en-US" altLang="zh-CN" sz="2200" b="1" dirty="0">
                <a:latin typeface="宋体" panose="02010600030101010101" pitchFamily="2" charset="-122"/>
              </a:rPr>
              <a:t>X、</a:t>
            </a:r>
            <a:r>
              <a:rPr lang="zh-CN" altLang="en-US" sz="2200" b="1" dirty="0">
                <a:latin typeface="宋体" panose="02010600030101010101" pitchFamily="2" charset="-122"/>
              </a:rPr>
              <a:t>不确定：逻辑冲突无法确定其逻辑值</a:t>
            </a:r>
            <a:endParaRPr kumimoji="1" lang="zh-CN" altLang="en-US" sz="2200" dirty="0">
              <a:latin typeface="Times New Roman" panose="02020603050405020304" pitchFamily="18" charset="0"/>
            </a:endParaRPr>
          </a:p>
        </p:txBody>
      </p:sp>
      <p:sp>
        <p:nvSpPr>
          <p:cNvPr id="58" name="Rectangle 51"/>
          <p:cNvSpPr>
            <a:spLocks noChangeArrowheads="1"/>
          </p:cNvSpPr>
          <p:nvPr/>
        </p:nvSpPr>
        <p:spPr bwMode="auto">
          <a:xfrm>
            <a:off x="3181508" y="5371657"/>
            <a:ext cx="5105400" cy="427038"/>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342900" indent="-34290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just">
              <a:spcBef>
                <a:spcPct val="0"/>
              </a:spcBef>
              <a:buClrTx/>
              <a:buSzTx/>
              <a:buFontTx/>
              <a:buNone/>
            </a:pPr>
            <a:r>
              <a:rPr lang="en-US" altLang="zh-CN" sz="2200" b="1" dirty="0" err="1">
                <a:latin typeface="宋体" panose="02010600030101010101" pitchFamily="2" charset="-122"/>
              </a:rPr>
              <a:t>HiZ</a:t>
            </a:r>
            <a:r>
              <a:rPr lang="en-US" altLang="zh-CN" sz="2200" b="1" dirty="0">
                <a:latin typeface="宋体" panose="02010600030101010101" pitchFamily="2" charset="-122"/>
              </a:rPr>
              <a:t>、</a:t>
            </a:r>
            <a:r>
              <a:rPr lang="zh-CN" altLang="en-US" sz="2200" b="1" dirty="0">
                <a:latin typeface="宋体" panose="02010600030101010101" pitchFamily="2" charset="-122"/>
              </a:rPr>
              <a:t>高阻抗、三态、无驱动源 </a:t>
            </a:r>
            <a:endParaRPr kumimoji="1" lang="zh-CN" altLang="en-US" sz="2200" dirty="0">
              <a:latin typeface="Times New Roman" panose="02020603050405020304" pitchFamily="18" charset="0"/>
            </a:endParaRPr>
          </a:p>
        </p:txBody>
      </p:sp>
    </p:spTree>
    <p:extLst>
      <p:ext uri="{BB962C8B-B14F-4D97-AF65-F5344CB8AC3E}">
        <p14:creationId xmlns:p14="http://schemas.microsoft.com/office/powerpoint/2010/main" val="3615962386"/>
      </p:ext>
    </p:extLst>
  </p:cSld>
  <p:clrMapOvr>
    <a:masterClrMapping/>
  </p:clrMapOvr>
  <p:timing>
    <p:tnLst>
      <p:par>
        <p:cTn id="1" dur="indefinite" restart="never" nodeType="tmRoot"/>
      </p:par>
    </p:tnLst>
  </p:timing>
</p:sld>
</file>

<file path=ppt/theme/theme1.xml><?xml version="1.0" encoding="utf-8"?>
<a:theme xmlns:a="http://schemas.openxmlformats.org/drawingml/2006/main" name="摩尔吧直播课程">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摩尔吧直播课程PPT模板</Template>
  <TotalTime>1657</TotalTime>
  <Words>1328</Words>
  <Application>Microsoft Office PowerPoint</Application>
  <PresentationFormat>全屏显示(4:3)</PresentationFormat>
  <Paragraphs>265</Paragraphs>
  <Slides>27</Slides>
  <Notes>0</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1</vt:i4>
      </vt:variant>
      <vt:variant>
        <vt:lpstr>幻灯片标题</vt:lpstr>
      </vt:variant>
      <vt:variant>
        <vt:i4>27</vt:i4>
      </vt:variant>
    </vt:vector>
  </HeadingPairs>
  <TitlesOfParts>
    <vt:vector size="39" baseType="lpstr">
      <vt:lpstr>Monotype Sorts</vt:lpstr>
      <vt:lpstr>宋体</vt:lpstr>
      <vt:lpstr>微软雅黑</vt:lpstr>
      <vt:lpstr>Arial</vt:lpstr>
      <vt:lpstr>Calibri</vt:lpstr>
      <vt:lpstr>Calibri Light</vt:lpstr>
      <vt:lpstr>Courier New</vt:lpstr>
      <vt:lpstr>Tahoma</vt:lpstr>
      <vt:lpstr>Times New Roman</vt:lpstr>
      <vt:lpstr>Wingdings</vt:lpstr>
      <vt:lpstr>摩尔吧直播课程</vt:lpstr>
      <vt:lpstr>Microsoft 公式 3.0</vt:lpstr>
      <vt:lpstr>FPGA组合逻辑</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anran wang</dc:creator>
  <cp:lastModifiedBy>wang aaryn</cp:lastModifiedBy>
  <cp:revision>49</cp:revision>
  <dcterms:created xsi:type="dcterms:W3CDTF">2017-07-05T03:06:16Z</dcterms:created>
  <dcterms:modified xsi:type="dcterms:W3CDTF">2018-08-16T01:51:08Z</dcterms:modified>
</cp:coreProperties>
</file>