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1" r:id="rId3"/>
    <p:sldId id="365" r:id="rId4"/>
    <p:sldId id="366" r:id="rId5"/>
    <p:sldId id="367" r:id="rId6"/>
    <p:sldId id="379" r:id="rId7"/>
    <p:sldId id="369" r:id="rId8"/>
    <p:sldId id="371" r:id="rId9"/>
    <p:sldId id="368" r:id="rId10"/>
    <p:sldId id="385" r:id="rId11"/>
    <p:sldId id="386" r:id="rId12"/>
    <p:sldId id="384" r:id="rId13"/>
    <p:sldId id="382" r:id="rId14"/>
    <p:sldId id="383" r:id="rId15"/>
    <p:sldId id="370" r:id="rId16"/>
    <p:sldId id="372" r:id="rId17"/>
    <p:sldId id="373" r:id="rId18"/>
    <p:sldId id="376" r:id="rId19"/>
    <p:sldId id="377" r:id="rId20"/>
    <p:sldId id="389" r:id="rId21"/>
    <p:sldId id="387" r:id="rId22"/>
    <p:sldId id="390" r:id="rId23"/>
    <p:sldId id="391" r:id="rId24"/>
    <p:sldId id="276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E"/>
    <a:srgbClr val="0000FF"/>
    <a:srgbClr val="008001"/>
    <a:srgbClr val="056B5A"/>
    <a:srgbClr val="3975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34" autoAdjust="0"/>
    <p:restoredTop sz="94665" autoAdjust="0"/>
  </p:normalViewPr>
  <p:slideViewPr>
    <p:cSldViewPr snapToGrid="0">
      <p:cViewPr varScale="1">
        <p:scale>
          <a:sx n="89" d="100"/>
          <a:sy n="89" d="100"/>
        </p:scale>
        <p:origin x="117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28650" y="1704426"/>
            <a:ext cx="7886700" cy="1325563"/>
          </a:xfrm>
        </p:spPr>
        <p:txBody>
          <a:bodyPr/>
          <a:lstStyle/>
          <a:p>
            <a:r>
              <a:rPr lang="zh-CN" altLang="en-US" dirty="0" smtClean="0"/>
              <a:t>标题：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0" hasCustomPrompt="1"/>
          </p:nvPr>
        </p:nvSpPr>
        <p:spPr>
          <a:xfrm>
            <a:off x="607436" y="3133176"/>
            <a:ext cx="7888172" cy="1671637"/>
          </a:xfrm>
        </p:spPr>
        <p:txBody>
          <a:bodyPr/>
          <a:lstStyle/>
          <a:p>
            <a:pPr lvl="1"/>
            <a:r>
              <a:rPr lang="zh-CN" altLang="en-US" dirty="0" smtClean="0"/>
              <a:t>主讲人：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日期：</a:t>
            </a:r>
          </a:p>
        </p:txBody>
      </p:sp>
    </p:spTree>
    <p:extLst>
      <p:ext uri="{BB962C8B-B14F-4D97-AF65-F5344CB8AC3E}">
        <p14:creationId xmlns:p14="http://schemas.microsoft.com/office/powerpoint/2010/main" val="2868693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378229" y="293313"/>
            <a:ext cx="7772400" cy="762404"/>
          </a:xfrm>
        </p:spPr>
        <p:txBody>
          <a:bodyPr/>
          <a:lstStyle/>
          <a:p>
            <a:r>
              <a:rPr lang="zh-CN" altLang="en-US" dirty="0" smtClean="0"/>
              <a:t>小标题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07323" y="1467197"/>
            <a:ext cx="8221287" cy="44847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6701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矩形 4"/>
          <p:cNvSpPr/>
          <p:nvPr userDrawn="1"/>
        </p:nvSpPr>
        <p:spPr>
          <a:xfrm>
            <a:off x="2866863" y="1354666"/>
            <a:ext cx="389241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9600" b="1" cap="all" spc="0" dirty="0" smtClean="0">
                <a:ln w="0"/>
                <a:solidFill>
                  <a:srgbClr val="056B5A"/>
                </a:solidFill>
                <a:effectLst>
                  <a:reflection blurRad="12700" stA="50000" endPos="50000" dist="5000" dir="5400000" sy="-100000" rotWithShape="0"/>
                </a:effectLst>
              </a:rPr>
              <a:t>谢谢！</a:t>
            </a:r>
            <a:endParaRPr lang="zh-CN" altLang="en-US" sz="9600" b="1" cap="all" spc="0" dirty="0">
              <a:ln w="0"/>
              <a:solidFill>
                <a:srgbClr val="056B5A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332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184740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标题：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3172667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/>
            <a:r>
              <a:rPr lang="zh-CN" altLang="en-US" dirty="0" smtClean="0"/>
              <a:t>主讲人：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日期：</a:t>
            </a:r>
          </a:p>
          <a:p>
            <a:pPr lvl="2"/>
            <a:endParaRPr lang="zh-CN" altLang="en-US" dirty="0" smtClean="0"/>
          </a:p>
          <a:p>
            <a:pPr lvl="3"/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7" r:id="rId2"/>
    <p:sldLayoutId id="2147483658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ctr"/>
            <a:r>
              <a:rPr lang="en-US" altLang="zh-CN" dirty="0">
                <a:solidFill>
                  <a:srgbClr val="FF0000"/>
                </a:solidFill>
              </a:rPr>
              <a:t>FPGA</a:t>
            </a:r>
            <a:r>
              <a:rPr lang="zh-CN" altLang="en-US" dirty="0">
                <a:solidFill>
                  <a:srgbClr val="FF0000"/>
                </a:solidFill>
              </a:rPr>
              <a:t>有限状态机设计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                                </a:t>
            </a:r>
            <a:r>
              <a:rPr lang="zh-CN" altLang="en-US" dirty="0" smtClean="0"/>
              <a:t>王安然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28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/>
              <a:t>状态机三段式模板</a:t>
            </a:r>
            <a:endParaRPr lang="zh-CN" altLang="en-US" sz="3200" dirty="0"/>
          </a:p>
        </p:txBody>
      </p:sp>
      <p:sp>
        <p:nvSpPr>
          <p:cNvPr id="3" name="矩形 2"/>
          <p:cNvSpPr/>
          <p:nvPr/>
        </p:nvSpPr>
        <p:spPr>
          <a:xfrm>
            <a:off x="533401" y="1288346"/>
            <a:ext cx="799147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第一个进程，同步时序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always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模块，格式化描述次态寄存器迁移到现态寄存器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always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@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zh-CN" b="1" kern="0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posedge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clk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negedge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rst_n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异步复位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if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(!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rst_n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current_state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IDLE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else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current_state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next_state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注意，使用的是非阻塞</a:t>
            </a:r>
            <a:r>
              <a:rPr lang="zh-CN" altLang="zh-CN" kern="0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赋值</a:t>
            </a:r>
            <a:endParaRPr lang="en-US" altLang="zh-CN" kern="0" dirty="0" smtClean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第二个进程，组合逻辑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always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模块，描述状态转移条件判断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always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@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current_state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电平触发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begin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next_state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x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要初始化，使得系统复位后能进入正确的状态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case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zh-CN" kern="0" dirty="0" err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current_state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S1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if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(...)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next_state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S2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阻塞赋值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...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endcase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end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529138" y="5092512"/>
            <a:ext cx="29765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输出逻辑部分  </a:t>
            </a:r>
            <a:r>
              <a:rPr lang="zh-CN" altLang="en-US" sz="2400" b="1" kern="0" dirty="0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二</a:t>
            </a:r>
            <a:endParaRPr lang="en-US" altLang="zh-CN" sz="2400" b="1" kern="0" dirty="0">
              <a:solidFill>
                <a:srgbClr val="00B0F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r>
              <a:rPr lang="en-US" altLang="zh-CN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out1 = 1‘b1;  </a:t>
            </a:r>
            <a:r>
              <a:rPr lang="zh-CN" altLang="en-US" sz="2400" b="1" kern="0" dirty="0" smtClean="0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段</a:t>
            </a:r>
            <a:endParaRPr lang="zh-CN" altLang="zh-CN" sz="2400" kern="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CN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out2 = 1‘b1;  </a:t>
            </a:r>
            <a:r>
              <a:rPr lang="zh-CN" altLang="en-US" sz="2400" b="1" kern="0" dirty="0" smtClean="0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式</a:t>
            </a:r>
            <a:endParaRPr lang="zh-CN" altLang="zh-CN" sz="2800" b="1" kern="100" dirty="0">
              <a:solidFill>
                <a:srgbClr val="00B0F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56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/>
              <a:t>状态机三段式模板</a:t>
            </a:r>
            <a:endParaRPr lang="zh-CN" altLang="en-US" sz="3200" dirty="0"/>
          </a:p>
        </p:txBody>
      </p:sp>
      <p:sp>
        <p:nvSpPr>
          <p:cNvPr id="3" name="矩形 2"/>
          <p:cNvSpPr/>
          <p:nvPr/>
        </p:nvSpPr>
        <p:spPr>
          <a:xfrm>
            <a:off x="571500" y="1443841"/>
            <a:ext cx="794384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第三个进程，同步时序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always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模块，格式化描述次态寄存器输出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always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@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zh-CN" b="1" kern="0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posedge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clk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negedge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rst_n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...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初始化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case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zh-CN" kern="0" dirty="0" err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next_state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S1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out1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1'b1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注意是非阻塞逻辑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S2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out2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1'b1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default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:...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//default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的作用是免除综合工具综合出锁存器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endcase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end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491413" y="2835087"/>
            <a:ext cx="6429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kern="0" dirty="0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三</a:t>
            </a:r>
            <a:endParaRPr lang="en-US" altLang="zh-CN" sz="2400" b="1" kern="0" dirty="0">
              <a:solidFill>
                <a:srgbClr val="00B0F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r>
              <a:rPr lang="zh-CN" altLang="en-US" sz="2400" b="1" kern="0" dirty="0" smtClean="0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段</a:t>
            </a:r>
            <a:endParaRPr lang="zh-CN" altLang="zh-CN" sz="2400" kern="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zh-CN" altLang="en-US" sz="2400" b="1" kern="0" dirty="0" smtClean="0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式</a:t>
            </a:r>
            <a:endParaRPr lang="zh-CN" altLang="zh-CN" sz="2800" b="1" kern="100" dirty="0">
              <a:solidFill>
                <a:srgbClr val="00B0F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5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序列检测器一段式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2342438"/>
            <a:ext cx="9144000" cy="407719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81419" y="1544274"/>
            <a:ext cx="67766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B0F0"/>
                </a:solidFill>
              </a:rPr>
              <a:t>具体工程及源码在附带资料中，仿真结果如下：</a:t>
            </a:r>
            <a:endParaRPr lang="zh-CN" altLang="en-US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83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序列</a:t>
            </a:r>
            <a:r>
              <a:rPr lang="zh-CN" altLang="en-US" sz="3200" dirty="0" smtClean="0"/>
              <a:t>检测器二段式</a:t>
            </a:r>
            <a:endParaRPr lang="zh-CN" altLang="en-US" sz="32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26071"/>
            <a:ext cx="9144000" cy="3621464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81419" y="1544274"/>
            <a:ext cx="67766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B0F0"/>
                </a:solidFill>
              </a:rPr>
              <a:t>具体工程及源码在附带资料中，仿真结果如下：</a:t>
            </a:r>
            <a:endParaRPr lang="zh-CN" altLang="en-US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25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序列</a:t>
            </a:r>
            <a:r>
              <a:rPr lang="zh-CN" altLang="en-US" sz="3200" dirty="0" smtClean="0"/>
              <a:t>检测器三段式</a:t>
            </a:r>
            <a:endParaRPr lang="zh-CN" altLang="en-US" sz="32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2439079"/>
            <a:ext cx="9144000" cy="3918857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81419" y="1544274"/>
            <a:ext cx="67766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B0F0"/>
                </a:solidFill>
              </a:rPr>
              <a:t>具体工程及源码在附带资料中，仿真结果如下：</a:t>
            </a:r>
            <a:endParaRPr lang="zh-CN" altLang="en-US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5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不同样式的比较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940158" y="1532587"/>
            <a:ext cx="7340958" cy="4662152"/>
            <a:chOff x="940158" y="1532587"/>
            <a:chExt cx="7340958" cy="4662152"/>
          </a:xfrm>
        </p:grpSpPr>
        <p:pic>
          <p:nvPicPr>
            <p:cNvPr id="4" name="图片 3"/>
            <p:cNvPicPr/>
            <p:nvPr/>
          </p:nvPicPr>
          <p:blipFill rotWithShape="1">
            <a:blip r:embed="rId2"/>
            <a:srcRect t="2563"/>
            <a:stretch/>
          </p:blipFill>
          <p:spPr bwMode="auto">
            <a:xfrm>
              <a:off x="940158" y="1532587"/>
              <a:ext cx="7340958" cy="4662152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5" name="矩形 4"/>
            <p:cNvSpPr/>
            <p:nvPr/>
          </p:nvSpPr>
          <p:spPr>
            <a:xfrm>
              <a:off x="6606862" y="3694386"/>
              <a:ext cx="193183" cy="338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6520734" y="3632381"/>
              <a:ext cx="2189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/>
                <a:t>有</a:t>
              </a:r>
              <a:endParaRPr lang="zh-CN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6087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状态编码</a:t>
            </a:r>
          </a:p>
        </p:txBody>
      </p:sp>
      <p:sp>
        <p:nvSpPr>
          <p:cNvPr id="3" name="内容占位符 2"/>
          <p:cNvSpPr txBox="1">
            <a:spLocks/>
          </p:cNvSpPr>
          <p:nvPr/>
        </p:nvSpPr>
        <p:spPr>
          <a:xfrm>
            <a:off x="757840" y="1671638"/>
            <a:ext cx="3360737" cy="15382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dirty="0" smtClean="0"/>
              <a:t>二进制码</a:t>
            </a:r>
            <a:endParaRPr lang="en-US" altLang="zh-CN" sz="2400" dirty="0" smtClean="0"/>
          </a:p>
          <a:p>
            <a:r>
              <a:rPr lang="zh-CN" altLang="en-US" sz="2400" dirty="0" smtClean="0"/>
              <a:t>格雷码</a:t>
            </a:r>
            <a:endParaRPr lang="en-US" altLang="zh-CN" sz="2400" dirty="0" smtClean="0"/>
          </a:p>
          <a:p>
            <a:r>
              <a:rPr lang="zh-CN" altLang="en-US" sz="2400" dirty="0" smtClean="0"/>
              <a:t>独热码</a:t>
            </a:r>
            <a:endParaRPr lang="zh-CN" altLang="en-US" sz="24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638073"/>
              </p:ext>
            </p:extLst>
          </p:nvPr>
        </p:nvGraphicFramePr>
        <p:xfrm>
          <a:off x="4654674" y="1388393"/>
          <a:ext cx="3888432" cy="475253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6144"/>
                <a:gridCol w="1296144"/>
                <a:gridCol w="1296144"/>
              </a:tblGrid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二进制</a:t>
                      </a:r>
                      <a:endParaRPr lang="zh-CN" alt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格雷码</a:t>
                      </a:r>
                      <a:endParaRPr lang="zh-CN" alt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独热码</a:t>
                      </a:r>
                      <a:endParaRPr lang="zh-CN" alt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000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000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00000001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001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001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00000010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010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011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00000100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011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010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00001000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00010000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00100000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01000000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10000000</a:t>
                      </a:r>
                      <a:endParaRPr lang="zh-CN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562840" y="3308528"/>
            <a:ext cx="378575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二进制编码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、格雷码编码使用最少的触发器，消耗较多的组合逻辑，而独热码编码反之。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CPLD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中，由于器件拥有较多的地提供组合逻辑资源，所以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CPLD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多使用二进制编码或格雷码，而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FPGA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更多地提供触发器资源，所以在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FPGA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中多使用独热码编码，并非绝对，以实际应用而定。</a:t>
            </a:r>
          </a:p>
        </p:txBody>
      </p:sp>
    </p:spTree>
    <p:extLst>
      <p:ext uri="{BB962C8B-B14F-4D97-AF65-F5344CB8AC3E}">
        <p14:creationId xmlns:p14="http://schemas.microsoft.com/office/powerpoint/2010/main" val="261523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状态机的设计的一般步骤</a:t>
            </a:r>
          </a:p>
        </p:txBody>
      </p:sp>
      <p:sp>
        <p:nvSpPr>
          <p:cNvPr id="3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11188" y="1557338"/>
            <a:ext cx="7999412" cy="44624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/>
            <a:r>
              <a:rPr lang="zh-CN" altLang="en-GB" sz="2400" dirty="0" smtClean="0"/>
              <a:t>逻辑抽象，得出状态转</a:t>
            </a:r>
            <a:r>
              <a:rPr lang="zh-CN" altLang="en-US" sz="2400" dirty="0" smtClean="0"/>
              <a:t>移</a:t>
            </a:r>
            <a:r>
              <a:rPr lang="zh-CN" altLang="en-GB" sz="2400" dirty="0" smtClean="0"/>
              <a:t>图</a:t>
            </a:r>
          </a:p>
          <a:p>
            <a:pPr marL="609600" indent="-609600"/>
            <a:r>
              <a:rPr lang="zh-CN" altLang="en-GB" sz="2400" dirty="0" smtClean="0"/>
              <a:t>状态化简</a:t>
            </a:r>
          </a:p>
          <a:p>
            <a:pPr marL="609600" indent="-609600">
              <a:buFont typeface="Wingdings" pitchFamily="2" charset="2"/>
              <a:buNone/>
            </a:pPr>
            <a:r>
              <a:rPr lang="zh-CN" altLang="en-GB" sz="2400" dirty="0" smtClean="0"/>
              <a:t>       如果在状态转换图中出现这样两个状态，它们在相同的输入下转换到同一状态去，并得到一样的输出，则称它们为等价状态 ，可合并成一个，可以由电脑完成</a:t>
            </a:r>
          </a:p>
          <a:p>
            <a:pPr marL="609600" indent="-609600"/>
            <a:r>
              <a:rPr lang="zh-CN" altLang="en-GB" sz="2400" dirty="0" smtClean="0"/>
              <a:t>状态分配：又称状态编码 </a:t>
            </a:r>
            <a:endParaRPr lang="en-US" altLang="zh-CN" sz="2400" dirty="0" smtClean="0"/>
          </a:p>
          <a:p>
            <a:pPr marL="609600" indent="-609600"/>
            <a:r>
              <a:rPr lang="zh-CN" altLang="en-US" sz="2400" dirty="0" smtClean="0"/>
              <a:t>描述状态机</a:t>
            </a:r>
            <a:endParaRPr lang="en-US" altLang="zh-CN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2000" dirty="0" smtClean="0"/>
              <a:t>（选定触发器的类型并求出状态方程、驱动方程和输出方程</a:t>
            </a:r>
            <a:endParaRPr lang="en-US" altLang="zh-CN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dirty="0" smtClean="0"/>
              <a:t>   </a:t>
            </a:r>
            <a:r>
              <a:rPr lang="zh-CN" altLang="en-US" sz="2000" dirty="0" smtClean="0"/>
              <a:t>按照方程得出逻辑图）</a:t>
            </a:r>
            <a:endParaRPr lang="zh-CN" altLang="en-GB" sz="2000" dirty="0" smtClean="0"/>
          </a:p>
          <a:p>
            <a:pPr marL="609600" indent="-609600">
              <a:buFont typeface="Wingdings" pitchFamily="2" charset="2"/>
              <a:buNone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40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交通灯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15685" y="1562281"/>
            <a:ext cx="353291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交通灯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由红黄绿三种颜色组成用来指挥交通的信号灯；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伴随着红绿灯的指示，有数码管的计时；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295" y="1146220"/>
            <a:ext cx="3295650" cy="275516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995" y="4152483"/>
            <a:ext cx="379095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26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交通</a:t>
            </a:r>
            <a:r>
              <a:rPr lang="zh-CN" altLang="en-US" sz="3200" dirty="0" smtClean="0"/>
              <a:t>灯逻辑</a:t>
            </a:r>
            <a:endParaRPr lang="zh-CN" altLang="en-US" sz="3200" dirty="0"/>
          </a:p>
        </p:txBody>
      </p:sp>
      <p:sp>
        <p:nvSpPr>
          <p:cNvPr id="3" name="文本框 2"/>
          <p:cNvSpPr txBox="1"/>
          <p:nvPr/>
        </p:nvSpPr>
        <p:spPr>
          <a:xfrm>
            <a:off x="1199669" y="1447956"/>
            <a:ext cx="34242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交通灯主路上绿灯持续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秒时间，黄灯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秒时间，红灯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16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秒时间；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交通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灯支路上绿灯持续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秒时间，黄灯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秒时间，红灯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26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秒时间；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8810" y="1146220"/>
            <a:ext cx="2971799" cy="266498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669" y="3996462"/>
            <a:ext cx="6967585" cy="219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07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主要内容</a:t>
            </a: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862444" y="2082446"/>
            <a:ext cx="7429501" cy="297792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CN" altLang="en-US" sz="2400" dirty="0" smtClean="0"/>
              <a:t>有限状态机概述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400" dirty="0" smtClean="0"/>
              <a:t>有限状态机分类及异同</a:t>
            </a:r>
            <a:endParaRPr lang="en-US" altLang="zh-CN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400" dirty="0" smtClean="0"/>
              <a:t>序列检测状态机实现</a:t>
            </a:r>
            <a:endParaRPr lang="en-US" altLang="zh-CN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400" dirty="0" smtClean="0"/>
              <a:t>有限状态机编码方式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400" dirty="0" smtClean="0"/>
              <a:t>有限状态机设计一般步骤及实例</a:t>
            </a:r>
            <a:endParaRPr lang="en-US" altLang="zh-CN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400" dirty="0"/>
              <a:t>交通</a:t>
            </a:r>
            <a:r>
              <a:rPr lang="zh-CN" altLang="en-US" sz="2400" dirty="0" smtClean="0"/>
              <a:t>灯三段式设计案例</a:t>
            </a:r>
            <a:endParaRPr lang="en-US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val="287053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程序设计框图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53669" y="1815049"/>
            <a:ext cx="443739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首先将系统时钟进行分配产生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1Hz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信号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通过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1Hz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信号倒计时进行状态机状态转换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S1: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主路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绿灯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点亮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支路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红灯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点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亮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持续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22S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时间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S2: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路黄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灯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点亮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支路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红灯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亮，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持续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时间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S3: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路红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灯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点亮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支路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绿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灯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亮，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持续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12S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时间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S4: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路红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灯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点亮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支路黄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灯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亮，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持续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时间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2754" y="1871835"/>
            <a:ext cx="3047011" cy="394908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>
            <a:off x="4686300" y="2026227"/>
            <a:ext cx="1132609" cy="1143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右大括号 5"/>
          <p:cNvSpPr/>
          <p:nvPr/>
        </p:nvSpPr>
        <p:spPr>
          <a:xfrm>
            <a:off x="4800600" y="3002973"/>
            <a:ext cx="197427" cy="2722418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箭头连接符 8"/>
          <p:cNvCxnSpPr>
            <a:stCxn id="6" idx="1"/>
          </p:cNvCxnSpPr>
          <p:nvPr/>
        </p:nvCxnSpPr>
        <p:spPr>
          <a:xfrm>
            <a:off x="4998027" y="4364182"/>
            <a:ext cx="363682" cy="2078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90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交通</a:t>
            </a:r>
            <a:r>
              <a:rPr lang="zh-CN" altLang="en-US" sz="3200" dirty="0" smtClean="0"/>
              <a:t>灯</a:t>
            </a:r>
            <a:r>
              <a:rPr lang="zh-CN" altLang="en-US" sz="3200" dirty="0"/>
              <a:t>实现</a:t>
            </a:r>
          </a:p>
        </p:txBody>
      </p:sp>
      <p:sp>
        <p:nvSpPr>
          <p:cNvPr id="2" name="矩形 1"/>
          <p:cNvSpPr/>
          <p:nvPr/>
        </p:nvSpPr>
        <p:spPr>
          <a:xfrm>
            <a:off x="270162" y="1298921"/>
            <a:ext cx="8655627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kern="0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reg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c_state</a:t>
            </a:r>
            <a:r>
              <a:rPr lang="en-US" altLang="zh-CN" b="1" kern="0" dirty="0" err="1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n_state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同步状态转移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always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@(</a:t>
            </a:r>
            <a:r>
              <a:rPr lang="en-US" altLang="zh-CN" b="1" kern="0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posedge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clk_1Hz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negedge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rst_n_in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if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(!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rst_n_in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en-US" altLang="zh-CN" sz="20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zh-CN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c_state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S1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else  </a:t>
            </a:r>
            <a:r>
              <a:rPr lang="en-US" altLang="zh-CN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c_state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n_state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判断转移条件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always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@(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c_state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timecnt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  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zh-CN" altLang="en-US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组合逻辑</a:t>
            </a:r>
            <a:endParaRPr lang="zh-CN" altLang="zh-CN" kern="0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if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(!</a:t>
            </a:r>
            <a:r>
              <a:rPr lang="en-US" altLang="zh-CN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rst_n_in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n_state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S1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else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begin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case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c_state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  S1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if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(!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timecnt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n_state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S2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else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n_state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S1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  S2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if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(!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timecnt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n_state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S3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else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n_state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S2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  S3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if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(!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timecnt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n_state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S4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else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n_state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S3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  S4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if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(!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timecnt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n_state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S1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else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n_state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S4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  </a:t>
            </a:r>
            <a:r>
              <a:rPr lang="en-US" altLang="zh-CN" b="1" kern="0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default</a:t>
            </a:r>
            <a:r>
              <a:rPr lang="en-US" altLang="zh-CN" b="1" kern="0" dirty="0" err="1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n_state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S1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</a:t>
            </a:r>
            <a:r>
              <a:rPr lang="en-US" altLang="zh-CN" b="1" kern="0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endcase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end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10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交通</a:t>
            </a:r>
            <a:r>
              <a:rPr lang="zh-CN" altLang="en-US" sz="3200" dirty="0" smtClean="0"/>
              <a:t>灯</a:t>
            </a:r>
            <a:r>
              <a:rPr lang="zh-CN" altLang="en-US" sz="3200" dirty="0"/>
              <a:t>实现</a:t>
            </a:r>
          </a:p>
        </p:txBody>
      </p:sp>
      <p:sp>
        <p:nvSpPr>
          <p:cNvPr id="2" name="矩形 1"/>
          <p:cNvSpPr/>
          <p:nvPr/>
        </p:nvSpPr>
        <p:spPr>
          <a:xfrm>
            <a:off x="488372" y="1399136"/>
            <a:ext cx="813608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localparam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RED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3'b011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,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GREEN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3'b101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,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YELLOW 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dirty="0">
                <a:solidFill>
                  <a:srgbClr val="FF8000"/>
                </a:solidFill>
                <a:latin typeface="Courier New" panose="02070309020205020404" pitchFamily="49" charset="0"/>
              </a:rPr>
              <a:t>3'b110</a:t>
            </a:r>
            <a:r>
              <a:rPr lang="en-US" altLang="zh-CN" b="1" dirty="0">
                <a:solidFill>
                  <a:srgbClr val="000080"/>
                </a:solidFill>
                <a:latin typeface="Courier New" panose="02070309020205020404" pitchFamily="49" charset="0"/>
              </a:rPr>
              <a:t>;</a:t>
            </a:r>
            <a:endParaRPr lang="en-US" altLang="zh-CN" dirty="0"/>
          </a:p>
          <a:p>
            <a:endParaRPr lang="en-US" altLang="zh-CN" kern="0" dirty="0" smtClean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S1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begin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</a:t>
            </a:r>
            <a:r>
              <a:rPr lang="en-US" altLang="zh-CN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led_master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GREEN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zh-CN" altLang="en-US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主路绿灯</a:t>
            </a:r>
            <a:endParaRPr lang="zh-CN" altLang="zh-CN" kern="0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</a:t>
            </a:r>
            <a:r>
              <a:rPr lang="en-US" altLang="zh-CN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led_slave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RED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     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zh-CN" altLang="en-US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支路红灯</a:t>
            </a:r>
            <a:endParaRPr lang="zh-CN" altLang="zh-CN" kern="0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if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zh-CN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timecnt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==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begin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  </a:t>
            </a:r>
            <a:r>
              <a:rPr lang="en-US" altLang="zh-CN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timecnt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8‘h21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 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zh-CN" altLang="en-US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计数初值</a:t>
            </a:r>
            <a:endParaRPr lang="zh-CN" altLang="zh-CN" kern="0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end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else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begin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  if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zh-CN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timecnt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]==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begin  </a:t>
            </a:r>
            <a:r>
              <a:rPr lang="en-US" altLang="zh-CN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zh-CN" altLang="en-US" kern="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十进制减法</a:t>
            </a:r>
            <a:endParaRPr lang="zh-CN" altLang="zh-CN" kern="0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      </a:t>
            </a:r>
            <a:r>
              <a:rPr lang="en-US" altLang="zh-CN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timecnt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7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4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timecnt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7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4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-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1'b1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      </a:t>
            </a:r>
            <a:r>
              <a:rPr lang="en-US" altLang="zh-CN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timecnt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4'd9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  end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else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endParaRPr lang="en-US" altLang="zh-CN" kern="0" dirty="0" smtClean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     </a:t>
            </a:r>
            <a:r>
              <a:rPr lang="en-US" altLang="zh-CN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timecnt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en-US" altLang="zh-CN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timecnt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-</a:t>
            </a:r>
            <a:r>
              <a:rPr lang="en-US" altLang="zh-CN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1'b1</a:t>
            </a:r>
            <a:r>
              <a:rPr lang="en-US" altLang="zh-CN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end</a:t>
            </a:r>
            <a:endParaRPr lang="zh-CN" altLang="zh-CN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end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8103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交通</a:t>
            </a:r>
            <a:r>
              <a:rPr lang="zh-CN" altLang="en-US" sz="3200" dirty="0" smtClean="0"/>
              <a:t>灯仿真结果</a:t>
            </a:r>
            <a:endParaRPr lang="zh-CN" altLang="en-US" sz="320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19040"/>
            <a:ext cx="9144000" cy="376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62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962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/>
              <a:t>有限状态机描述</a:t>
            </a:r>
            <a:endParaRPr lang="zh-CN" altLang="en-US" sz="3200" dirty="0"/>
          </a:p>
        </p:txBody>
      </p:sp>
      <p:sp>
        <p:nvSpPr>
          <p:cNvPr id="4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580016" y="1484601"/>
            <a:ext cx="7999412" cy="44624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z="2000" dirty="0" smtClean="0"/>
              <a:t>FSM</a:t>
            </a:r>
            <a:r>
              <a:rPr lang="zh-CN" altLang="en-US" sz="2000" dirty="0" smtClean="0"/>
              <a:t>：</a:t>
            </a:r>
            <a:r>
              <a:rPr lang="en-US" altLang="zh-CN" sz="2000" dirty="0" smtClean="0"/>
              <a:t>finite state machine</a:t>
            </a:r>
            <a:r>
              <a:rPr lang="zh-CN" altLang="en-US" sz="2000" dirty="0" smtClean="0"/>
              <a:t>，一种由</a:t>
            </a:r>
            <a:r>
              <a:rPr lang="zh-CN" altLang="en-US" sz="2000" dirty="0" smtClean="0">
                <a:solidFill>
                  <a:srgbClr val="FF0000"/>
                </a:solidFill>
              </a:rPr>
              <a:t>寄存器组</a:t>
            </a:r>
            <a:r>
              <a:rPr lang="zh-CN" altLang="en-US" sz="2000" dirty="0" smtClean="0"/>
              <a:t>和</a:t>
            </a:r>
            <a:r>
              <a:rPr lang="zh-CN" altLang="en-US" sz="2000" dirty="0" smtClean="0">
                <a:solidFill>
                  <a:srgbClr val="FF0000"/>
                </a:solidFill>
              </a:rPr>
              <a:t>组合逻辑</a:t>
            </a:r>
            <a:r>
              <a:rPr lang="zh-CN" altLang="en-US" sz="2000" dirty="0" smtClean="0"/>
              <a:t>构成硬件时序电路，堪称</a:t>
            </a:r>
            <a:r>
              <a:rPr lang="en-US" altLang="zh-CN" sz="2000" dirty="0" smtClean="0"/>
              <a:t>FPGA</a:t>
            </a:r>
            <a:r>
              <a:rPr lang="zh-CN" altLang="en-US" sz="2000" dirty="0" smtClean="0"/>
              <a:t>硬件设计的灵魂。</a:t>
            </a:r>
            <a:endParaRPr lang="en-US" altLang="zh-CN" sz="2000" dirty="0" smtClean="0"/>
          </a:p>
          <a:p>
            <a:pPr>
              <a:defRPr/>
            </a:pPr>
            <a:r>
              <a:rPr lang="zh-CN" altLang="en-US" sz="2000" dirty="0" smtClean="0"/>
              <a:t>在同一时钟跳变沿由当前状态（现态）转移到</a:t>
            </a:r>
            <a:r>
              <a:rPr lang="zh-CN" altLang="en-US" sz="2000" dirty="0"/>
              <a:t>下</a:t>
            </a:r>
            <a:r>
              <a:rPr lang="zh-CN" altLang="en-US" sz="2000" dirty="0" smtClean="0"/>
              <a:t>一状态（次态）</a:t>
            </a:r>
            <a:endParaRPr lang="en-US" altLang="zh-CN" sz="2000" dirty="0" smtClean="0"/>
          </a:p>
          <a:p>
            <a:pPr>
              <a:defRPr/>
            </a:pPr>
            <a:r>
              <a:rPr lang="en-GB" altLang="en-US" sz="2000" dirty="0" err="1"/>
              <a:t>究竟转向哪一状态不但取决于各个输入值，还取决于当前状态</a:t>
            </a:r>
            <a:r>
              <a:rPr lang="en-GB" altLang="en-US" sz="2000" dirty="0" smtClean="0"/>
              <a:t>。</a:t>
            </a:r>
          </a:p>
          <a:p>
            <a:pPr>
              <a:defRPr/>
            </a:pPr>
            <a:r>
              <a:rPr lang="zh-CN" altLang="en-US" sz="2000" dirty="0"/>
              <a:t>在时钟跳变沿时刻进行复杂组合逻辑</a:t>
            </a:r>
            <a:r>
              <a:rPr lang="zh-CN" altLang="en-US" sz="2000" dirty="0" smtClean="0"/>
              <a:t>控制</a:t>
            </a:r>
            <a:endParaRPr lang="en-US" altLang="zh-CN" sz="2000" dirty="0" smtClean="0">
              <a:solidFill>
                <a:srgbClr val="FB4729"/>
              </a:solidFill>
            </a:endParaRPr>
          </a:p>
          <a:p>
            <a:pPr>
              <a:defRPr/>
            </a:pPr>
            <a:r>
              <a:rPr lang="zh-CN" altLang="en-US" sz="2000" dirty="0" smtClean="0">
                <a:solidFill>
                  <a:srgbClr val="FB4729"/>
                </a:solidFill>
              </a:rPr>
              <a:t>包含时序、组合逻辑电路</a:t>
            </a:r>
          </a:p>
          <a:p>
            <a:pPr>
              <a:defRPr/>
            </a:pPr>
            <a:r>
              <a:rPr lang="zh-CN" altLang="en-US" sz="2000" dirty="0" smtClean="0"/>
              <a:t>非常有用模型，可以模拟大部分事物。如按键命令、自动门控制、通信时序等</a:t>
            </a:r>
            <a:endParaRPr lang="en-US" altLang="zh-CN" sz="2000" dirty="0" smtClean="0"/>
          </a:p>
          <a:p>
            <a:pPr marL="0" indent="0">
              <a:buNone/>
              <a:defRPr/>
            </a:pPr>
            <a:endParaRPr lang="en-US" altLang="zh-CN" sz="2000" dirty="0" smtClean="0">
              <a:solidFill>
                <a:srgbClr val="FB4729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zh-CN" sz="2000" dirty="0" smtClean="0">
                <a:solidFill>
                  <a:schemeClr val="bg2">
                    <a:lumMod val="50000"/>
                  </a:schemeClr>
                </a:solidFill>
              </a:rPr>
              <a:t>1.</a:t>
            </a:r>
            <a:r>
              <a:rPr lang="zh-CN" altLang="en-US" sz="2000" dirty="0" smtClean="0">
                <a:solidFill>
                  <a:schemeClr val="bg2">
                    <a:lumMod val="50000"/>
                  </a:schemeClr>
                </a:solidFill>
              </a:rPr>
              <a:t>状态总数</a:t>
            </a:r>
            <a:r>
              <a:rPr lang="en-US" altLang="zh-CN" sz="2000" dirty="0" smtClean="0">
                <a:solidFill>
                  <a:schemeClr val="bg2">
                    <a:lumMod val="50000"/>
                  </a:schemeClr>
                </a:solidFill>
              </a:rPr>
              <a:t>state</a:t>
            </a:r>
            <a:r>
              <a:rPr lang="zh-CN" altLang="en-US" sz="2000" dirty="0" smtClean="0">
                <a:solidFill>
                  <a:schemeClr val="bg2">
                    <a:lumMod val="50000"/>
                  </a:schemeClr>
                </a:solidFill>
              </a:rPr>
              <a:t>是有限的</a:t>
            </a:r>
            <a:endParaRPr lang="en-US" altLang="zh-CN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zh-CN" sz="2000" dirty="0" smtClean="0">
                <a:solidFill>
                  <a:schemeClr val="bg2">
                    <a:lumMod val="50000"/>
                  </a:schemeClr>
                </a:solidFill>
              </a:rPr>
              <a:t>2.</a:t>
            </a:r>
            <a:r>
              <a:rPr lang="zh-CN" altLang="en-US" sz="2000" dirty="0" smtClean="0">
                <a:solidFill>
                  <a:schemeClr val="bg2">
                    <a:lumMod val="50000"/>
                  </a:schemeClr>
                </a:solidFill>
              </a:rPr>
              <a:t>任何一个时刻，只能处于一个状态</a:t>
            </a:r>
            <a:endParaRPr lang="en-US" altLang="zh-CN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zh-CN" sz="2000" dirty="0" smtClean="0">
                <a:solidFill>
                  <a:schemeClr val="bg2">
                    <a:lumMod val="50000"/>
                  </a:schemeClr>
                </a:solidFill>
              </a:rPr>
              <a:t>3.</a:t>
            </a:r>
            <a:r>
              <a:rPr lang="zh-CN" altLang="en-US" sz="2000" dirty="0" smtClean="0">
                <a:solidFill>
                  <a:schemeClr val="bg2">
                    <a:lumMod val="50000"/>
                  </a:schemeClr>
                </a:solidFill>
              </a:rPr>
              <a:t>在条件满足时，由一个状态转变到另一个状态</a:t>
            </a:r>
            <a:endParaRPr lang="en-US" altLang="zh-CN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zh-CN" altLang="en-US" sz="2000" dirty="0" smtClean="0">
              <a:solidFill>
                <a:srgbClr val="FB47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02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有限状态机基本类型</a:t>
            </a:r>
          </a:p>
        </p:txBody>
      </p:sp>
      <p:sp>
        <p:nvSpPr>
          <p:cNvPr id="3" name="内容占位符 2"/>
          <p:cNvSpPr txBox="1">
            <a:spLocks/>
          </p:cNvSpPr>
          <p:nvPr/>
        </p:nvSpPr>
        <p:spPr>
          <a:xfrm>
            <a:off x="611188" y="1557338"/>
            <a:ext cx="7795057" cy="12274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zh-CN" sz="2000" dirty="0" err="1" smtClean="0">
                <a:solidFill>
                  <a:srgbClr val="FB4729"/>
                </a:solidFill>
              </a:rPr>
              <a:t>moore</a:t>
            </a:r>
            <a:r>
              <a:rPr lang="zh-CN" altLang="en-US" sz="2000" dirty="0" smtClean="0">
                <a:solidFill>
                  <a:srgbClr val="FB4729"/>
                </a:solidFill>
              </a:rPr>
              <a:t>型：</a:t>
            </a:r>
            <a:r>
              <a:rPr lang="zh-CN" altLang="en-US" sz="2000" dirty="0" smtClean="0"/>
              <a:t>输出逻辑只由当前状态决定</a:t>
            </a:r>
            <a:endParaRPr lang="en-US" altLang="zh-CN" sz="20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zh-CN" alt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下一个</a:t>
            </a:r>
            <a:r>
              <a:rPr lang="zh-CN" altLang="en-US" sz="2000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状态 </a:t>
            </a:r>
            <a:r>
              <a:rPr lang="en-US" altLang="zh-CN" sz="2000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= </a:t>
            </a:r>
            <a:r>
              <a:rPr lang="en-US" altLang="zh-CN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F(</a:t>
            </a:r>
            <a:r>
              <a:rPr lang="zh-CN" alt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当前状态，输入信号</a:t>
            </a:r>
            <a:r>
              <a:rPr lang="en-US" altLang="zh-CN" sz="2000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);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zh-CN" altLang="en-US" sz="2000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输出信号 </a:t>
            </a:r>
            <a:r>
              <a:rPr lang="en-US" altLang="zh-CN" sz="2000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= </a:t>
            </a:r>
            <a:r>
              <a:rPr lang="en-US" altLang="zh-CN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G(</a:t>
            </a:r>
            <a:r>
              <a:rPr lang="zh-CN" alt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当前状态</a:t>
            </a:r>
            <a:r>
              <a:rPr lang="en-US" altLang="zh-CN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)</a:t>
            </a:r>
            <a:r>
              <a:rPr lang="zh-CN" altLang="en-US" sz="2000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；</a:t>
            </a:r>
            <a:endParaRPr lang="en-US" altLang="zh-CN" sz="2000" dirty="0" smtClean="0">
              <a:solidFill>
                <a:srgbClr val="FB4729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5245" y="2925474"/>
            <a:ext cx="8353425" cy="316865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02240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200" dirty="0"/>
              <a:t>Mealy</a:t>
            </a:r>
            <a:r>
              <a:rPr lang="zh-CN" altLang="en-US" sz="3200" dirty="0"/>
              <a:t>和</a:t>
            </a:r>
            <a:r>
              <a:rPr lang="en-US" altLang="zh-CN" sz="3200" dirty="0"/>
              <a:t>Moore</a:t>
            </a:r>
            <a:r>
              <a:rPr lang="zh-CN" altLang="en-US" sz="3200" dirty="0"/>
              <a:t>状态机结构图</a:t>
            </a:r>
          </a:p>
        </p:txBody>
      </p:sp>
      <p:sp>
        <p:nvSpPr>
          <p:cNvPr id="10" name="内容占位符 2"/>
          <p:cNvSpPr txBox="1">
            <a:spLocks/>
          </p:cNvSpPr>
          <p:nvPr/>
        </p:nvSpPr>
        <p:spPr>
          <a:xfrm>
            <a:off x="611188" y="1557338"/>
            <a:ext cx="7991475" cy="12274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zh-CN" sz="2000" dirty="0" smtClean="0">
                <a:solidFill>
                  <a:srgbClr val="FB4729"/>
                </a:solidFill>
              </a:rPr>
              <a:t>mealy</a:t>
            </a:r>
            <a:r>
              <a:rPr lang="zh-CN" altLang="en-US" sz="2000" dirty="0">
                <a:solidFill>
                  <a:srgbClr val="FB4729"/>
                </a:solidFill>
              </a:rPr>
              <a:t>型</a:t>
            </a:r>
            <a:r>
              <a:rPr lang="zh-CN" altLang="en-US" sz="2000" dirty="0" smtClean="0">
                <a:solidFill>
                  <a:srgbClr val="FB4729"/>
                </a:solidFill>
              </a:rPr>
              <a:t>：</a:t>
            </a:r>
            <a:r>
              <a:rPr lang="zh-CN" altLang="en-US" sz="2000" dirty="0" smtClean="0"/>
              <a:t>输出逻辑不但</a:t>
            </a:r>
            <a:r>
              <a:rPr lang="zh-CN" altLang="en-US" sz="2000" dirty="0"/>
              <a:t>与当前状态有关还与当前</a:t>
            </a:r>
            <a:r>
              <a:rPr lang="zh-CN" altLang="en-US" sz="2000" dirty="0" smtClean="0"/>
              <a:t>输入值</a:t>
            </a:r>
            <a:r>
              <a:rPr lang="zh-CN" altLang="en-US" sz="2000" dirty="0"/>
              <a:t>有关</a:t>
            </a:r>
            <a:endParaRPr lang="en-US" altLang="zh-CN" sz="20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zh-CN" altLang="en-US" sz="2000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下</a:t>
            </a:r>
            <a:r>
              <a:rPr lang="zh-CN" alt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一个状态 </a:t>
            </a:r>
            <a:r>
              <a:rPr lang="en-US" altLang="zh-CN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F(</a:t>
            </a:r>
            <a:r>
              <a:rPr lang="zh-CN" alt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当前状态，输入信号</a:t>
            </a:r>
            <a:r>
              <a:rPr lang="en-US" altLang="zh-CN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zh-CN" altLang="en-US" sz="2000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；</a:t>
            </a:r>
            <a:endParaRPr lang="en-US" altLang="zh-CN" sz="2000" dirty="0" smtClean="0">
              <a:solidFill>
                <a:srgbClr val="3366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zh-CN" altLang="en-US" sz="2000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输出信号 </a:t>
            </a:r>
            <a:r>
              <a:rPr lang="en-US" altLang="zh-CN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G(</a:t>
            </a:r>
            <a:r>
              <a:rPr lang="zh-CN" alt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当前状态，输入信号</a:t>
            </a:r>
            <a:r>
              <a:rPr lang="en-US" altLang="zh-CN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zh-CN" altLang="en-US" sz="2000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；</a:t>
            </a:r>
            <a:endParaRPr lang="zh-CN" altLang="en-US" sz="2000" dirty="0">
              <a:solidFill>
                <a:srgbClr val="336699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877850"/>
            <a:ext cx="7991475" cy="350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593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举例：序列检测器</a:t>
            </a:r>
          </a:p>
        </p:txBody>
      </p:sp>
      <p:sp>
        <p:nvSpPr>
          <p:cNvPr id="23" name="内容占位符 2"/>
          <p:cNvSpPr txBox="1">
            <a:spLocks/>
          </p:cNvSpPr>
          <p:nvPr/>
        </p:nvSpPr>
        <p:spPr>
          <a:xfrm>
            <a:off x="624067" y="1390918"/>
            <a:ext cx="7999412" cy="122687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dirty="0" smtClean="0"/>
              <a:t>将指定的二进制序列从数码流中检测出来</a:t>
            </a:r>
            <a:endParaRPr lang="en-US" altLang="zh-CN" sz="2000" dirty="0" smtClean="0"/>
          </a:p>
          <a:p>
            <a:r>
              <a:rPr lang="zh-CN" altLang="en-US" sz="2000" dirty="0" smtClean="0"/>
              <a:t>如：将“</a:t>
            </a:r>
            <a:r>
              <a:rPr lang="en-US" altLang="zh-CN" sz="2000" dirty="0" smtClean="0"/>
              <a:t>101</a:t>
            </a:r>
            <a:r>
              <a:rPr lang="zh-CN" altLang="en-US" sz="2000" dirty="0" smtClean="0"/>
              <a:t>”序列从码流“</a:t>
            </a:r>
            <a:r>
              <a:rPr lang="en-US" altLang="zh-CN" sz="2000" dirty="0" smtClean="0"/>
              <a:t>111010110</a:t>
            </a:r>
            <a:r>
              <a:rPr lang="zh-CN" altLang="en-US" sz="2000" dirty="0" smtClean="0"/>
              <a:t>”中检测，输出高代表检测到序列，低电平代表没有发现</a:t>
            </a:r>
            <a:endParaRPr lang="zh-CN" altLang="en-US" sz="2000" dirty="0"/>
          </a:p>
        </p:txBody>
      </p:sp>
      <p:grpSp>
        <p:nvGrpSpPr>
          <p:cNvPr id="32" name="组合 31"/>
          <p:cNvGrpSpPr/>
          <p:nvPr/>
        </p:nvGrpSpPr>
        <p:grpSpPr>
          <a:xfrm>
            <a:off x="1320044" y="2617788"/>
            <a:ext cx="6285702" cy="1633156"/>
            <a:chOff x="1865929" y="4239967"/>
            <a:chExt cx="6285702" cy="1633156"/>
          </a:xfrm>
        </p:grpSpPr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4795559" y="5051216"/>
              <a:ext cx="323798" cy="638181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l"/>
              <a:r>
                <a:rPr lang="en-US" altLang="zh-CN" sz="2000" dirty="0" smtClean="0"/>
                <a:t>1</a:t>
              </a:r>
              <a:endParaRPr lang="en-US" altLang="zh-CN" sz="2000" dirty="0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>
              <a:off x="1865929" y="5370307"/>
              <a:ext cx="285704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3" name="Line 17"/>
            <p:cNvSpPr>
              <a:spLocks noChangeShapeType="1"/>
            </p:cNvSpPr>
            <p:nvPr/>
          </p:nvSpPr>
          <p:spPr bwMode="auto">
            <a:xfrm>
              <a:off x="5178403" y="5370307"/>
              <a:ext cx="286339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4" name="Rectangle 18"/>
            <p:cNvSpPr>
              <a:spLocks noChangeArrowheads="1"/>
            </p:cNvSpPr>
            <p:nvPr/>
          </p:nvSpPr>
          <p:spPr bwMode="auto">
            <a:xfrm>
              <a:off x="5496487" y="4919871"/>
              <a:ext cx="1635498" cy="942278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l"/>
              <a:r>
                <a:rPr lang="zh-CN" alt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华文细黑" panose="02010600040101010101" pitchFamily="2" charset="-122"/>
                  <a:ea typeface="华文细黑" panose="02010600040101010101" pitchFamily="2" charset="-122"/>
                </a:rPr>
                <a:t>识别</a:t>
              </a:r>
              <a:r>
                <a:rPr lang="en-US" altLang="zh-CN" sz="2000" dirty="0" smtClean="0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华文细黑" panose="02010600040101010101" pitchFamily="2" charset="-122"/>
                </a:rPr>
                <a:t>101</a:t>
              </a:r>
              <a:r>
                <a:rPr lang="zh-CN" alt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华文细黑" panose="02010600040101010101" pitchFamily="2" charset="-122"/>
                  <a:ea typeface="华文细黑" panose="02010600040101010101" pitchFamily="2" charset="-122"/>
                </a:rPr>
                <a:t>序列</a:t>
              </a:r>
            </a:p>
          </p:txBody>
        </p:sp>
        <p:sp>
          <p:nvSpPr>
            <p:cNvPr id="15" name="Line 19"/>
            <p:cNvSpPr>
              <a:spLocks noChangeShapeType="1"/>
            </p:cNvSpPr>
            <p:nvPr/>
          </p:nvSpPr>
          <p:spPr bwMode="auto">
            <a:xfrm>
              <a:off x="7181190" y="5376134"/>
              <a:ext cx="667278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6" name="Text Box 20"/>
            <p:cNvSpPr txBox="1">
              <a:spLocks noChangeArrowheads="1"/>
            </p:cNvSpPr>
            <p:nvPr/>
          </p:nvSpPr>
          <p:spPr bwMode="auto">
            <a:xfrm>
              <a:off x="5242450" y="4239968"/>
              <a:ext cx="571409" cy="482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l"/>
              <a:r>
                <a:rPr lang="en-US" altLang="zh-CN" sz="2000" dirty="0" err="1"/>
                <a:t>clk</a:t>
              </a:r>
              <a:endParaRPr lang="en-US" altLang="zh-CN" sz="2000" dirty="0"/>
            </a:p>
          </p:txBody>
        </p: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6544704" y="4239967"/>
              <a:ext cx="572044" cy="482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l"/>
              <a:r>
                <a:rPr lang="en-US" altLang="zh-CN" sz="2000" dirty="0" err="1"/>
                <a:t>rst</a:t>
              </a:r>
              <a:endParaRPr lang="en-US" altLang="zh-CN" sz="2000" dirty="0"/>
            </a:p>
          </p:txBody>
        </p:sp>
        <p:sp>
          <p:nvSpPr>
            <p:cNvPr id="18" name="Text Box 22"/>
            <p:cNvSpPr txBox="1">
              <a:spLocks noChangeArrowheads="1"/>
            </p:cNvSpPr>
            <p:nvPr/>
          </p:nvSpPr>
          <p:spPr bwMode="auto">
            <a:xfrm>
              <a:off x="7374515" y="5391010"/>
              <a:ext cx="777116" cy="482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l"/>
              <a:r>
                <a:rPr lang="en-US" altLang="zh-CN" sz="2000" dirty="0"/>
                <a:t>out</a:t>
              </a:r>
            </a:p>
          </p:txBody>
        </p:sp>
        <p:sp>
          <p:nvSpPr>
            <p:cNvPr id="19" name="Line 23"/>
            <p:cNvSpPr>
              <a:spLocks noChangeShapeType="1"/>
            </p:cNvSpPr>
            <p:nvPr/>
          </p:nvSpPr>
          <p:spPr bwMode="auto">
            <a:xfrm>
              <a:off x="5782191" y="4318776"/>
              <a:ext cx="0" cy="601096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>
              <a:off x="6544704" y="4318776"/>
              <a:ext cx="0" cy="601096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4" name="Rectangle 12"/>
            <p:cNvSpPr>
              <a:spLocks noChangeArrowheads="1"/>
            </p:cNvSpPr>
            <p:nvPr/>
          </p:nvSpPr>
          <p:spPr bwMode="auto">
            <a:xfrm>
              <a:off x="4471761" y="5051215"/>
              <a:ext cx="323798" cy="638181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l"/>
              <a:r>
                <a:rPr lang="en-US" altLang="zh-CN" sz="2000" dirty="0" smtClean="0"/>
                <a:t>1</a:t>
              </a:r>
              <a:endParaRPr lang="en-US" altLang="zh-CN" sz="2000" dirty="0"/>
            </a:p>
          </p:txBody>
        </p:sp>
        <p:sp>
          <p:nvSpPr>
            <p:cNvPr id="25" name="Rectangle 12"/>
            <p:cNvSpPr>
              <a:spLocks noChangeArrowheads="1"/>
            </p:cNvSpPr>
            <p:nvPr/>
          </p:nvSpPr>
          <p:spPr bwMode="auto">
            <a:xfrm>
              <a:off x="4147963" y="5051215"/>
              <a:ext cx="323798" cy="638181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l"/>
              <a:r>
                <a:rPr lang="en-US" altLang="zh-CN" sz="2000" dirty="0" smtClean="0"/>
                <a:t>1</a:t>
              </a:r>
              <a:endParaRPr lang="en-US" altLang="zh-CN" sz="2000" dirty="0"/>
            </a:p>
          </p:txBody>
        </p:sp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3824165" y="5051215"/>
              <a:ext cx="323798" cy="638181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altLang="zh-CN" sz="2000" b="1" dirty="0"/>
                <a:t>0</a:t>
              </a:r>
            </a:p>
          </p:txBody>
        </p:sp>
        <p:sp>
          <p:nvSpPr>
            <p:cNvPr id="27" name="Rectangle 12"/>
            <p:cNvSpPr>
              <a:spLocks noChangeArrowheads="1"/>
            </p:cNvSpPr>
            <p:nvPr/>
          </p:nvSpPr>
          <p:spPr bwMode="auto">
            <a:xfrm>
              <a:off x="3500367" y="5051214"/>
              <a:ext cx="323798" cy="638181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altLang="zh-CN" sz="2000" b="1" dirty="0"/>
                <a:t>1</a:t>
              </a:r>
            </a:p>
          </p:txBody>
        </p:sp>
        <p:sp>
          <p:nvSpPr>
            <p:cNvPr id="28" name="Rectangle 12"/>
            <p:cNvSpPr>
              <a:spLocks noChangeArrowheads="1"/>
            </p:cNvSpPr>
            <p:nvPr/>
          </p:nvSpPr>
          <p:spPr bwMode="auto">
            <a:xfrm>
              <a:off x="3176569" y="5051213"/>
              <a:ext cx="323798" cy="638181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altLang="zh-CN" sz="2000" b="1"/>
                <a:t>0</a:t>
              </a:r>
            </a:p>
          </p:txBody>
        </p:sp>
        <p:sp>
          <p:nvSpPr>
            <p:cNvPr id="29" name="Rectangle 12"/>
            <p:cNvSpPr>
              <a:spLocks noChangeArrowheads="1"/>
            </p:cNvSpPr>
            <p:nvPr/>
          </p:nvSpPr>
          <p:spPr bwMode="auto">
            <a:xfrm>
              <a:off x="2852771" y="5051244"/>
              <a:ext cx="323798" cy="638181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l"/>
              <a:r>
                <a:rPr lang="en-US" altLang="zh-CN" sz="2000" dirty="0" smtClean="0"/>
                <a:t>1</a:t>
              </a:r>
              <a:endParaRPr lang="en-US" altLang="zh-CN" sz="2000" dirty="0"/>
            </a:p>
          </p:txBody>
        </p:sp>
        <p:sp>
          <p:nvSpPr>
            <p:cNvPr id="30" name="Rectangle 12"/>
            <p:cNvSpPr>
              <a:spLocks noChangeArrowheads="1"/>
            </p:cNvSpPr>
            <p:nvPr/>
          </p:nvSpPr>
          <p:spPr bwMode="auto">
            <a:xfrm>
              <a:off x="2528973" y="5051244"/>
              <a:ext cx="323798" cy="638181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l"/>
              <a:r>
                <a:rPr lang="en-US" altLang="zh-CN" sz="2000" dirty="0" smtClean="0"/>
                <a:t>1</a:t>
              </a:r>
              <a:endParaRPr lang="en-US" altLang="zh-CN" sz="2000" dirty="0"/>
            </a:p>
          </p:txBody>
        </p:sp>
        <p:sp>
          <p:nvSpPr>
            <p:cNvPr id="31" name="Rectangle 12"/>
            <p:cNvSpPr>
              <a:spLocks noChangeArrowheads="1"/>
            </p:cNvSpPr>
            <p:nvPr/>
          </p:nvSpPr>
          <p:spPr bwMode="auto">
            <a:xfrm>
              <a:off x="2205175" y="5051213"/>
              <a:ext cx="323798" cy="638181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altLang="zh-CN" sz="2000" b="1"/>
                <a:t>0</a:t>
              </a:r>
            </a:p>
          </p:txBody>
        </p:sp>
      </p:grpSp>
      <p:graphicFrame>
        <p:nvGraphicFramePr>
          <p:cNvPr id="33" name="表格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695307"/>
              </p:ext>
            </p:extLst>
          </p:nvPr>
        </p:nvGraphicFramePr>
        <p:xfrm>
          <a:off x="1363573" y="4833027"/>
          <a:ext cx="6096000" cy="113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0">
                <a:tc gridSpan="10"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序列检测结果示意</a:t>
                      </a:r>
                      <a:endParaRPr lang="zh-CN" alt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IN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0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OUT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0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668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举例：序列检测器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95" y="1689145"/>
            <a:ext cx="2938030" cy="1596813"/>
          </a:xfrm>
          <a:prstGeom prst="rect">
            <a:avLst/>
          </a:prstGeom>
        </p:spPr>
      </p:pic>
      <p:sp>
        <p:nvSpPr>
          <p:cNvPr id="28" name="矩形 27"/>
          <p:cNvSpPr/>
          <p:nvPr/>
        </p:nvSpPr>
        <p:spPr>
          <a:xfrm>
            <a:off x="308026" y="3360729"/>
            <a:ext cx="39243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s0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begin</a:t>
            </a:r>
            <a:r>
              <a:rPr lang="en-US" altLang="zh-CN" sz="1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state 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vin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?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s1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s0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1600" kern="1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</a:t>
            </a:r>
            <a:r>
              <a:rPr lang="en-US" altLang="zh-CN" sz="16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vout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1'b0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1600" kern="1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1600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end</a:t>
            </a:r>
            <a:endParaRPr lang="zh-CN" altLang="zh-CN" sz="1600" kern="1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s1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begin</a:t>
            </a:r>
            <a:r>
              <a:rPr lang="en-US" altLang="zh-CN" sz="1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state 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vin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?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s1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s2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1600" kern="1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</a:t>
            </a:r>
            <a:r>
              <a:rPr lang="en-US" altLang="zh-CN" sz="16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vout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1'b0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1600" kern="1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1600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end</a:t>
            </a:r>
            <a:endParaRPr lang="zh-CN" altLang="zh-CN" sz="1600" kern="1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s2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begin</a:t>
            </a:r>
            <a:r>
              <a:rPr lang="en-US" altLang="zh-CN" sz="1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state 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vin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?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s1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s0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1600" kern="1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1600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if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vin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en-US" altLang="zh-CN" sz="16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vout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1'b1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1600" kern="1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1600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else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vout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kern="0" dirty="0" smtClean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1'b0</a:t>
            </a:r>
            <a:r>
              <a:rPr lang="en-US" altLang="zh-CN" sz="1600" b="1" kern="0" dirty="0" smtClean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1600" kern="1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1600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end</a:t>
            </a:r>
            <a:endParaRPr lang="zh-CN" altLang="zh-CN" sz="1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4720452" y="3360729"/>
            <a:ext cx="394964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s0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sz="16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begin</a:t>
            </a:r>
            <a:r>
              <a:rPr lang="en-US" altLang="zh-CN" sz="1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state 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sz="16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vin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?</a:t>
            </a:r>
            <a:r>
              <a:rPr lang="en-US" altLang="zh-CN" sz="16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s1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sz="16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s0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1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</a:t>
            </a:r>
            <a:r>
              <a:rPr lang="en-US" altLang="zh-CN" sz="16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vout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sz="16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1'b0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1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1600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end</a:t>
            </a:r>
            <a:endParaRPr lang="zh-CN" altLang="zh-CN" sz="1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s1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sz="16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begin</a:t>
            </a:r>
            <a:r>
              <a:rPr lang="en-US" altLang="zh-CN" sz="1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state 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sz="16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vin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?</a:t>
            </a:r>
            <a:r>
              <a:rPr lang="en-US" altLang="zh-CN" sz="16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s1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sz="16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s2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1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</a:t>
            </a:r>
            <a:r>
              <a:rPr lang="en-US" altLang="zh-CN" sz="16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vout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sz="16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1'b0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1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1600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end</a:t>
            </a:r>
            <a:endParaRPr lang="zh-CN" altLang="zh-CN" sz="1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s2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sz="16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begin</a:t>
            </a:r>
            <a:r>
              <a:rPr lang="en-US" altLang="zh-CN" sz="1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state 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sz="16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vin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?</a:t>
            </a:r>
            <a:r>
              <a:rPr lang="en-US" altLang="zh-CN" sz="16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s3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sz="16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s0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1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</a:t>
            </a:r>
            <a:r>
              <a:rPr lang="en-US" altLang="zh-CN" sz="16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vout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sz="16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1'b0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1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1600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end</a:t>
            </a:r>
            <a:endParaRPr lang="zh-CN" altLang="zh-CN" sz="1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s3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sz="16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begin</a:t>
            </a:r>
            <a:r>
              <a:rPr lang="en-US" altLang="zh-CN" sz="1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state 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sz="16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vin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?</a:t>
            </a:r>
            <a:r>
              <a:rPr lang="en-US" altLang="zh-CN" sz="16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s1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zh-CN" sz="16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s2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1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</a:t>
            </a:r>
            <a:r>
              <a:rPr lang="en-US" altLang="zh-CN" sz="16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vout</a:t>
            </a:r>
            <a:r>
              <a:rPr lang="en-US" altLang="zh-CN" sz="16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&lt;=</a:t>
            </a:r>
            <a:r>
              <a:rPr lang="en-US" altLang="zh-CN" sz="16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zh-CN" sz="1600" kern="0" dirty="0">
                <a:solidFill>
                  <a:srgbClr val="FF8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1'b1</a:t>
            </a:r>
            <a:r>
              <a:rPr lang="en-US" altLang="zh-CN" sz="1600" b="1" kern="0" dirty="0">
                <a:solidFill>
                  <a:srgbClr val="000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zh-CN" altLang="zh-CN" sz="1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1600" b="1" kern="0" dirty="0" smtClean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end</a:t>
            </a:r>
            <a:endParaRPr lang="zh-CN" altLang="en-US" sz="1600" dirty="0"/>
          </a:p>
        </p:txBody>
      </p:sp>
      <p:sp>
        <p:nvSpPr>
          <p:cNvPr id="30" name="矩形 29"/>
          <p:cNvSpPr/>
          <p:nvPr/>
        </p:nvSpPr>
        <p:spPr>
          <a:xfrm>
            <a:off x="1353890" y="1190094"/>
            <a:ext cx="1249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B4729"/>
                </a:solidFill>
              </a:rPr>
              <a:t>mealy</a:t>
            </a:r>
            <a:r>
              <a:rPr lang="zh-CN" altLang="en-US" sz="2400" dirty="0">
                <a:solidFill>
                  <a:srgbClr val="FB4729"/>
                </a:solidFill>
              </a:rPr>
              <a:t>型</a:t>
            </a:r>
            <a:endParaRPr lang="zh-CN" altLang="en-US" sz="2400" dirty="0"/>
          </a:p>
        </p:txBody>
      </p:sp>
      <p:sp>
        <p:nvSpPr>
          <p:cNvPr id="31" name="矩形 30"/>
          <p:cNvSpPr/>
          <p:nvPr/>
        </p:nvSpPr>
        <p:spPr>
          <a:xfrm>
            <a:off x="5806573" y="1190093"/>
            <a:ext cx="13187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err="1">
                <a:solidFill>
                  <a:srgbClr val="FB4729"/>
                </a:solidFill>
              </a:rPr>
              <a:t>moore</a:t>
            </a:r>
            <a:r>
              <a:rPr lang="zh-CN" altLang="en-US" sz="2400" dirty="0">
                <a:solidFill>
                  <a:srgbClr val="FB4729"/>
                </a:solidFill>
              </a:rPr>
              <a:t>型</a:t>
            </a:r>
            <a:endParaRPr lang="zh-CN" altLang="en-US" sz="240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2632" y="1651758"/>
            <a:ext cx="3545288" cy="163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97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有限状态机要素</a:t>
            </a:r>
          </a:p>
        </p:txBody>
      </p:sp>
      <p:sp>
        <p:nvSpPr>
          <p:cNvPr id="3" name="内容占位符 2"/>
          <p:cNvSpPr txBox="1">
            <a:spLocks/>
          </p:cNvSpPr>
          <p:nvPr/>
        </p:nvSpPr>
        <p:spPr>
          <a:xfrm>
            <a:off x="611188" y="1557338"/>
            <a:ext cx="7999412" cy="44624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状态：当前状态、次态</a:t>
            </a:r>
            <a:endParaRPr lang="en-US" altLang="zh-CN" dirty="0" smtClean="0"/>
          </a:p>
          <a:p>
            <a:r>
              <a:rPr lang="zh-CN" altLang="en-US" dirty="0" smtClean="0"/>
              <a:t>输入：触发状态转移的输入条件</a:t>
            </a:r>
            <a:endParaRPr lang="en-US" altLang="zh-CN" dirty="0" smtClean="0"/>
          </a:p>
          <a:p>
            <a:r>
              <a:rPr lang="zh-CN" altLang="en-US" dirty="0" smtClean="0"/>
              <a:t>输出：输入所触发的动作</a:t>
            </a:r>
            <a:endParaRPr lang="zh-CN" altLang="en-US" dirty="0"/>
          </a:p>
        </p:txBody>
      </p:sp>
      <p:sp>
        <p:nvSpPr>
          <p:cNvPr id="4" name="Oval 43"/>
          <p:cNvSpPr>
            <a:spLocks noChangeArrowheads="1"/>
          </p:cNvSpPr>
          <p:nvPr/>
        </p:nvSpPr>
        <p:spPr bwMode="auto">
          <a:xfrm>
            <a:off x="1174173" y="4667205"/>
            <a:ext cx="2520950" cy="1081088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800">
                <a:ea typeface="黑体" pitchFamily="49" charset="-122"/>
              </a:rPr>
              <a:t>现态</a:t>
            </a:r>
          </a:p>
        </p:txBody>
      </p:sp>
      <p:sp>
        <p:nvSpPr>
          <p:cNvPr id="5" name="Oval 44"/>
          <p:cNvSpPr>
            <a:spLocks noChangeArrowheads="1"/>
          </p:cNvSpPr>
          <p:nvPr/>
        </p:nvSpPr>
        <p:spPr bwMode="auto">
          <a:xfrm>
            <a:off x="5134986" y="4667205"/>
            <a:ext cx="2520950" cy="1081088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800" dirty="0">
                <a:ea typeface="黑体" pitchFamily="49" charset="-122"/>
              </a:rPr>
              <a:t>次态</a:t>
            </a:r>
          </a:p>
        </p:txBody>
      </p:sp>
      <p:cxnSp>
        <p:nvCxnSpPr>
          <p:cNvPr id="7" name="AutoShape 45"/>
          <p:cNvCxnSpPr>
            <a:cxnSpLocks noChangeShapeType="1"/>
          </p:cNvCxnSpPr>
          <p:nvPr/>
        </p:nvCxnSpPr>
        <p:spPr bwMode="auto">
          <a:xfrm rot="5400000" flipH="1" flipV="1">
            <a:off x="4407109" y="2690803"/>
            <a:ext cx="15889" cy="3960813"/>
          </a:xfrm>
          <a:prstGeom prst="curvedConnector3">
            <a:avLst>
              <a:gd name="adj1" fmla="val 2399471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" name="Rectangle 46"/>
          <p:cNvSpPr>
            <a:spLocks/>
          </p:cNvSpPr>
          <p:nvPr/>
        </p:nvSpPr>
        <p:spPr bwMode="auto">
          <a:xfrm>
            <a:off x="3299040" y="3499582"/>
            <a:ext cx="2330235" cy="57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 algn="ctr"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zh-CN" altLang="en-US" sz="3200" dirty="0">
                <a:solidFill>
                  <a:srgbClr val="0000CC"/>
                </a:solidFill>
                <a:ea typeface="黑体" pitchFamily="49" charset="-122"/>
              </a:rPr>
              <a:t>输入 </a:t>
            </a:r>
            <a:r>
              <a:rPr lang="en-US" altLang="zh-CN" sz="3200" dirty="0">
                <a:ea typeface="黑体" pitchFamily="49" charset="-122"/>
              </a:rPr>
              <a:t>/</a:t>
            </a:r>
            <a:r>
              <a:rPr lang="en-US" altLang="zh-CN" sz="3200" dirty="0">
                <a:solidFill>
                  <a:srgbClr val="0000CC"/>
                </a:solidFill>
                <a:ea typeface="黑体" pitchFamily="49" charset="-122"/>
              </a:rPr>
              <a:t> </a:t>
            </a:r>
            <a:r>
              <a:rPr lang="zh-CN" altLang="en-US" sz="3200" dirty="0">
                <a:solidFill>
                  <a:srgbClr val="CC0000"/>
                </a:solidFill>
                <a:ea typeface="黑体" pitchFamily="49" charset="-122"/>
              </a:rPr>
              <a:t>输出</a:t>
            </a:r>
          </a:p>
        </p:txBody>
      </p:sp>
    </p:spTree>
    <p:extLst>
      <p:ext uri="{BB962C8B-B14F-4D97-AF65-F5344CB8AC3E}">
        <p14:creationId xmlns:p14="http://schemas.microsoft.com/office/powerpoint/2010/main" val="17251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05245" y="365126"/>
            <a:ext cx="7886700" cy="781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有限状态机的样式</a:t>
            </a:r>
          </a:p>
        </p:txBody>
      </p:sp>
      <p:sp>
        <p:nvSpPr>
          <p:cNvPr id="3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554038" y="1681163"/>
            <a:ext cx="7999412" cy="44624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/>
            <a:r>
              <a:rPr lang="zh-CN" altLang="en-US" sz="2000" dirty="0" smtClean="0">
                <a:solidFill>
                  <a:srgbClr val="FF0000"/>
                </a:solidFill>
              </a:rPr>
              <a:t>一段式</a:t>
            </a:r>
            <a:endParaRPr lang="en-US" altLang="zh-CN" sz="20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  </a:t>
            </a:r>
            <a:r>
              <a:rPr lang="zh-CN" altLang="en-US" sz="2000" dirty="0" smtClean="0"/>
              <a:t>整个状态机在一个</a:t>
            </a:r>
            <a:r>
              <a:rPr lang="en-US" altLang="zh-CN" sz="2000" dirty="0" smtClean="0"/>
              <a:t>always</a:t>
            </a:r>
            <a:r>
              <a:rPr lang="zh-CN" altLang="en-US" sz="2000" dirty="0" smtClean="0"/>
              <a:t>模块中，模块中既包含</a:t>
            </a:r>
            <a:r>
              <a:rPr lang="zh-CN" altLang="en-US" sz="2000" dirty="0" smtClean="0">
                <a:solidFill>
                  <a:srgbClr val="00B050"/>
                </a:solidFill>
              </a:rPr>
              <a:t>状态转移</a:t>
            </a:r>
            <a:r>
              <a:rPr lang="zh-CN" altLang="en-US" sz="2000" dirty="0" smtClean="0"/>
              <a:t>也含有</a:t>
            </a:r>
            <a:r>
              <a:rPr lang="zh-CN" altLang="en-US" sz="2000" dirty="0" smtClean="0">
                <a:solidFill>
                  <a:srgbClr val="00B050"/>
                </a:solidFill>
              </a:rPr>
              <a:t>组合逻辑</a:t>
            </a:r>
            <a:r>
              <a:rPr lang="zh-CN" altLang="en-US" sz="2000" dirty="0" smtClean="0"/>
              <a:t>输入输出。</a:t>
            </a:r>
            <a:endParaRPr lang="en-US" altLang="zh-CN" sz="2000" dirty="0" smtClean="0"/>
          </a:p>
          <a:p>
            <a:pPr marL="609600" indent="-609600"/>
            <a:r>
              <a:rPr lang="zh-CN" altLang="en-US" sz="2000" dirty="0" smtClean="0">
                <a:solidFill>
                  <a:srgbClr val="FF0000"/>
                </a:solidFill>
              </a:rPr>
              <a:t>二段式</a:t>
            </a:r>
            <a:endParaRPr lang="en-US" altLang="zh-CN" sz="20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dirty="0" smtClean="0"/>
              <a:t>        </a:t>
            </a:r>
            <a:r>
              <a:rPr lang="zh-CN" altLang="en-US" sz="2000" dirty="0" smtClean="0"/>
              <a:t>状态机使用两个</a:t>
            </a:r>
            <a:r>
              <a:rPr lang="en-US" altLang="zh-CN" sz="2000" dirty="0" smtClean="0"/>
              <a:t>always</a:t>
            </a:r>
            <a:r>
              <a:rPr lang="zh-CN" altLang="en-US" sz="2000" dirty="0" smtClean="0"/>
              <a:t>描述，一个采用同步时序实现状态转移，一个</a:t>
            </a:r>
            <a:r>
              <a:rPr lang="zh-CN" altLang="en-US" sz="2000" dirty="0"/>
              <a:t>采用</a:t>
            </a:r>
            <a:r>
              <a:rPr lang="zh-CN" altLang="en-US" sz="2000" dirty="0" smtClean="0"/>
              <a:t>组合逻辑判断转移条件和逻辑输出。需要定义两个状态</a:t>
            </a:r>
            <a:r>
              <a:rPr lang="en-US" altLang="zh-CN" sz="2000" dirty="0" smtClean="0"/>
              <a:t>——</a:t>
            </a:r>
            <a:r>
              <a:rPr lang="zh-CN" altLang="en-US" sz="2000" dirty="0" smtClean="0"/>
              <a:t>现态和次态</a:t>
            </a:r>
            <a:endParaRPr lang="en-US" altLang="zh-CN" sz="2000" dirty="0" smtClean="0"/>
          </a:p>
          <a:p>
            <a:pPr marL="609600" indent="-609600"/>
            <a:r>
              <a:rPr lang="zh-CN" altLang="en-US" sz="2000" dirty="0" smtClean="0">
                <a:solidFill>
                  <a:srgbClr val="FF0000"/>
                </a:solidFill>
              </a:rPr>
              <a:t>三段式</a:t>
            </a:r>
            <a:endParaRPr lang="en-US" altLang="zh-CN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000" dirty="0" smtClean="0"/>
              <a:t>        状态机</a:t>
            </a:r>
            <a:r>
              <a:rPr lang="zh-CN" altLang="en-US" sz="2000" dirty="0"/>
              <a:t>使用三</a:t>
            </a:r>
            <a:r>
              <a:rPr lang="zh-CN" altLang="en-US" sz="2000" dirty="0" smtClean="0"/>
              <a:t>个</a:t>
            </a:r>
            <a:r>
              <a:rPr lang="en-US" altLang="zh-CN" sz="2000" dirty="0" smtClean="0"/>
              <a:t>always</a:t>
            </a:r>
            <a:r>
              <a:rPr lang="zh-CN" altLang="en-US" sz="2000" dirty="0"/>
              <a:t>描述，一个采用同步时序实现状态转移，一个采用组合逻辑判断转移</a:t>
            </a:r>
            <a:r>
              <a:rPr lang="zh-CN" altLang="en-US" sz="2000" dirty="0" smtClean="0"/>
              <a:t>条件，一</a:t>
            </a:r>
            <a:r>
              <a:rPr lang="zh-CN" altLang="en-US" sz="2000" smtClean="0"/>
              <a:t>个实现状态同步输出</a:t>
            </a:r>
            <a:endParaRPr lang="en-US" altLang="zh-CN" sz="200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GB" sz="2000" smtClean="0"/>
          </a:p>
          <a:p>
            <a:pPr marL="609600" indent="-609600">
              <a:buFont typeface="Wingdings" pitchFamily="2" charset="2"/>
              <a:buNone/>
            </a:pPr>
            <a:r>
              <a:rPr lang="zh-CN" altLang="en-US" sz="2000" smtClean="0"/>
              <a:t>通过</a:t>
            </a:r>
            <a:r>
              <a:rPr lang="zh-CN" altLang="en-US" sz="2000" dirty="0" smtClean="0"/>
              <a:t>例程了解</a:t>
            </a:r>
          </a:p>
        </p:txBody>
      </p:sp>
    </p:spTree>
    <p:extLst>
      <p:ext uri="{BB962C8B-B14F-4D97-AF65-F5344CB8AC3E}">
        <p14:creationId xmlns:p14="http://schemas.microsoft.com/office/powerpoint/2010/main" val="272518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摩尔吧直播课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摩尔吧直播课程PPT模板</Template>
  <TotalTime>6641</TotalTime>
  <Words>1320</Words>
  <Application>Microsoft Office PowerPoint</Application>
  <PresentationFormat>全屏显示(4:3)</PresentationFormat>
  <Paragraphs>252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6" baseType="lpstr">
      <vt:lpstr>黑体</vt:lpstr>
      <vt:lpstr>华文细黑</vt:lpstr>
      <vt:lpstr>宋体</vt:lpstr>
      <vt:lpstr>微软雅黑</vt:lpstr>
      <vt:lpstr>Arial</vt:lpstr>
      <vt:lpstr>Calibri</vt:lpstr>
      <vt:lpstr>Calibri Light</vt:lpstr>
      <vt:lpstr>Courier New</vt:lpstr>
      <vt:lpstr>Times New Roman</vt:lpstr>
      <vt:lpstr>Wingdings</vt:lpstr>
      <vt:lpstr>Wingdings 2</vt:lpstr>
      <vt:lpstr>摩尔吧直播课程</vt:lpstr>
      <vt:lpstr>FPGA有限状态机设计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anran wang</dc:creator>
  <cp:lastModifiedBy>aaryn wang</cp:lastModifiedBy>
  <cp:revision>242</cp:revision>
  <dcterms:created xsi:type="dcterms:W3CDTF">2017-07-05T03:06:16Z</dcterms:created>
  <dcterms:modified xsi:type="dcterms:W3CDTF">2018-01-24T01:05:16Z</dcterms:modified>
</cp:coreProperties>
</file>