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378" r:id="rId3"/>
    <p:sldId id="340" r:id="rId4"/>
    <p:sldId id="377" r:id="rId5"/>
    <p:sldId id="379" r:id="rId6"/>
    <p:sldId id="380" r:id="rId7"/>
    <p:sldId id="381" r:id="rId8"/>
    <p:sldId id="383" r:id="rId9"/>
    <p:sldId id="384" r:id="rId10"/>
    <p:sldId id="386" r:id="rId11"/>
    <p:sldId id="395" r:id="rId12"/>
    <p:sldId id="387" r:id="rId13"/>
    <p:sldId id="388" r:id="rId14"/>
    <p:sldId id="389" r:id="rId15"/>
    <p:sldId id="390" r:id="rId16"/>
    <p:sldId id="392" r:id="rId17"/>
    <p:sldId id="391" r:id="rId18"/>
    <p:sldId id="393" r:id="rId19"/>
    <p:sldId id="394" r:id="rId20"/>
    <p:sldId id="397" r:id="rId21"/>
    <p:sldId id="398" r:id="rId22"/>
    <p:sldId id="399" r:id="rId23"/>
    <p:sldId id="354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3" autoAdjust="0"/>
    <p:restoredTop sz="94660"/>
  </p:normalViewPr>
  <p:slideViewPr>
    <p:cSldViewPr snapToGrid="0">
      <p:cViewPr varScale="1">
        <p:scale>
          <a:sx n="79" d="100"/>
          <a:sy n="79" d="100"/>
        </p:scale>
        <p:origin x="53" y="26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7033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58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4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xmlns="" id="{F9E357DD-B03E-4807-8DCB-2C0FCB86B38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8922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84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5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406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145310"/>
            <a:ext cx="5181600" cy="50348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45310"/>
            <a:ext cx="5181600" cy="503482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527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081486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1907186"/>
            <a:ext cx="5156200" cy="42808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81487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07186"/>
            <a:ext cx="5181601" cy="428089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8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65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35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17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61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36451"/>
            <a:ext cx="10515600" cy="742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145310"/>
            <a:ext cx="10515600" cy="5034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F2064B3-C231-451B-B999-ED35A6401859}" type="datetimeFigureOut">
              <a:rPr lang="zh-CN" altLang="en-US" smtClean="0"/>
              <a:t>2019/8/23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2311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E36C4-4F80-48A4-A7C7-A29B619787BD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 descr="å¤´å">
            <a:extLst>
              <a:ext uri="{FF2B5EF4-FFF2-40B4-BE49-F238E27FC236}">
                <a16:creationId xmlns:a16="http://schemas.microsoft.com/office/drawing/2014/main" xmlns="" id="{494C10FA-9DD1-4232-B1EC-7102CC695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89" y="6315335"/>
            <a:ext cx="447153" cy="447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77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932250"/>
            <a:ext cx="9144000" cy="2387600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有限状态机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                                            Step</a:t>
            </a:r>
            <a:r>
              <a:rPr lang="zh-CN" altLang="en-US" sz="2800" dirty="0" smtClean="0"/>
              <a:t>团队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1075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序列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检测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-</a:t>
            </a:r>
            <a:r>
              <a:rPr lang="en-US" altLang="zh-CN" dirty="0" err="1" smtClean="0">
                <a:latin typeface="等线" panose="02010600030101010101" pitchFamily="2" charset="-122"/>
                <a:ea typeface="等线" panose="02010600030101010101" pitchFamily="2" charset="-122"/>
              </a:rPr>
              <a:t>moore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型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8201" y="3163645"/>
            <a:ext cx="588734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module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Serial_Detect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Serial date input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//Serial detect flag output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);</a:t>
            </a:r>
          </a:p>
          <a:p>
            <a:endParaRPr lang="zh-CN" altLang="zh-CN" sz="1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localparam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2'd3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endParaRPr lang="zh-CN" altLang="zh-CN" sz="1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!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725541" y="979055"/>
            <a:ext cx="462825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s3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1200" kern="0" dirty="0" smtClean="0">
              <a:solidFill>
                <a:srgbClr val="0000FF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!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1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endmodule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221" y="1206052"/>
            <a:ext cx="3844895" cy="177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98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序列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检测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-mealy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型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38201" y="3163645"/>
            <a:ext cx="5887340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module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Serial_Detect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Serial date input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//Serial detect flag output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);</a:t>
            </a:r>
          </a:p>
          <a:p>
            <a:endParaRPr lang="zh-CN" altLang="zh-CN" sz="1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localparam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endParaRPr lang="zh-CN" altLang="zh-CN" sz="1200" kern="100" dirty="0" smtClean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 smtClean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 smtClean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!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 smtClean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725541" y="1164344"/>
            <a:ext cx="462825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1200" kern="0" dirty="0" smtClean="0">
              <a:solidFill>
                <a:srgbClr val="0000FF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!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vin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12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endmodule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769" y="1201411"/>
            <a:ext cx="3201258" cy="1739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01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有限状态机的样式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838200" y="1762186"/>
            <a:ext cx="10515600" cy="357374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一段式</a:t>
            </a:r>
            <a:endParaRPr lang="en-US" altLang="zh-CN" sz="2000" dirty="0" smtClean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整个状态机在一个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always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模块中，模块中既包含</a:t>
            </a:r>
            <a:r>
              <a:rPr lang="zh-CN" altLang="en-US" sz="2000" dirty="0" smtClean="0">
                <a:solidFill>
                  <a:srgbClr val="00B05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状态转移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也含有</a:t>
            </a:r>
            <a:r>
              <a:rPr lang="zh-CN" altLang="en-US" sz="2000" dirty="0" smtClean="0">
                <a:solidFill>
                  <a:srgbClr val="00B05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组合逻辑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输入输出。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二段式</a:t>
            </a:r>
            <a:endParaRPr lang="en-US" altLang="zh-CN" sz="2000" dirty="0" smtClean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状态机使用两个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always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描述，一个采用同步时序实现状态转移，一个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采用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组合逻辑判断转移条件和逻辑输出。需要定义两个状态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——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现态和次态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三段式</a:t>
            </a:r>
            <a:endParaRPr lang="en-US" altLang="zh-CN" sz="2000" dirty="0" smtClean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457200" lvl="1" indent="0">
              <a:buNone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状态机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使用三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个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always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描述，一个采用同步时序实现状态转移，一个采用组合逻辑判断转移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条件，一个实现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状态输出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7750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有限状态机（一段式）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8200" y="934086"/>
            <a:ext cx="105156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module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Serial_Detect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一段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式写法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//Serial date input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//Serial detect flag output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localparam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2'd3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state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!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state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state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state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vin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state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vin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state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vin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s3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state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vin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state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endmodule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19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有限状态机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（二段式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838200" y="934086"/>
            <a:ext cx="105156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module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Serial_Detect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二段式写法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//Serial date input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//Serial detect flag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localparam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2'd3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1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US" altLang="zh-CN" sz="1100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sz="11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 err="1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(!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1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sz="11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s1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s3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s3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begin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zh-CN" sz="11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endmodule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987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有限状态机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（三段式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838201" y="2102439"/>
            <a:ext cx="58873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module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Serial_Detect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input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vin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Serial date input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output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//Serial detect flag output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);</a:t>
            </a:r>
          </a:p>
          <a:p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localparam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2'd0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2'd2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 </a:t>
            </a:r>
            <a:r>
              <a:rPr lang="en-US" altLang="zh-CN" kern="0" dirty="0" smtClean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2'd3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reg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]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</a:p>
          <a:p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时序逻辑，当前状态跳转到下一个状态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!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725541" y="782285"/>
            <a:ext cx="4628259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组合逻辑，得到下一个状态</a:t>
            </a:r>
            <a:endParaRPr lang="en-US" altLang="zh-CN" kern="0" dirty="0" smtClean="0">
              <a:solidFill>
                <a:srgbClr val="0000FF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s3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vin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?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时序逻辑，控制状态机在各状态下的输出</a:t>
            </a:r>
            <a:endParaRPr lang="en-US" altLang="zh-CN" kern="0" dirty="0" smtClean="0">
              <a:solidFill>
                <a:srgbClr val="0000FF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@(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!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s0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s2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s3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 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vout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1'b0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1200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 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endmodule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0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有限状态机不同样式对比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762585" y="1474714"/>
            <a:ext cx="8666829" cy="4683018"/>
            <a:chOff x="940158" y="1532587"/>
            <a:chExt cx="7340958" cy="4662152"/>
          </a:xfrm>
        </p:grpSpPr>
        <p:pic>
          <p:nvPicPr>
            <p:cNvPr id="4" name="图片 3"/>
            <p:cNvPicPr/>
            <p:nvPr/>
          </p:nvPicPr>
          <p:blipFill rotWithShape="1">
            <a:blip r:embed="rId2"/>
            <a:srcRect t="2563"/>
            <a:stretch/>
          </p:blipFill>
          <p:spPr bwMode="auto">
            <a:xfrm>
              <a:off x="940158" y="1532587"/>
              <a:ext cx="7340958" cy="4662152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5" name="矩形 4"/>
            <p:cNvSpPr/>
            <p:nvPr/>
          </p:nvSpPr>
          <p:spPr>
            <a:xfrm>
              <a:off x="6606862" y="3694386"/>
              <a:ext cx="193183" cy="33855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6520734" y="3632381"/>
              <a:ext cx="2189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/>
                <a:t>有</a:t>
              </a:r>
              <a:endParaRPr lang="zh-CN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7454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有限状态机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三段式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模板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8200" y="1103151"/>
            <a:ext cx="10515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时序逻辑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控制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当前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状态跳转到下一个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状态</a:t>
            </a:r>
            <a:r>
              <a:rPr lang="zh-CN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，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类似脚，不停的迈步</a:t>
            </a:r>
            <a:endParaRPr lang="en-US" altLang="zh-CN" kern="0" dirty="0" smtClean="0">
              <a:solidFill>
                <a:srgbClr val="008000"/>
              </a:solidFill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kern="0" dirty="0" smtClean="0">
              <a:solidFill>
                <a:srgbClr val="008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!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current_state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else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current_state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next_state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非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阻塞</a:t>
            </a:r>
            <a:r>
              <a:rPr lang="zh-CN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赋值</a:t>
            </a:r>
            <a:endParaRPr lang="en-US" altLang="zh-CN" kern="0" dirty="0" smtClean="0">
              <a:solidFill>
                <a:srgbClr val="008000"/>
              </a:solidFill>
              <a:latin typeface="等线" panose="02010600030101010101" pitchFamily="2" charset="-122"/>
              <a:ea typeface="等线" panose="02010600030101010101" pitchFamily="2" charset="-122"/>
              <a:cs typeface="Courier New" panose="02070309020205020404" pitchFamily="49" charset="0"/>
            </a:endParaRPr>
          </a:p>
          <a:p>
            <a:endParaRPr lang="zh-CN" altLang="zh-CN" sz="1100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组合逻辑，得到下一个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状态，类似脑，根据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眼睛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输入选择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落脚点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下一个状态</a:t>
            </a:r>
            <a:endParaRPr lang="en-US" altLang="zh-CN" kern="0" dirty="0">
              <a:solidFill>
                <a:srgbClr val="0000FF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current_state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case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current_state</a:t>
            </a:r>
            <a:r>
              <a:rPr lang="en-US" altLang="zh-CN" kern="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S1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if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(...)</a:t>
            </a:r>
            <a:r>
              <a:rPr lang="en-US" altLang="zh-CN" kern="100" dirty="0" smtClean="0"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next_state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S2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else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next_state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S1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阻塞赋值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...</a:t>
            </a: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default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...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sz="1100" kern="0" dirty="0">
              <a:solidFill>
                <a:srgbClr val="0000FF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时序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逻辑或组合逻辑，</a:t>
            </a:r>
            <a:r>
              <a:rPr lang="zh-CN" altLang="en-US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控制状态机在各状态下的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输出，类似手，每一步都要有相应输出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招式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always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@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posedge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clk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or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negedge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err="1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rst_n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case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( </a:t>
            </a:r>
            <a:r>
              <a:rPr lang="en-US" altLang="zh-CN" kern="0" dirty="0" err="1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next_state</a:t>
            </a:r>
            <a:r>
              <a:rPr lang="en-US" altLang="zh-CN" kern="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S1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 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out1 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&lt;=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>
                <a:solidFill>
                  <a:srgbClr val="FF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1'b1</a:t>
            </a:r>
            <a:r>
              <a:rPr lang="en-US" altLang="zh-CN" kern="0" dirty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;</a:t>
            </a:r>
            <a:r>
              <a:rPr lang="en-US" altLang="zh-CN" kern="0" dirty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//</a:t>
            </a:r>
            <a:r>
              <a:rPr lang="zh-CN" altLang="zh-CN" kern="0" dirty="0" smtClean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非</a:t>
            </a:r>
            <a:r>
              <a:rPr lang="zh-CN" altLang="zh-CN" kern="0" dirty="0">
                <a:solidFill>
                  <a:srgbClr val="008000"/>
                </a:solidFill>
                <a:latin typeface="等线" panose="02010600030101010101" pitchFamily="2" charset="-122"/>
                <a:ea typeface="等线" panose="02010600030101010101" pitchFamily="2" charset="-122"/>
                <a:cs typeface="Courier New" panose="02070309020205020404" pitchFamily="49" charset="0"/>
              </a:rPr>
              <a:t>阻塞逻辑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...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   default</a:t>
            </a:r>
            <a:r>
              <a:rPr lang="en-US" altLang="zh-CN" kern="0" dirty="0" smtClean="0">
                <a:solidFill>
                  <a:srgbClr val="00008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: ...</a:t>
            </a:r>
            <a:r>
              <a:rPr lang="en-US" altLang="zh-CN" kern="0" dirty="0" smtClean="0">
                <a:solidFill>
                  <a:srgbClr val="000000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kern="0" dirty="0">
              <a:solidFill>
                <a:srgbClr val="008000"/>
              </a:solidFill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kern="0" dirty="0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en-US" altLang="zh-CN" kern="0" dirty="0" err="1" smtClean="0">
                <a:solidFill>
                  <a:srgbClr val="0000FF"/>
                </a:solidFill>
                <a:latin typeface="等线" panose="02010600030101010101" pitchFamily="2" charset="-122"/>
                <a:ea typeface="等线" panose="02010600030101010101" pitchFamily="2" charset="-122"/>
                <a:cs typeface="Times New Roman" panose="02020603050405020304" pitchFamily="18" charset="0"/>
              </a:rPr>
              <a:t>endcase</a:t>
            </a:r>
            <a:endParaRPr lang="zh-CN" altLang="zh-CN" kern="100" dirty="0"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457524" y="4850863"/>
            <a:ext cx="4750018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输出逻辑中包含多个变量需要控制时，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建议针对每个变量单独写一个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always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块，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思路清晰严谨，方便调试维护。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9068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有限状态机编码</a:t>
            </a:r>
            <a:r>
              <a:rPr lang="zh-CN" altLang="en-US" dirty="0"/>
              <a:t>方式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838200" y="1590615"/>
            <a:ext cx="3360737" cy="15382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二进制码</a:t>
            </a:r>
            <a:endParaRPr lang="en-US" altLang="zh-CN" sz="24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4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格雷码</a:t>
            </a:r>
            <a:endParaRPr lang="en-US" altLang="zh-CN" sz="24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4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独热码</a:t>
            </a:r>
            <a:endParaRPr lang="zh-CN" altLang="en-US" sz="24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859820"/>
              </p:ext>
            </p:extLst>
          </p:nvPr>
        </p:nvGraphicFramePr>
        <p:xfrm>
          <a:off x="6761265" y="1388393"/>
          <a:ext cx="3888432" cy="475253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6144"/>
                <a:gridCol w="1296144"/>
                <a:gridCol w="1296144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二进制</a:t>
                      </a:r>
                      <a:endParaRPr lang="zh-CN" alt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格雷码</a:t>
                      </a:r>
                      <a:endParaRPr lang="zh-CN" alt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独热码</a:t>
                      </a:r>
                      <a:endParaRPr lang="zh-CN" alt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00000001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00000010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00000100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00001000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00010000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00100000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01000000</a:t>
                      </a:r>
                      <a:endParaRPr lang="zh-CN" altLang="en-US" dirty="0"/>
                    </a:p>
                  </a:txBody>
                  <a:tcPr anchor="ctr"/>
                </a:tc>
              </a:tr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111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10000000</a:t>
                      </a:r>
                      <a:endParaRPr lang="zh-CN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838200" y="3354827"/>
            <a:ext cx="55254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二进制编码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、格雷码编码使用最少的触发器，消耗较多的组合逻辑，而独热码编码反之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None/>
            </a:pP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None/>
            </a:pP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在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CPLD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中，由于器件拥有较多的地提供组合逻辑资源，所以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CPLD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多使用二进制编码或格雷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码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;</a:t>
            </a:r>
          </a:p>
          <a:p>
            <a:pPr>
              <a:buNone/>
            </a:pPr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None/>
            </a:pP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FPGA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更多地提供触发器资源，所以在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FPGA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中多使用独热码编码，并非绝对，以实际应用而定。</a:t>
            </a:r>
          </a:p>
        </p:txBody>
      </p:sp>
    </p:spTree>
    <p:extLst>
      <p:ext uri="{BB962C8B-B14F-4D97-AF65-F5344CB8AC3E}">
        <p14:creationId xmlns:p14="http://schemas.microsoft.com/office/powerpoint/2010/main" val="18816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有限状态机设计步骤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838200" y="1328157"/>
            <a:ext cx="10515600" cy="436037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zh-CN" altLang="en-GB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逻辑抽象，得出</a:t>
            </a:r>
            <a:r>
              <a:rPr lang="zh-CN" altLang="en-GB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状态转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移</a:t>
            </a:r>
            <a:r>
              <a:rPr lang="zh-CN" altLang="en-GB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图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（状态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、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转移、条件、输出）</a:t>
            </a:r>
            <a:endParaRPr lang="zh-CN" altLang="en-GB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609600" indent="-609600"/>
            <a:r>
              <a:rPr lang="zh-CN" altLang="en-GB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状态化</a:t>
            </a:r>
            <a:r>
              <a:rPr lang="zh-CN" altLang="en-GB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简</a:t>
            </a:r>
          </a:p>
          <a:p>
            <a:pPr marL="609600" indent="-609600">
              <a:buFont typeface="Wingdings" pitchFamily="2" charset="2"/>
              <a:buNone/>
            </a:pPr>
            <a:r>
              <a:rPr lang="zh-CN" altLang="en-GB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        如果在状态转换图中出现这样两个状态，它们在相同的输入下转换到同一状态去，并得到一样的输出，则称它们为等价状态 ，可合并成一个，可以由电脑完成</a:t>
            </a:r>
          </a:p>
          <a:p>
            <a:pPr marL="609600" indent="-609600"/>
            <a:r>
              <a:rPr lang="zh-CN" altLang="en-GB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</a:t>
            </a:r>
            <a:r>
              <a:rPr lang="zh-CN" altLang="en-GB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分配：又称状态编码 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609600" indent="-609600"/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描述状态机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609600" indent="-609600">
              <a:buFontTx/>
              <a:buNone/>
            </a:pPr>
            <a:endParaRPr lang="en-US" altLang="zh-CN" sz="18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609600" indent="-609600">
              <a:buFontTx/>
              <a:buNone/>
            </a:pPr>
            <a:r>
              <a:rPr lang="zh-CN" altLang="en-US" sz="1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注意事项：</a:t>
            </a:r>
            <a:endParaRPr lang="en-US" altLang="zh-CN" sz="18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状态机描述要充分考虑所以可能，不能漏掉任何状态；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有限状态机状态分配须由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parameter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或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define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分配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好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状态编码；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必须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包括对所有状态都处理，不能出现无法处理的状态，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使状态机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失控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46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有限状态机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38200" y="1198356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 smtClean="0">
                <a:solidFill>
                  <a:srgbClr val="2F2F2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状态机</a:t>
            </a:r>
            <a:r>
              <a:rPr lang="zh-CN" altLang="en-US" dirty="0">
                <a:solidFill>
                  <a:srgbClr val="2F2F2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是一种用来进行对象行为建模的工具，其</a:t>
            </a:r>
            <a:r>
              <a:rPr lang="zh-CN" altLang="en-US" dirty="0" smtClean="0">
                <a:solidFill>
                  <a:srgbClr val="2F2F2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作主</a:t>
            </a:r>
            <a:r>
              <a:rPr lang="zh-CN" altLang="en-US" dirty="0">
                <a:solidFill>
                  <a:srgbClr val="2F2F2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要是描述对象在它的生命周期内所经历的状态序列</a:t>
            </a:r>
            <a:r>
              <a:rPr lang="zh-CN" altLang="en-US" dirty="0" smtClean="0">
                <a:solidFill>
                  <a:srgbClr val="2F2F2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，及</a:t>
            </a:r>
            <a:r>
              <a:rPr lang="zh-CN" altLang="en-US" dirty="0">
                <a:solidFill>
                  <a:srgbClr val="2F2F2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如何响应来自外界的各种事件</a:t>
            </a:r>
            <a:r>
              <a:rPr lang="zh-CN" altLang="en-US" dirty="0" smtClean="0">
                <a:solidFill>
                  <a:srgbClr val="2F2F2F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en-US" altLang="zh-CN" dirty="0" smtClean="0">
              <a:solidFill>
                <a:srgbClr val="2F2F2F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3831262" y="1844687"/>
            <a:ext cx="4235973" cy="4712312"/>
            <a:chOff x="3728707" y="1991171"/>
            <a:chExt cx="4235973" cy="4712312"/>
          </a:xfrm>
        </p:grpSpPr>
        <p:sp>
          <p:nvSpPr>
            <p:cNvPr id="52" name="矩形 51"/>
            <p:cNvSpPr/>
            <p:nvPr/>
          </p:nvSpPr>
          <p:spPr>
            <a:xfrm>
              <a:off x="3728707" y="1991171"/>
              <a:ext cx="4235973" cy="471231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3802874" y="2183632"/>
              <a:ext cx="4042160" cy="4356606"/>
              <a:chOff x="6007693" y="2063988"/>
              <a:chExt cx="4042160" cy="4356606"/>
            </a:xfrm>
          </p:grpSpPr>
          <p:sp>
            <p:nvSpPr>
              <p:cNvPr id="13" name="圆角矩形 12"/>
              <p:cNvSpPr/>
              <p:nvPr/>
            </p:nvSpPr>
            <p:spPr>
              <a:xfrm>
                <a:off x="7622853" y="2063988"/>
                <a:ext cx="991313" cy="538386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已下单</a:t>
                </a:r>
              </a:p>
            </p:txBody>
          </p:sp>
          <p:sp>
            <p:nvSpPr>
              <p:cNvPr id="16" name="圆角矩形 15"/>
              <p:cNvSpPr/>
              <p:nvPr/>
            </p:nvSpPr>
            <p:spPr>
              <a:xfrm>
                <a:off x="7622852" y="2827632"/>
                <a:ext cx="991313" cy="538386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已</a:t>
                </a:r>
                <a:r>
                  <a:rPr lang="zh-CN" altLang="en-US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支付</a:t>
                </a:r>
              </a:p>
            </p:txBody>
          </p:sp>
          <p:sp>
            <p:nvSpPr>
              <p:cNvPr id="18" name="圆角矩形 17"/>
              <p:cNvSpPr/>
              <p:nvPr/>
            </p:nvSpPr>
            <p:spPr>
              <a:xfrm>
                <a:off x="7622852" y="3591276"/>
                <a:ext cx="991313" cy="538386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已拣货</a:t>
                </a:r>
                <a:endParaRPr lang="zh-CN" altLang="en-US" dirty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  <p:sp>
            <p:nvSpPr>
              <p:cNvPr id="19" name="圆角矩形 18"/>
              <p:cNvSpPr/>
              <p:nvPr/>
            </p:nvSpPr>
            <p:spPr>
              <a:xfrm>
                <a:off x="7622852" y="4354920"/>
                <a:ext cx="991313" cy="538386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已</a:t>
                </a:r>
                <a:r>
                  <a:rPr lang="zh-CN" altLang="en-US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发货</a:t>
                </a:r>
              </a:p>
            </p:txBody>
          </p:sp>
          <p:sp>
            <p:nvSpPr>
              <p:cNvPr id="21" name="圆角矩形 20"/>
              <p:cNvSpPr/>
              <p:nvPr/>
            </p:nvSpPr>
            <p:spPr>
              <a:xfrm>
                <a:off x="7622851" y="5882208"/>
                <a:ext cx="991313" cy="538386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已</a:t>
                </a:r>
                <a:r>
                  <a:rPr lang="zh-CN" altLang="en-US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完成</a:t>
                </a:r>
              </a:p>
            </p:txBody>
          </p:sp>
          <p:sp>
            <p:nvSpPr>
              <p:cNvPr id="22" name="圆角矩形 21"/>
              <p:cNvSpPr/>
              <p:nvPr/>
            </p:nvSpPr>
            <p:spPr>
              <a:xfrm>
                <a:off x="7622851" y="5118564"/>
                <a:ext cx="991313" cy="538386"/>
              </a:xfrm>
              <a:prstGeom prst="roundRect">
                <a:avLst/>
              </a:prstGeom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已收货</a:t>
                </a:r>
                <a:endParaRPr lang="zh-CN" altLang="en-US" dirty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  <p:cxnSp>
            <p:nvCxnSpPr>
              <p:cNvPr id="15" name="直接箭头连接符 14"/>
              <p:cNvCxnSpPr>
                <a:stCxn id="13" idx="2"/>
                <a:endCxn id="16" idx="0"/>
              </p:cNvCxnSpPr>
              <p:nvPr/>
            </p:nvCxnSpPr>
            <p:spPr>
              <a:xfrm flipH="1">
                <a:off x="8118509" y="2602374"/>
                <a:ext cx="1" cy="22525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直接箭头连接符 23"/>
              <p:cNvCxnSpPr>
                <a:stCxn id="16" idx="2"/>
                <a:endCxn id="18" idx="0"/>
              </p:cNvCxnSpPr>
              <p:nvPr/>
            </p:nvCxnSpPr>
            <p:spPr>
              <a:xfrm>
                <a:off x="8118509" y="3366018"/>
                <a:ext cx="0" cy="22525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直接箭头连接符 25"/>
              <p:cNvCxnSpPr>
                <a:stCxn id="18" idx="2"/>
                <a:endCxn id="19" idx="0"/>
              </p:cNvCxnSpPr>
              <p:nvPr/>
            </p:nvCxnSpPr>
            <p:spPr>
              <a:xfrm>
                <a:off x="8118509" y="4129662"/>
                <a:ext cx="0" cy="22525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8" name="直接箭头连接符 27"/>
              <p:cNvCxnSpPr>
                <a:stCxn id="19" idx="2"/>
                <a:endCxn id="22" idx="0"/>
              </p:cNvCxnSpPr>
              <p:nvPr/>
            </p:nvCxnSpPr>
            <p:spPr>
              <a:xfrm flipH="1">
                <a:off x="8118508" y="4893306"/>
                <a:ext cx="1" cy="22525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接箭头连接符 29"/>
              <p:cNvCxnSpPr>
                <a:stCxn id="22" idx="2"/>
                <a:endCxn id="21" idx="0"/>
              </p:cNvCxnSpPr>
              <p:nvPr/>
            </p:nvCxnSpPr>
            <p:spPr>
              <a:xfrm>
                <a:off x="8118508" y="5656950"/>
                <a:ext cx="0" cy="22525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0" name="组合 49"/>
              <p:cNvGrpSpPr/>
              <p:nvPr/>
            </p:nvGrpSpPr>
            <p:grpSpPr>
              <a:xfrm flipH="1">
                <a:off x="6007693" y="2333181"/>
                <a:ext cx="1598067" cy="3574665"/>
                <a:chOff x="8614165" y="2333181"/>
                <a:chExt cx="1555331" cy="3574665"/>
              </a:xfrm>
            </p:grpSpPr>
            <p:sp>
              <p:nvSpPr>
                <p:cNvPr id="33" name="圆角矩形 32"/>
                <p:cNvSpPr/>
                <p:nvPr/>
              </p:nvSpPr>
              <p:spPr>
                <a:xfrm>
                  <a:off x="8933200" y="2827632"/>
                  <a:ext cx="1236296" cy="538386"/>
                </a:xfrm>
                <a:prstGeom prst="round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dirty="0" smtClean="0">
                      <a:latin typeface="等线" panose="02010600030101010101" pitchFamily="2" charset="-122"/>
                      <a:ea typeface="等线" panose="02010600030101010101" pitchFamily="2" charset="-122"/>
                    </a:rPr>
                    <a:t>取消定单</a:t>
                  </a:r>
                  <a:endParaRPr lang="zh-CN" altLang="en-US" dirty="0">
                    <a:latin typeface="等线" panose="02010600030101010101" pitchFamily="2" charset="-122"/>
                    <a:ea typeface="等线" panose="02010600030101010101" pitchFamily="2" charset="-122"/>
                  </a:endParaRPr>
                </a:p>
              </p:txBody>
            </p:sp>
            <p:cxnSp>
              <p:nvCxnSpPr>
                <p:cNvPr id="32" name="直接箭头连接符 31"/>
                <p:cNvCxnSpPr>
                  <a:stCxn id="16" idx="3"/>
                  <a:endCxn id="33" idx="1"/>
                </p:cNvCxnSpPr>
                <p:nvPr/>
              </p:nvCxnSpPr>
              <p:spPr>
                <a:xfrm>
                  <a:off x="8614165" y="3096825"/>
                  <a:ext cx="31903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直接箭头连接符 34"/>
                <p:cNvCxnSpPr>
                  <a:stCxn id="13" idx="3"/>
                </p:cNvCxnSpPr>
                <p:nvPr/>
              </p:nvCxnSpPr>
              <p:spPr>
                <a:xfrm>
                  <a:off x="8614166" y="2333181"/>
                  <a:ext cx="811845" cy="417409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直接箭头连接符 37"/>
                <p:cNvCxnSpPr/>
                <p:nvPr/>
              </p:nvCxnSpPr>
              <p:spPr>
                <a:xfrm flipH="1">
                  <a:off x="8691075" y="3443060"/>
                  <a:ext cx="846032" cy="2464786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组合 48"/>
              <p:cNvGrpSpPr/>
              <p:nvPr/>
            </p:nvGrpSpPr>
            <p:grpSpPr>
              <a:xfrm flipH="1">
                <a:off x="8622716" y="4354920"/>
                <a:ext cx="1427137" cy="2065674"/>
                <a:chOff x="6275463" y="4354920"/>
                <a:chExt cx="1347388" cy="2065674"/>
              </a:xfrm>
            </p:grpSpPr>
            <p:sp>
              <p:nvSpPr>
                <p:cNvPr id="17" name="圆角矩形 16"/>
                <p:cNvSpPr/>
                <p:nvPr/>
              </p:nvSpPr>
              <p:spPr>
                <a:xfrm>
                  <a:off x="6275463" y="5882208"/>
                  <a:ext cx="991313" cy="538386"/>
                </a:xfrm>
                <a:prstGeom prst="round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dirty="0">
                      <a:latin typeface="等线" panose="02010600030101010101" pitchFamily="2" charset="-122"/>
                      <a:ea typeface="等线" panose="02010600030101010101" pitchFamily="2" charset="-122"/>
                    </a:rPr>
                    <a:t>退货</a:t>
                  </a:r>
                </a:p>
              </p:txBody>
            </p:sp>
            <p:sp>
              <p:nvSpPr>
                <p:cNvPr id="20" name="圆角矩形 19"/>
                <p:cNvSpPr/>
                <p:nvPr/>
              </p:nvSpPr>
              <p:spPr>
                <a:xfrm>
                  <a:off x="6275463" y="4354920"/>
                  <a:ext cx="991313" cy="538386"/>
                </a:xfrm>
                <a:prstGeom prst="roundRect">
                  <a:avLst/>
                </a:prstGeom>
              </p:spPr>
              <p:style>
                <a:lnRef idx="3">
                  <a:schemeClr val="lt1"/>
                </a:lnRef>
                <a:fillRef idx="1">
                  <a:schemeClr val="accent5"/>
                </a:fillRef>
                <a:effectRef idx="1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zh-CN" altLang="en-US" dirty="0">
                      <a:latin typeface="等线" panose="02010600030101010101" pitchFamily="2" charset="-122"/>
                      <a:ea typeface="等线" panose="02010600030101010101" pitchFamily="2" charset="-122"/>
                    </a:rPr>
                    <a:t>换货</a:t>
                  </a:r>
                </a:p>
              </p:txBody>
            </p:sp>
            <p:cxnSp>
              <p:nvCxnSpPr>
                <p:cNvPr id="42" name="直接连接符 41"/>
                <p:cNvCxnSpPr>
                  <a:stCxn id="20" idx="2"/>
                  <a:endCxn id="17" idx="0"/>
                </p:cNvCxnSpPr>
                <p:nvPr/>
              </p:nvCxnSpPr>
              <p:spPr>
                <a:xfrm>
                  <a:off x="6771120" y="4893306"/>
                  <a:ext cx="0" cy="988902"/>
                </a:xfrm>
                <a:prstGeom prst="line">
                  <a:avLst/>
                </a:prstGeom>
                <a:ln>
                  <a:headEnd type="triangle" w="med" len="med"/>
                  <a:tailEnd type="triangl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直接连接符 43"/>
                <p:cNvCxnSpPr>
                  <a:stCxn id="22" idx="1"/>
                </p:cNvCxnSpPr>
                <p:nvPr/>
              </p:nvCxnSpPr>
              <p:spPr>
                <a:xfrm flipH="1">
                  <a:off x="6771119" y="5387757"/>
                  <a:ext cx="851732" cy="0"/>
                </a:xfrm>
                <a:prstGeom prst="line">
                  <a:avLst/>
                </a:prstGeom>
                <a:ln>
                  <a:headEnd type="none" w="med" len="med"/>
                  <a:tailEnd type="none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接箭头连接符 45"/>
                <p:cNvCxnSpPr>
                  <a:stCxn id="17" idx="3"/>
                  <a:endCxn id="21" idx="1"/>
                </p:cNvCxnSpPr>
                <p:nvPr/>
              </p:nvCxnSpPr>
              <p:spPr>
                <a:xfrm>
                  <a:off x="7266776" y="6151401"/>
                  <a:ext cx="35607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接箭头连接符 47"/>
                <p:cNvCxnSpPr>
                  <a:stCxn id="20" idx="3"/>
                  <a:endCxn id="19" idx="1"/>
                </p:cNvCxnSpPr>
                <p:nvPr/>
              </p:nvCxnSpPr>
              <p:spPr>
                <a:xfrm>
                  <a:off x="7266776" y="4624113"/>
                  <a:ext cx="356076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4" name="文本框 53"/>
          <p:cNvSpPr txBox="1"/>
          <p:nvPr/>
        </p:nvSpPr>
        <p:spPr>
          <a:xfrm>
            <a:off x="6648898" y="2121675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订单处理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1026" name="Picture 2" descr="https://p1.ssl.qhmsg.com/dr/270_500_/t018e132d89726c3bf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68" y="2952300"/>
            <a:ext cx="2519193" cy="2677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12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交通灯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8200" y="1408277"/>
            <a:ext cx="5844997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交通灯</a:t>
            </a:r>
            <a:endParaRPr lang="en-US" altLang="zh-CN" sz="24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由红黄绿三种颜色组成用来指挥交通的信号灯；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伴随着红绿灯的指示，有数码管的计时；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1979" y="1188187"/>
            <a:ext cx="3295650" cy="275516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4329" y="4258360"/>
            <a:ext cx="3790950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6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交通灯逻辑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8200" y="1546626"/>
            <a:ext cx="5634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交通灯主路上绿灯持续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22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秒时间，黄灯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秒时间，红灯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16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秒时间；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交通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灯支路上绿灯持续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12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秒时间，黄灯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秒时间，红灯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26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秒时间；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7997" y="1963394"/>
            <a:ext cx="2971799" cy="266498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900209"/>
            <a:ext cx="6967585" cy="2193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3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程序设计框图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38200" y="2064340"/>
            <a:ext cx="5634434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首先将系统时钟进行分配产生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1Hz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信号</a:t>
            </a:r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通过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1Hz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信号倒计时进行状态机状态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转换</a:t>
            </a:r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S1: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主路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绿灯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点亮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支路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红灯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点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亮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持续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22S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时间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en-US" altLang="zh-CN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zh-CN" sz="14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S2: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主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路黄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点亮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支路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红灯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点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亮，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持续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4S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时间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zh-CN" sz="14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S3: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主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路红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点亮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支路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绿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点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亮，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持续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12S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时间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zh-CN" altLang="zh-CN" sz="14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S4: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主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路红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点亮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，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支路黄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点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亮，</a:t>
            </a:r>
            <a:r>
              <a:rPr lang="zh-CN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持续</a:t>
            </a:r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S</a:t>
            </a:r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时间</a:t>
            </a:r>
            <a:r>
              <a:rPr lang="zh-CN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en-US" altLang="zh-CN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820" y="1871834"/>
            <a:ext cx="3047011" cy="3949080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V="1">
            <a:off x="5467149" y="2213811"/>
            <a:ext cx="2675824" cy="3850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右大括号 5"/>
          <p:cNvSpPr/>
          <p:nvPr/>
        </p:nvSpPr>
        <p:spPr>
          <a:xfrm>
            <a:off x="6510739" y="3734603"/>
            <a:ext cx="470096" cy="183839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箭头连接符 6"/>
          <p:cNvCxnSpPr>
            <a:stCxn id="6" idx="1"/>
          </p:cNvCxnSpPr>
          <p:nvPr/>
        </p:nvCxnSpPr>
        <p:spPr>
          <a:xfrm flipV="1">
            <a:off x="6980835" y="4649003"/>
            <a:ext cx="820881" cy="479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66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任务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38200" y="1405560"/>
            <a:ext cx="10515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练习：</a:t>
            </a:r>
            <a:endParaRPr lang="en-US" altLang="zh-CN" sz="2000" dirty="0" smtClean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FontTx/>
              <a:buAutoNum type="arabicPeriod"/>
            </a:pP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按照前面要求完成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交通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灯设计，两个三色灯分别表示主路及支路的交通灯信号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作业：</a:t>
            </a:r>
            <a:endParaRPr lang="en-US" altLang="zh-CN" sz="2000" dirty="0" smtClean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342900" indent="-342900">
              <a:buAutoNum type="arabicPeriod"/>
            </a:pP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在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交通灯设计基础上，增加数码管倒计时功能。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567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有限状态机</a:t>
            </a: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838200" y="1499431"/>
            <a:ext cx="10515600" cy="2696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100000"/>
              <a:buAutoNum type="arabicPeriod"/>
              <a:defRPr sz="2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AutoNum type="arabicPeriod"/>
              <a:defRPr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AutoNum type="arabicPeriod"/>
              <a:defRPr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AutoNum type="arabicPeriod"/>
              <a:defRPr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如果我们能设计这样一个电路：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）能记住自己目前所处的状态 </a:t>
            </a:r>
            <a:r>
              <a:rPr lang="en-US" altLang="zh-CN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zh-CN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状态寄存器</a:t>
            </a:r>
            <a:r>
              <a:rPr lang="en-US" altLang="zh-CN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 </a:t>
            </a:r>
            <a:endParaRPr lang="zh-CN" altLang="en-US" sz="2000" b="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2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）状态的</a:t>
            </a:r>
            <a:r>
              <a:rPr lang="zh-CN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变化在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同一个时钟的跳变沿时刻发生，而不可能发生在任意</a:t>
            </a:r>
            <a:r>
              <a:rPr lang="zh-CN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时刻</a:t>
            </a:r>
            <a:r>
              <a:rPr lang="en-US" altLang="zh-CN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zh-CN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时序电路</a:t>
            </a:r>
            <a:r>
              <a:rPr lang="en-US" altLang="zh-CN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zh-CN" altLang="en-US" sz="2000" b="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3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）在时钟跳变沿时刻，如输入条件满足，则进入下一状态，并记住自己目前所处的状态，否则仍保留原来的状态；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4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）在进入不同的状态时刻，对系统的开关阵列做开启或关闭的操作</a:t>
            </a:r>
            <a:r>
              <a:rPr lang="zh-CN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。</a:t>
            </a:r>
            <a:endParaRPr lang="zh-CN" altLang="en-US" sz="2000" b="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9523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latin typeface="等线" panose="02010600030101010101" pitchFamily="2" charset="-122"/>
                <a:ea typeface="等线" panose="02010600030101010101" pitchFamily="2" charset="-122"/>
              </a:rPr>
              <a:t>有限状态机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019" y="1365177"/>
            <a:ext cx="9329962" cy="4582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100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有限状态机概念及特点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838200" y="1547857"/>
            <a:ext cx="105156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SzPct val="100000"/>
              <a:buAutoNum type="arabicPeriod"/>
              <a:defRPr sz="2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SzPct val="100000"/>
              <a:buFont typeface="Wingdings" panose="05000000000000000000" pitchFamily="2" charset="2"/>
              <a:buChar char="Ø"/>
              <a:defRPr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AutoNum type="arabicPeriod"/>
              <a:defRPr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AutoNum type="arabicPeriod"/>
              <a:defRPr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SzPct val="100000"/>
              <a:buAutoNum type="arabicPeriod"/>
              <a:defRPr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">
              <a:spcBef>
                <a:spcPts val="600"/>
              </a:spcBef>
              <a:buClr>
                <a:schemeClr val="tx2"/>
              </a:buClr>
              <a:buNone/>
            </a:pPr>
            <a:r>
              <a:rPr lang="en-GB" altLang="en-US" sz="2000" b="0" dirty="0" err="1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有限状态机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（</a:t>
            </a:r>
            <a:r>
              <a:rPr lang="en-US" altLang="zh-CN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FSM : finite state machine 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）</a:t>
            </a:r>
            <a:r>
              <a:rPr lang="en-GB" altLang="en-US" sz="2000" b="0" dirty="0" err="1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是由</a:t>
            </a:r>
            <a:r>
              <a:rPr lang="en-GB" altLang="en-US" sz="2000" b="0" dirty="0" err="1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寄存器组</a:t>
            </a:r>
            <a:r>
              <a:rPr lang="en-GB" altLang="en-US" sz="2000" b="0" dirty="0" err="1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和</a:t>
            </a:r>
            <a:r>
              <a:rPr lang="en-GB" altLang="en-US" sz="2000" b="0" dirty="0" err="1" smtClean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组合逻辑</a:t>
            </a:r>
            <a:r>
              <a:rPr lang="en-GB" altLang="en-US" sz="2000" b="0" dirty="0" err="1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构成的硬件时序电路</a:t>
            </a:r>
            <a:r>
              <a:rPr lang="en-GB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.</a:t>
            </a:r>
            <a:endParaRPr lang="en-GB" altLang="en-US" sz="2000" b="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indent="0" fontAlgn="b">
              <a:spcBef>
                <a:spcPts val="600"/>
              </a:spcBef>
              <a:buClr>
                <a:schemeClr val="tx2"/>
              </a:buClr>
              <a:buNone/>
            </a:pPr>
            <a:endParaRPr lang="en-US" altLang="zh-CN" sz="2000" b="0" dirty="0" smtClean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indent="0" fontAlgn="b">
              <a:spcBef>
                <a:spcPts val="600"/>
              </a:spcBef>
              <a:buClr>
                <a:schemeClr val="tx2"/>
              </a:buClr>
              <a:buNone/>
            </a:pPr>
            <a:r>
              <a:rPr lang="zh-CN" altLang="en-US" sz="2000" b="0" dirty="0" smtClean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特点：</a:t>
            </a:r>
            <a:endParaRPr lang="en-US" altLang="zh-CN" sz="2000" b="0" dirty="0" smtClean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fontAlgn="b">
              <a:spcBef>
                <a:spcPts val="600"/>
              </a:spcBef>
              <a:buClr>
                <a:schemeClr val="tx2"/>
              </a:buClr>
              <a:buFont typeface="+mj-ea"/>
              <a:buAutoNum type="circleNumDbPlain"/>
            </a:pP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有限状态机的状态数量是有限的；</a:t>
            </a:r>
            <a:endParaRPr lang="en-US" altLang="zh-CN" sz="2000" b="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fontAlgn="b">
              <a:spcBef>
                <a:spcPts val="600"/>
              </a:spcBef>
              <a:buClr>
                <a:schemeClr val="tx2"/>
              </a:buClr>
              <a:buFont typeface="+mj-ea"/>
              <a:buAutoNum type="circleNumDbPlain"/>
            </a:pP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任何一个时刻，状态机只能处于一个状态；</a:t>
            </a:r>
            <a:endParaRPr lang="en-GB" altLang="en-US" sz="2000" b="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spcBef>
                <a:spcPts val="600"/>
              </a:spcBef>
              <a:buClr>
                <a:schemeClr val="tx2"/>
              </a:buClr>
              <a:buFont typeface="+mj-ea"/>
              <a:buAutoNum type="circleNumDbPlain"/>
            </a:pPr>
            <a:r>
              <a:rPr lang="en-GB" altLang="en-US" sz="2000" b="0" dirty="0" err="1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状态在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同一</a:t>
            </a:r>
            <a:r>
              <a:rPr lang="en-GB" altLang="en-US" sz="2000" b="0" dirty="0" err="1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时钟跳变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沿由当前状态</a:t>
            </a:r>
            <a:r>
              <a:rPr lang="en-GB" altLang="en-US" sz="2000" b="0" dirty="0" err="1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转向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下</a:t>
            </a:r>
            <a:r>
              <a:rPr lang="en-GB" altLang="en-US" sz="2000" b="0" dirty="0" err="1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一个状态</a:t>
            </a:r>
            <a:r>
              <a:rPr lang="en-GB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</a:p>
          <a:p>
            <a:pPr>
              <a:spcBef>
                <a:spcPts val="600"/>
              </a:spcBef>
              <a:buClr>
                <a:schemeClr val="tx2"/>
              </a:buClr>
              <a:buFont typeface="+mj-ea"/>
              <a:buAutoNum type="circleNumDbPlain"/>
            </a:pPr>
            <a:r>
              <a:rPr lang="en-GB" altLang="en-US" sz="2000" b="0" dirty="0" err="1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究竟转向哪一状态不但取决于各个输入值，还取决于当前状态</a:t>
            </a: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en-GB" altLang="en-US" sz="2000" b="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spcBef>
                <a:spcPts val="600"/>
              </a:spcBef>
              <a:buClr>
                <a:schemeClr val="tx2"/>
              </a:buClr>
              <a:buFont typeface="+mj-ea"/>
              <a:buAutoNum type="circleNumDbPlain"/>
            </a:pPr>
            <a:r>
              <a:rPr lang="zh-CN" altLang="en-US" sz="2000" b="0" dirty="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状态机可产生在时钟跳变沿时刻进行开关的复杂的控制逻辑，是数字逻辑的控制核心。</a:t>
            </a:r>
          </a:p>
          <a:p>
            <a:pPr>
              <a:lnSpc>
                <a:spcPct val="80000"/>
              </a:lnSpc>
              <a:buFontTx/>
              <a:buNone/>
            </a:pPr>
            <a:endParaRPr lang="zh-CN" altLang="en-US" sz="2000" dirty="0">
              <a:solidFill>
                <a:schemeClr val="tx1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81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有限状态机三要素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838200" y="1557336"/>
            <a:ext cx="10515600" cy="13697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状态：当前状态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现态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、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下一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个状态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(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次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态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输入信号：事件；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输出信号：状态下相应操作。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4" name="Oval 43"/>
          <p:cNvSpPr>
            <a:spLocks noChangeArrowheads="1"/>
          </p:cNvSpPr>
          <p:nvPr/>
        </p:nvSpPr>
        <p:spPr bwMode="auto">
          <a:xfrm>
            <a:off x="3601179" y="4442253"/>
            <a:ext cx="1701650" cy="1081088"/>
          </a:xfrm>
          <a:prstGeom prst="ellipse">
            <a:avLst/>
          </a:prstGeom>
          <a:solidFill>
            <a:srgbClr val="FFCC99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>
                <a:ea typeface="黑体" pitchFamily="49" charset="-122"/>
              </a:rPr>
              <a:t>现态</a:t>
            </a:r>
          </a:p>
        </p:txBody>
      </p:sp>
      <p:sp>
        <p:nvSpPr>
          <p:cNvPr id="5" name="Oval 44"/>
          <p:cNvSpPr>
            <a:spLocks noChangeArrowheads="1"/>
          </p:cNvSpPr>
          <p:nvPr/>
        </p:nvSpPr>
        <p:spPr bwMode="auto">
          <a:xfrm>
            <a:off x="6553587" y="4442253"/>
            <a:ext cx="1701650" cy="1081088"/>
          </a:xfrm>
          <a:prstGeom prst="ellipse">
            <a:avLst/>
          </a:prstGeom>
          <a:solidFill>
            <a:srgbClr val="CCFFFF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400" dirty="0">
                <a:ea typeface="黑体" pitchFamily="49" charset="-122"/>
              </a:rPr>
              <a:t>次态</a:t>
            </a:r>
          </a:p>
        </p:txBody>
      </p:sp>
      <p:cxnSp>
        <p:nvCxnSpPr>
          <p:cNvPr id="6" name="AutoShape 45"/>
          <p:cNvCxnSpPr>
            <a:cxnSpLocks noChangeShapeType="1"/>
            <a:stCxn id="4" idx="0"/>
            <a:endCxn id="5" idx="0"/>
          </p:cNvCxnSpPr>
          <p:nvPr/>
        </p:nvCxnSpPr>
        <p:spPr bwMode="auto">
          <a:xfrm rot="5400000" flipH="1" flipV="1">
            <a:off x="5928208" y="2966049"/>
            <a:ext cx="12700" cy="2952408"/>
          </a:xfrm>
          <a:prstGeom prst="curvedConnector3">
            <a:avLst>
              <a:gd name="adj1" fmla="val 3549535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" name="Rectangle 46"/>
          <p:cNvSpPr>
            <a:spLocks/>
          </p:cNvSpPr>
          <p:nvPr/>
        </p:nvSpPr>
        <p:spPr bwMode="auto">
          <a:xfrm>
            <a:off x="4738328" y="3505370"/>
            <a:ext cx="2392459" cy="47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82575" algn="ctr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zh-CN" altLang="en-US" sz="2400" dirty="0" smtClean="0">
                <a:solidFill>
                  <a:srgbClr val="0000CC"/>
                </a:solidFill>
                <a:ea typeface="黑体" pitchFamily="49" charset="-122"/>
              </a:rPr>
              <a:t>输入 </a:t>
            </a:r>
            <a:r>
              <a:rPr lang="en-US" altLang="zh-CN" sz="2400" dirty="0" smtClean="0">
                <a:ea typeface="黑体" pitchFamily="49" charset="-122"/>
              </a:rPr>
              <a:t>/</a:t>
            </a:r>
            <a:r>
              <a:rPr lang="en-US" altLang="zh-CN" sz="2400" dirty="0" smtClean="0">
                <a:solidFill>
                  <a:srgbClr val="0000CC"/>
                </a:solidFill>
                <a:ea typeface="黑体" pitchFamily="49" charset="-122"/>
              </a:rPr>
              <a:t> </a:t>
            </a:r>
            <a:r>
              <a:rPr lang="zh-CN" altLang="en-US" sz="2400" dirty="0" smtClean="0">
                <a:solidFill>
                  <a:srgbClr val="CC0000"/>
                </a:solidFill>
                <a:ea typeface="黑体" pitchFamily="49" charset="-122"/>
              </a:rPr>
              <a:t>输出</a:t>
            </a:r>
            <a:endParaRPr lang="zh-CN" altLang="en-US" sz="2400" dirty="0">
              <a:solidFill>
                <a:srgbClr val="CC0000"/>
              </a:solidFill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997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err="1">
                <a:latin typeface="等线" panose="02010600030101010101" pitchFamily="2" charset="-122"/>
                <a:ea typeface="等线" panose="02010600030101010101" pitchFamily="2" charset="-122"/>
              </a:rPr>
              <a:t>m</a:t>
            </a:r>
            <a:r>
              <a:rPr lang="en-US" altLang="zh-CN" dirty="0" err="1" smtClean="0">
                <a:latin typeface="等线" panose="02010600030101010101" pitchFamily="2" charset="-122"/>
                <a:ea typeface="等线" panose="02010600030101010101" pitchFamily="2" charset="-122"/>
              </a:rPr>
              <a:t>oore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型状态机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2012698" y="1360785"/>
            <a:ext cx="7795057" cy="1227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zh-CN" sz="2000" dirty="0" err="1" smtClean="0">
                <a:solidFill>
                  <a:srgbClr val="FB472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moore</a:t>
            </a:r>
            <a:r>
              <a:rPr lang="zh-CN" altLang="en-US" sz="2000" dirty="0" smtClean="0">
                <a:solidFill>
                  <a:srgbClr val="FB472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型状态机：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输出逻辑只由当前状态决定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下一个</a:t>
            </a:r>
            <a:r>
              <a:rPr lang="zh-CN" altLang="en-US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状态 </a:t>
            </a:r>
            <a:r>
              <a:rPr lang="en-US" altLang="zh-CN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= </a:t>
            </a:r>
            <a:r>
              <a:rPr lang="en-US" altLang="zh-CN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F(</a:t>
            </a:r>
            <a:r>
              <a:rPr lang="zh-CN" altLang="en-US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当前状态，输入信号</a:t>
            </a:r>
            <a:r>
              <a:rPr lang="en-US" altLang="zh-CN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);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输出信号 </a:t>
            </a:r>
            <a:r>
              <a:rPr lang="en-US" altLang="zh-CN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= </a:t>
            </a:r>
            <a:r>
              <a:rPr lang="en-US" altLang="zh-CN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G(</a:t>
            </a:r>
            <a:r>
              <a:rPr lang="zh-CN" altLang="en-US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当前状态</a:t>
            </a:r>
            <a:r>
              <a:rPr lang="en-US" altLang="zh-CN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en-US" altLang="zh-CN" sz="2000" dirty="0" smtClean="0">
              <a:solidFill>
                <a:srgbClr val="FB4729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06755" y="2831473"/>
            <a:ext cx="8353425" cy="3168650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98298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latin typeface="等线" panose="02010600030101010101" pitchFamily="2" charset="-122"/>
                <a:ea typeface="等线" panose="02010600030101010101" pitchFamily="2" charset="-122"/>
              </a:rPr>
              <a:t>m</a:t>
            </a:r>
            <a:r>
              <a:rPr lang="en-US" altLang="zh-CN" dirty="0" smtClean="0">
                <a:latin typeface="等线" panose="02010600030101010101" pitchFamily="2" charset="-122"/>
                <a:ea typeface="等线" panose="02010600030101010101" pitchFamily="2" charset="-122"/>
              </a:rPr>
              <a:t>ealy</a:t>
            </a:r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型状态机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2012698" y="1360785"/>
            <a:ext cx="7991475" cy="122742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zh-CN" sz="2000" dirty="0" smtClean="0">
                <a:solidFill>
                  <a:srgbClr val="FB472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mealy</a:t>
            </a:r>
            <a:r>
              <a:rPr lang="zh-CN" altLang="en-US" sz="2000" dirty="0">
                <a:solidFill>
                  <a:srgbClr val="FB472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型状态机：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输出逻辑不但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与当前状态有关还与当前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输入值</a:t>
            </a:r>
            <a:r>
              <a:rPr lang="zh-CN" altLang="en-US" sz="2000" dirty="0">
                <a:latin typeface="等线" panose="02010600030101010101" pitchFamily="2" charset="-122"/>
                <a:ea typeface="等线" panose="02010600030101010101" pitchFamily="2" charset="-122"/>
              </a:rPr>
              <a:t>有关</a:t>
            </a:r>
            <a:endParaRPr lang="en-US" altLang="zh-CN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下</a:t>
            </a:r>
            <a:r>
              <a:rPr lang="zh-CN" altLang="en-US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一个状态 </a:t>
            </a:r>
            <a:r>
              <a:rPr lang="en-US" altLang="zh-CN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= F(</a:t>
            </a:r>
            <a:r>
              <a:rPr lang="zh-CN" altLang="en-US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当前状态，输入信号</a:t>
            </a:r>
            <a:r>
              <a:rPr lang="en-US" altLang="zh-CN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en-US" altLang="zh-CN" sz="2000" dirty="0" smtClean="0">
              <a:solidFill>
                <a:srgbClr val="336699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zh-CN" altLang="en-US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输出信号 </a:t>
            </a:r>
            <a:r>
              <a:rPr lang="en-US" altLang="zh-CN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= G(</a:t>
            </a:r>
            <a:r>
              <a:rPr lang="zh-CN" altLang="en-US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当前状态，输入信号</a:t>
            </a:r>
            <a:r>
              <a:rPr lang="en-US" altLang="zh-CN" sz="2000" dirty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)</a:t>
            </a:r>
            <a:r>
              <a:rPr lang="zh-CN" altLang="en-US" sz="2000" dirty="0" smtClean="0">
                <a:solidFill>
                  <a:srgbClr val="336699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；</a:t>
            </a:r>
            <a:endParaRPr lang="zh-CN" altLang="en-US" sz="2000" dirty="0">
              <a:solidFill>
                <a:srgbClr val="336699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698" y="2681297"/>
            <a:ext cx="7991475" cy="3509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035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>
                <a:latin typeface="等线" panose="02010600030101010101" pitchFamily="2" charset="-122"/>
                <a:ea typeface="等线" panose="02010600030101010101" pitchFamily="2" charset="-122"/>
              </a:rPr>
              <a:t>示例：序列检测器</a:t>
            </a:r>
            <a:endParaRPr lang="zh-CN" altLang="en-US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838200" y="1370832"/>
            <a:ext cx="10515600" cy="8681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将指定的二进制序列从数码流中检测出来</a:t>
            </a:r>
            <a:endParaRPr lang="en-US" altLang="zh-CN" sz="20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如：将“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101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”序列从码流“</a:t>
            </a:r>
            <a:r>
              <a:rPr lang="en-US" altLang="zh-CN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111010110</a:t>
            </a:r>
            <a:r>
              <a:rPr lang="zh-CN" altLang="en-US" sz="2000" dirty="0" smtClean="0">
                <a:latin typeface="等线" panose="02010600030101010101" pitchFamily="2" charset="-122"/>
                <a:ea typeface="等线" panose="02010600030101010101" pitchFamily="2" charset="-122"/>
              </a:rPr>
              <a:t>”中检测，输出高代表检测到序列，低电平代表没有发现</a:t>
            </a:r>
            <a:endParaRPr lang="zh-CN" altLang="en-US" sz="20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2593368" y="2630775"/>
            <a:ext cx="6285702" cy="1622182"/>
            <a:chOff x="1865929" y="4239967"/>
            <a:chExt cx="6285702" cy="1622182"/>
          </a:xfrm>
        </p:grpSpPr>
        <p:sp>
          <p:nvSpPr>
            <p:cNvPr id="5" name="Rectangle 12"/>
            <p:cNvSpPr>
              <a:spLocks noChangeArrowheads="1"/>
            </p:cNvSpPr>
            <p:nvPr/>
          </p:nvSpPr>
          <p:spPr bwMode="auto">
            <a:xfrm>
              <a:off x="4795559" y="5051216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b="0" dirty="0" smtClean="0">
                  <a:latin typeface="等线" panose="02010600030101010101" pitchFamily="2" charset="-122"/>
                  <a:ea typeface="等线" panose="02010600030101010101" pitchFamily="2" charset="-122"/>
                </a:rPr>
                <a:t>1</a:t>
              </a:r>
              <a:endParaRPr lang="en-US" altLang="zh-CN" sz="2000" b="0" dirty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6" name="Line 14"/>
            <p:cNvSpPr>
              <a:spLocks noChangeShapeType="1"/>
            </p:cNvSpPr>
            <p:nvPr/>
          </p:nvSpPr>
          <p:spPr bwMode="auto">
            <a:xfrm>
              <a:off x="1865929" y="5370307"/>
              <a:ext cx="285704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 b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7" name="Line 17"/>
            <p:cNvSpPr>
              <a:spLocks noChangeShapeType="1"/>
            </p:cNvSpPr>
            <p:nvPr/>
          </p:nvSpPr>
          <p:spPr bwMode="auto">
            <a:xfrm>
              <a:off x="5178403" y="5370307"/>
              <a:ext cx="286339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 b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8" name="Rectangle 18"/>
            <p:cNvSpPr>
              <a:spLocks noChangeArrowheads="1"/>
            </p:cNvSpPr>
            <p:nvPr/>
          </p:nvSpPr>
          <p:spPr bwMode="auto">
            <a:xfrm>
              <a:off x="5496487" y="4919871"/>
              <a:ext cx="1635498" cy="942278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zh-CN" altLang="en-US" sz="2000" b="0" dirty="0">
                  <a:solidFill>
                    <a:schemeClr val="hlink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识别</a:t>
              </a:r>
              <a:r>
                <a:rPr lang="en-US" altLang="zh-CN" sz="2000" b="0" dirty="0" smtClean="0">
                  <a:solidFill>
                    <a:schemeClr val="hlink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101</a:t>
              </a:r>
              <a:r>
                <a:rPr lang="zh-CN" altLang="en-US" sz="2000" b="0" dirty="0">
                  <a:solidFill>
                    <a:schemeClr val="hlink"/>
                  </a:solidFill>
                  <a:latin typeface="等线" panose="02010600030101010101" pitchFamily="2" charset="-122"/>
                  <a:ea typeface="等线" panose="02010600030101010101" pitchFamily="2" charset="-122"/>
                </a:rPr>
                <a:t>序列</a:t>
              </a:r>
            </a:p>
          </p:txBody>
        </p:sp>
        <p:sp>
          <p:nvSpPr>
            <p:cNvPr id="9" name="Line 19"/>
            <p:cNvSpPr>
              <a:spLocks noChangeShapeType="1"/>
            </p:cNvSpPr>
            <p:nvPr/>
          </p:nvSpPr>
          <p:spPr bwMode="auto">
            <a:xfrm>
              <a:off x="7181190" y="5376134"/>
              <a:ext cx="667278" cy="0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 b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0" name="Text Box 20"/>
            <p:cNvSpPr txBox="1">
              <a:spLocks noChangeArrowheads="1"/>
            </p:cNvSpPr>
            <p:nvPr/>
          </p:nvSpPr>
          <p:spPr bwMode="auto">
            <a:xfrm>
              <a:off x="5319364" y="4239968"/>
              <a:ext cx="571409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b="0" dirty="0" err="1">
                  <a:latin typeface="等线" panose="02010600030101010101" pitchFamily="2" charset="-122"/>
                  <a:ea typeface="等线" panose="02010600030101010101" pitchFamily="2" charset="-122"/>
                </a:rPr>
                <a:t>clk</a:t>
              </a:r>
              <a:endParaRPr lang="en-US" altLang="zh-CN" sz="2000" b="0" dirty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1" name="Text Box 21"/>
            <p:cNvSpPr txBox="1">
              <a:spLocks noChangeArrowheads="1"/>
            </p:cNvSpPr>
            <p:nvPr/>
          </p:nvSpPr>
          <p:spPr bwMode="auto">
            <a:xfrm>
              <a:off x="6544704" y="4239967"/>
              <a:ext cx="572044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b="0" dirty="0" err="1">
                  <a:latin typeface="等线" panose="02010600030101010101" pitchFamily="2" charset="-122"/>
                  <a:ea typeface="等线" panose="02010600030101010101" pitchFamily="2" charset="-122"/>
                </a:rPr>
                <a:t>rst</a:t>
              </a:r>
              <a:endParaRPr lang="en-US" altLang="zh-CN" sz="2000" b="0" dirty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2" name="Text Box 22"/>
            <p:cNvSpPr txBox="1">
              <a:spLocks noChangeArrowheads="1"/>
            </p:cNvSpPr>
            <p:nvPr/>
          </p:nvSpPr>
          <p:spPr bwMode="auto">
            <a:xfrm>
              <a:off x="7374515" y="5391010"/>
              <a:ext cx="777116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b="0" dirty="0">
                  <a:latin typeface="等线" panose="02010600030101010101" pitchFamily="2" charset="-122"/>
                  <a:ea typeface="等线" panose="02010600030101010101" pitchFamily="2" charset="-122"/>
                </a:rPr>
                <a:t>out</a:t>
              </a:r>
            </a:p>
          </p:txBody>
        </p:sp>
        <p:sp>
          <p:nvSpPr>
            <p:cNvPr id="13" name="Line 23"/>
            <p:cNvSpPr>
              <a:spLocks noChangeShapeType="1"/>
            </p:cNvSpPr>
            <p:nvPr/>
          </p:nvSpPr>
          <p:spPr bwMode="auto">
            <a:xfrm>
              <a:off x="5782191" y="4318776"/>
              <a:ext cx="0" cy="601096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 b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4" name="Line 24"/>
            <p:cNvSpPr>
              <a:spLocks noChangeShapeType="1"/>
            </p:cNvSpPr>
            <p:nvPr/>
          </p:nvSpPr>
          <p:spPr bwMode="auto">
            <a:xfrm>
              <a:off x="6544704" y="4318776"/>
              <a:ext cx="0" cy="601096"/>
            </a:xfrm>
            <a:prstGeom prst="line">
              <a:avLst/>
            </a:prstGeom>
            <a:noFill/>
            <a:ln w="9525" cmpd="sng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 b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4471761" y="5051215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b="0" dirty="0" smtClean="0">
                  <a:latin typeface="等线" panose="02010600030101010101" pitchFamily="2" charset="-122"/>
                  <a:ea typeface="等线" panose="02010600030101010101" pitchFamily="2" charset="-122"/>
                </a:rPr>
                <a:t>1</a:t>
              </a:r>
              <a:endParaRPr lang="en-US" altLang="zh-CN" sz="2000" b="0" dirty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4147963" y="5051215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b="0" dirty="0" smtClean="0">
                  <a:latin typeface="等线" panose="02010600030101010101" pitchFamily="2" charset="-122"/>
                  <a:ea typeface="等线" panose="02010600030101010101" pitchFamily="2" charset="-122"/>
                </a:rPr>
                <a:t>1</a:t>
              </a:r>
              <a:endParaRPr lang="en-US" altLang="zh-CN" sz="2000" b="0" dirty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824165" y="5051215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zh-CN" sz="2000" dirty="0">
                  <a:latin typeface="等线" panose="02010600030101010101" pitchFamily="2" charset="-122"/>
                  <a:ea typeface="等线" panose="02010600030101010101" pitchFamily="2" charset="-122"/>
                </a:rPr>
                <a:t>0</a:t>
              </a: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3500367" y="5051214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zh-CN" sz="2000" dirty="0">
                  <a:latin typeface="等线" panose="02010600030101010101" pitchFamily="2" charset="-122"/>
                  <a:ea typeface="等线" panose="02010600030101010101" pitchFamily="2" charset="-122"/>
                </a:rPr>
                <a:t>1</a:t>
              </a: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3176569" y="5051213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zh-CN" sz="2000">
                  <a:latin typeface="等线" panose="02010600030101010101" pitchFamily="2" charset="-122"/>
                  <a:ea typeface="等线" panose="02010600030101010101" pitchFamily="2" charset="-122"/>
                </a:rPr>
                <a:t>0</a:t>
              </a:r>
            </a:p>
          </p:txBody>
        </p:sp>
        <p:sp>
          <p:nvSpPr>
            <p:cNvPr id="20" name="Rectangle 12"/>
            <p:cNvSpPr>
              <a:spLocks noChangeArrowheads="1"/>
            </p:cNvSpPr>
            <p:nvPr/>
          </p:nvSpPr>
          <p:spPr bwMode="auto">
            <a:xfrm>
              <a:off x="2852771" y="5051244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b="0" dirty="0" smtClean="0">
                  <a:latin typeface="等线" panose="02010600030101010101" pitchFamily="2" charset="-122"/>
                  <a:ea typeface="等线" panose="02010600030101010101" pitchFamily="2" charset="-122"/>
                </a:rPr>
                <a:t>1</a:t>
              </a:r>
              <a:endParaRPr lang="en-US" altLang="zh-CN" sz="2000" b="0" dirty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21" name="Rectangle 12"/>
            <p:cNvSpPr>
              <a:spLocks noChangeArrowheads="1"/>
            </p:cNvSpPr>
            <p:nvPr/>
          </p:nvSpPr>
          <p:spPr bwMode="auto">
            <a:xfrm>
              <a:off x="2528973" y="5051244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b="1"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l"/>
              <a:r>
                <a:rPr lang="en-US" altLang="zh-CN" sz="2000" b="0" dirty="0" smtClean="0">
                  <a:latin typeface="等线" panose="02010600030101010101" pitchFamily="2" charset="-122"/>
                  <a:ea typeface="等线" panose="02010600030101010101" pitchFamily="2" charset="-122"/>
                </a:rPr>
                <a:t>1</a:t>
              </a:r>
              <a:endParaRPr lang="en-US" altLang="zh-CN" sz="2000" b="0" dirty="0">
                <a:latin typeface="等线" panose="02010600030101010101" pitchFamily="2" charset="-122"/>
                <a:ea typeface="等线" panose="02010600030101010101" pitchFamily="2" charset="-122"/>
              </a:endParaRPr>
            </a:p>
          </p:txBody>
        </p:sp>
        <p:sp>
          <p:nvSpPr>
            <p:cNvPr id="22" name="Rectangle 12"/>
            <p:cNvSpPr>
              <a:spLocks noChangeArrowheads="1"/>
            </p:cNvSpPr>
            <p:nvPr/>
          </p:nvSpPr>
          <p:spPr bwMode="auto">
            <a:xfrm>
              <a:off x="2205175" y="5051213"/>
              <a:ext cx="323798" cy="638181"/>
            </a:xfrm>
            <a:prstGeom prst="rect">
              <a:avLst/>
            </a:prstGeom>
            <a:solidFill>
              <a:schemeClr val="bg1"/>
            </a:solidFill>
            <a:ln w="9525" cmpd="sng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altLang="zh-CN" sz="2000">
                  <a:latin typeface="等线" panose="02010600030101010101" pitchFamily="2" charset="-122"/>
                  <a:ea typeface="等线" panose="02010600030101010101" pitchFamily="2" charset="-122"/>
                </a:rPr>
                <a:t>0</a:t>
              </a:r>
            </a:p>
          </p:txBody>
        </p:sp>
      </p:grpSp>
      <p:graphicFrame>
        <p:nvGraphicFramePr>
          <p:cNvPr id="23" name="表格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429086"/>
              </p:ext>
            </p:extLst>
          </p:nvPr>
        </p:nvGraphicFramePr>
        <p:xfrm>
          <a:off x="2414708" y="4840832"/>
          <a:ext cx="666947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6947"/>
                <a:gridCol w="666947"/>
                <a:gridCol w="666947"/>
                <a:gridCol w="666947"/>
                <a:gridCol w="666947"/>
                <a:gridCol w="666947"/>
                <a:gridCol w="666947"/>
                <a:gridCol w="666947"/>
                <a:gridCol w="666947"/>
                <a:gridCol w="666947"/>
              </a:tblGrid>
              <a:tr h="0">
                <a:tc gridSpan="10">
                  <a:txBody>
                    <a:bodyPr/>
                    <a:lstStyle/>
                    <a:p>
                      <a:pPr algn="ctr"/>
                      <a:r>
                        <a:rPr lang="zh-CN" altLang="en-US" sz="20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序列检测结果示意</a:t>
                      </a:r>
                      <a:endParaRPr lang="zh-CN" altLang="en-US" sz="20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IN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OUT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1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a:t>0</a:t>
                      </a:r>
                      <a:endParaRPr lang="zh-CN" altLang="en-US" sz="1600" dirty="0"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75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硬禾教育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硬禾教育" id="{D0BA403D-5FFE-46CC-8EFD-CBFB9F4FD7C3}" vid="{D2485578-FD36-41E1-B51C-E40C6DE4D62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硬禾教育</Template>
  <TotalTime>7235</TotalTime>
  <Words>1904</Words>
  <Application>Microsoft Office PowerPoint</Application>
  <PresentationFormat>宽屏</PresentationFormat>
  <Paragraphs>339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4" baseType="lpstr">
      <vt:lpstr>等线</vt:lpstr>
      <vt:lpstr>黑体</vt:lpstr>
      <vt:lpstr>宋体</vt:lpstr>
      <vt:lpstr>Arial</vt:lpstr>
      <vt:lpstr>Calibri</vt:lpstr>
      <vt:lpstr>Calibri Light</vt:lpstr>
      <vt:lpstr>Courier New</vt:lpstr>
      <vt:lpstr>Times New Roman</vt:lpstr>
      <vt:lpstr>Wingdings</vt:lpstr>
      <vt:lpstr>Wingdings 2</vt:lpstr>
      <vt:lpstr>硬禾教育</vt:lpstr>
      <vt:lpstr>有限状态机</vt:lpstr>
      <vt:lpstr>有限状态机</vt:lpstr>
      <vt:lpstr>有限状态机</vt:lpstr>
      <vt:lpstr>有限状态机</vt:lpstr>
      <vt:lpstr>有限状态机概念及特点</vt:lpstr>
      <vt:lpstr>有限状态机三要素</vt:lpstr>
      <vt:lpstr>moore型状态机</vt:lpstr>
      <vt:lpstr>mealy型状态机</vt:lpstr>
      <vt:lpstr>示例：序列检测器</vt:lpstr>
      <vt:lpstr>序列检测-moore型</vt:lpstr>
      <vt:lpstr>序列检测-mealy型</vt:lpstr>
      <vt:lpstr>有限状态机的样式</vt:lpstr>
      <vt:lpstr>有限状态机（一段式）</vt:lpstr>
      <vt:lpstr>有限状态机（二段式）</vt:lpstr>
      <vt:lpstr>有限状态机（三段式）</vt:lpstr>
      <vt:lpstr>有限状态机不同样式对比</vt:lpstr>
      <vt:lpstr>有限状态机(三段式模板)</vt:lpstr>
      <vt:lpstr>有限状态机编码方式</vt:lpstr>
      <vt:lpstr>有限状态机设计步骤</vt:lpstr>
      <vt:lpstr>交通灯</vt:lpstr>
      <vt:lpstr>交通灯逻辑</vt:lpstr>
      <vt:lpstr>程序设计框图</vt:lpstr>
      <vt:lpstr>任务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aaryn</dc:creator>
  <cp:lastModifiedBy>wang aaryn</cp:lastModifiedBy>
  <cp:revision>291</cp:revision>
  <dcterms:created xsi:type="dcterms:W3CDTF">2019-07-30T02:02:47Z</dcterms:created>
  <dcterms:modified xsi:type="dcterms:W3CDTF">2019-08-23T07:38:45Z</dcterms:modified>
</cp:coreProperties>
</file>