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40" r:id="rId4"/>
    <p:sldId id="355" r:id="rId5"/>
    <p:sldId id="356" r:id="rId6"/>
    <p:sldId id="357" r:id="rId7"/>
    <p:sldId id="358" r:id="rId8"/>
    <p:sldId id="354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35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5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145310"/>
            <a:ext cx="5181600" cy="503482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45310"/>
            <a:ext cx="5181600" cy="503482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081486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1907186"/>
            <a:ext cx="5156200" cy="428089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81487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07186"/>
            <a:ext cx="5181601" cy="428089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36451"/>
            <a:ext cx="10515600" cy="742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145310"/>
            <a:ext cx="10515600" cy="5034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2311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Picture 2" descr="å¤´å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89" y="6315335"/>
            <a:ext cx="447153" cy="44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Wingdings 2" panose="05020102010507070707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3.emf"/><Relationship Id="rId1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932250"/>
            <a:ext cx="9144000" cy="2387600"/>
          </a:xfrm>
        </p:spPr>
        <p:txBody>
          <a:bodyPr>
            <a:normAutofit/>
          </a:bodyPr>
          <a:lstStyle/>
          <a:p>
            <a:r>
              <a:rPr lang="zh-CN" altLang="en-US" dirty="0"/>
              <a:t>时序</a:t>
            </a:r>
            <a:r>
              <a:rPr lang="zh-CN" altLang="en-US" sz="5400" dirty="0" smtClean="0"/>
              <a:t>逻辑</a:t>
            </a:r>
            <a:endParaRPr lang="zh-CN" altLang="en-US" sz="5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                                            Step</a:t>
            </a:r>
            <a:r>
              <a:rPr lang="zh-CN" altLang="en-US" sz="2800" dirty="0" smtClean="0"/>
              <a:t>团队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寄存器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38200" y="1171729"/>
            <a:ext cx="46567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module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register </a:t>
            </a:r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(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input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</a:t>
            </a:r>
            <a:r>
              <a:rPr lang="en-US" altLang="zh-CN" sz="200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clk</a:t>
            </a:r>
            <a:r>
              <a:rPr lang="en-US" altLang="zh-CN" sz="200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,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i</a:t>
            </a:r>
            <a:r>
              <a:rPr lang="en-US" altLang="zh-CN" sz="200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nput 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rst</a:t>
            </a:r>
            <a:r>
              <a:rPr lang="en-US" altLang="zh-CN" sz="200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,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input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d</a:t>
            </a:r>
            <a:r>
              <a:rPr lang="en-US" altLang="zh-CN" sz="200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,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output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</a:t>
            </a:r>
            <a:r>
              <a:rPr lang="en-US" altLang="zh-CN" sz="200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reg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q </a:t>
            </a:r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);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600"/>
              </a:spcBef>
            </a:pPr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always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@ ( </a:t>
            </a:r>
            <a:r>
              <a:rPr lang="en-US" altLang="zh-CN" sz="200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posedge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clk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or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posedge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rst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if </a:t>
            </a:r>
            <a:r>
              <a:rPr lang="en-US" altLang="zh-CN" sz="200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( </a:t>
            </a:r>
            <a:r>
              <a:rPr lang="en-US" altLang="zh-CN" sz="200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rst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q 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&lt;</a:t>
            </a:r>
            <a:r>
              <a:rPr lang="en-US" altLang="zh-CN" sz="200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=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1'b0</a:t>
            </a:r>
            <a:r>
              <a:rPr lang="en-US" altLang="zh-CN" sz="200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;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else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q &lt;</a:t>
            </a:r>
            <a:r>
              <a:rPr lang="en-US" altLang="zh-CN" sz="200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=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d</a:t>
            </a:r>
            <a:r>
              <a:rPr lang="en-US" altLang="zh-CN" sz="200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;</a:t>
            </a:r>
            <a:endParaRPr lang="en-US" altLang="zh-CN" sz="2000" dirty="0" smtClean="0">
              <a:solidFill>
                <a:srgbClr val="00008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endmodule</a:t>
            </a: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92381" y="1171729"/>
            <a:ext cx="5075960" cy="2970814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092015" y="4939468"/>
            <a:ext cx="280401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2400" smtClean="0">
                <a:latin typeface="等线" panose="02010600030101010101" pitchFamily="2" charset="-122"/>
                <a:ea typeface="等线" panose="02010600030101010101" pitchFamily="2" charset="-122"/>
              </a:rPr>
              <a:t>时序逻辑的基础</a:t>
            </a:r>
            <a:endParaRPr lang="zh-CN" altLang="en-US" sz="240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时序电路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8201" y="1452785"/>
            <a:ext cx="1045079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什么是时序？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时序是指时间的先后顺序。在绝大多数的数字电路当中，都是依靠时钟来驱动各种电路工作的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en-US" altLang="zh-CN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14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什么是竞争、冒险？</a:t>
            </a:r>
            <a:endParaRPr lang="en-US" altLang="zh-CN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在组合逻辑电路中，由于硬件时间延迟的存在，不同路径信号到达逻辑门电路时间有差异，导致门电路产生瞬间的错误输出（毛刺）。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14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竞争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和冒险无法消除，时序电路可以消除竞争冒险对设计的影响。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3965" y="4032307"/>
            <a:ext cx="4525638" cy="19499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2" name="组合 121"/>
          <p:cNvGrpSpPr/>
          <p:nvPr/>
        </p:nvGrpSpPr>
        <p:grpSpPr>
          <a:xfrm>
            <a:off x="1167757" y="4390041"/>
            <a:ext cx="4048760" cy="1367488"/>
            <a:chOff x="1031992" y="4400025"/>
            <a:chExt cx="4048760" cy="1367488"/>
          </a:xfrm>
        </p:grpSpPr>
        <p:sp>
          <p:nvSpPr>
            <p:cNvPr id="9" name="矩形 8"/>
            <p:cNvSpPr/>
            <p:nvPr/>
          </p:nvSpPr>
          <p:spPr>
            <a:xfrm>
              <a:off x="3384032" y="4426393"/>
              <a:ext cx="874278" cy="134112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连接符 9"/>
            <p:cNvCxnSpPr/>
            <p:nvPr/>
          </p:nvCxnSpPr>
          <p:spPr>
            <a:xfrm flipH="1">
              <a:off x="4247632" y="4800135"/>
              <a:ext cx="83312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2826471" y="5438311"/>
              <a:ext cx="557562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1042671" y="5689482"/>
              <a:ext cx="17838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2826471" y="5438311"/>
              <a:ext cx="0" cy="25117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4"/>
            <p:cNvSpPr txBox="1"/>
            <p:nvPr/>
          </p:nvSpPr>
          <p:spPr>
            <a:xfrm>
              <a:off x="3384031" y="4609507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等线" panose="02010600030101010101" pitchFamily="2" charset="-122"/>
                  <a:ea typeface="等线" panose="02010600030101010101" pitchFamily="2" charset="-122"/>
                </a:rPr>
                <a:t>D</a:t>
              </a:r>
              <a:endParaRPr lang="zh-CN" altLang="en-US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3879680" y="4609507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等线" panose="02010600030101010101" pitchFamily="2" charset="-122"/>
                  <a:ea typeface="等线" panose="02010600030101010101" pitchFamily="2" charset="-122"/>
                </a:rPr>
                <a:t>Q</a:t>
              </a:r>
              <a:endParaRPr lang="zh-CN" altLang="en-US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384031" y="5247510"/>
              <a:ext cx="5629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等线" panose="02010600030101010101" pitchFamily="2" charset="-122"/>
                  <a:ea typeface="等线" panose="02010600030101010101" pitchFamily="2" charset="-122"/>
                </a:rPr>
                <a:t>CLK</a:t>
              </a:r>
              <a:endParaRPr lang="zh-CN" altLang="en-US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4728236" y="4400025"/>
              <a:ext cx="3321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latin typeface="等线" panose="02010600030101010101" pitchFamily="2" charset="-122"/>
                  <a:ea typeface="等线" panose="02010600030101010101" pitchFamily="2" charset="-122"/>
                </a:rPr>
                <a:t>d</a:t>
              </a:r>
              <a:endPara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031992" y="5289372"/>
              <a:ext cx="4780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err="1" smtClean="0">
                  <a:latin typeface="等线" panose="02010600030101010101" pitchFamily="2" charset="-122"/>
                  <a:ea typeface="等线" panose="02010600030101010101" pitchFamily="2" charset="-122"/>
                </a:rPr>
                <a:t>clk</a:t>
              </a:r>
              <a:endPara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1162686" y="4133155"/>
            <a:ext cx="2357111" cy="1158555"/>
            <a:chOff x="1026921" y="4143139"/>
            <a:chExt cx="2357111" cy="1158555"/>
          </a:xfrm>
        </p:grpSpPr>
        <p:sp>
          <p:nvSpPr>
            <p:cNvPr id="5" name="弦形 4"/>
            <p:cNvSpPr/>
            <p:nvPr/>
          </p:nvSpPr>
          <p:spPr>
            <a:xfrm rot="12146080">
              <a:off x="1572440" y="4298577"/>
              <a:ext cx="978841" cy="1003117"/>
            </a:xfrm>
            <a:prstGeom prst="chord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1032510" y="4543249"/>
              <a:ext cx="83312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H="1">
              <a:off x="1042670" y="5051249"/>
              <a:ext cx="82296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>
              <a:off x="2550912" y="4800135"/>
              <a:ext cx="83312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13"/>
            <p:cNvSpPr txBox="1"/>
            <p:nvPr/>
          </p:nvSpPr>
          <p:spPr>
            <a:xfrm>
              <a:off x="1981105" y="4600080"/>
              <a:ext cx="3770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等线" panose="02010600030101010101" pitchFamily="2" charset="-122"/>
                  <a:ea typeface="等线" panose="02010600030101010101" pitchFamily="2" charset="-122"/>
                </a:rPr>
                <a:t>&amp;</a:t>
              </a:r>
              <a:endPara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031992" y="4143139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latin typeface="等线" panose="02010600030101010101" pitchFamily="2" charset="-122"/>
                  <a:ea typeface="等线" panose="02010600030101010101" pitchFamily="2" charset="-122"/>
                </a:rPr>
                <a:t>a</a:t>
              </a:r>
              <a:endPara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026921" y="4651141"/>
              <a:ext cx="3321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等线" panose="02010600030101010101" pitchFamily="2" charset="-122"/>
                  <a:ea typeface="等线" panose="02010600030101010101" pitchFamily="2" charset="-122"/>
                </a:rPr>
                <a:t>b</a:t>
              </a:r>
              <a:endPara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06" name="文本框 105"/>
            <p:cNvSpPr txBox="1"/>
            <p:nvPr/>
          </p:nvSpPr>
          <p:spPr>
            <a:xfrm>
              <a:off x="2847572" y="4409452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等线" panose="02010600030101010101" pitchFamily="2" charset="-122"/>
                  <a:ea typeface="等线" panose="02010600030101010101" pitchFamily="2" charset="-122"/>
                </a:rPr>
                <a:t>c</a:t>
              </a:r>
              <a:endPara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</p:grpSp>
      <p:cxnSp>
        <p:nvCxnSpPr>
          <p:cNvPr id="101" name="直接连接符 100"/>
          <p:cNvCxnSpPr/>
          <p:nvPr/>
        </p:nvCxnSpPr>
        <p:spPr>
          <a:xfrm>
            <a:off x="8088922" y="5104764"/>
            <a:ext cx="0" cy="101690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连接符 102"/>
          <p:cNvCxnSpPr/>
          <p:nvPr/>
        </p:nvCxnSpPr>
        <p:spPr>
          <a:xfrm>
            <a:off x="8946172" y="5104764"/>
            <a:ext cx="0" cy="101690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连接符 103"/>
          <p:cNvCxnSpPr/>
          <p:nvPr/>
        </p:nvCxnSpPr>
        <p:spPr>
          <a:xfrm>
            <a:off x="9795802" y="5104764"/>
            <a:ext cx="0" cy="101690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接连接符 104"/>
          <p:cNvCxnSpPr/>
          <p:nvPr/>
        </p:nvCxnSpPr>
        <p:spPr>
          <a:xfrm>
            <a:off x="10653052" y="5104764"/>
            <a:ext cx="0" cy="101690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组合 116"/>
          <p:cNvGrpSpPr/>
          <p:nvPr/>
        </p:nvGrpSpPr>
        <p:grpSpPr>
          <a:xfrm>
            <a:off x="6985911" y="3993147"/>
            <a:ext cx="3840023" cy="372478"/>
            <a:chOff x="6985911" y="3993147"/>
            <a:chExt cx="3840023" cy="372478"/>
          </a:xfrm>
        </p:grpSpPr>
        <p:grpSp>
          <p:nvGrpSpPr>
            <p:cNvPr id="65" name="组合 64"/>
            <p:cNvGrpSpPr/>
            <p:nvPr/>
          </p:nvGrpSpPr>
          <p:grpSpPr>
            <a:xfrm>
              <a:off x="7406159" y="4062853"/>
              <a:ext cx="3419775" cy="302772"/>
              <a:chOff x="7550538" y="4172122"/>
              <a:chExt cx="3419775" cy="342900"/>
            </a:xfrm>
          </p:grpSpPr>
          <p:cxnSp>
            <p:nvCxnSpPr>
              <p:cNvPr id="23" name="直接连接符 22"/>
              <p:cNvCxnSpPr/>
              <p:nvPr/>
            </p:nvCxnSpPr>
            <p:spPr>
              <a:xfrm>
                <a:off x="7550538" y="4172122"/>
                <a:ext cx="905978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8456516" y="4515022"/>
                <a:ext cx="837397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8456516" y="4172122"/>
                <a:ext cx="0" cy="34290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9294716" y="4172122"/>
                <a:ext cx="0" cy="34290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>
                <a:off x="9295519" y="4172122"/>
                <a:ext cx="837397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>
                <a:off x="10132916" y="4515022"/>
                <a:ext cx="837397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10132916" y="4172122"/>
                <a:ext cx="0" cy="34290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07" name="文本框 106"/>
            <p:cNvSpPr txBox="1"/>
            <p:nvPr/>
          </p:nvSpPr>
          <p:spPr>
            <a:xfrm>
              <a:off x="6985911" y="3993147"/>
              <a:ext cx="312906" cy="3532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latin typeface="等线" panose="02010600030101010101" pitchFamily="2" charset="-122"/>
                  <a:ea typeface="等线" panose="02010600030101010101" pitchFamily="2" charset="-122"/>
                </a:rPr>
                <a:t>a</a:t>
              </a:r>
              <a:endPara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6968523" y="5628932"/>
            <a:ext cx="3857411" cy="378436"/>
            <a:chOff x="6968523" y="5628932"/>
            <a:chExt cx="3857411" cy="378436"/>
          </a:xfrm>
        </p:grpSpPr>
        <p:cxnSp>
          <p:nvCxnSpPr>
            <p:cNvPr id="94" name="直接连接符 93"/>
            <p:cNvCxnSpPr/>
            <p:nvPr/>
          </p:nvCxnSpPr>
          <p:spPr>
            <a:xfrm>
              <a:off x="7406159" y="6007368"/>
              <a:ext cx="3419775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108" name="文本框 107"/>
            <p:cNvSpPr txBox="1"/>
            <p:nvPr/>
          </p:nvSpPr>
          <p:spPr>
            <a:xfrm>
              <a:off x="6968523" y="5628932"/>
              <a:ext cx="332142" cy="3532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latin typeface="等线" panose="02010600030101010101" pitchFamily="2" charset="-122"/>
                  <a:ea typeface="等线" panose="02010600030101010101" pitchFamily="2" charset="-122"/>
                </a:rPr>
                <a:t>d</a:t>
              </a:r>
              <a:endPara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6966675" y="4391735"/>
            <a:ext cx="3859259" cy="365808"/>
            <a:chOff x="6966675" y="4391735"/>
            <a:chExt cx="3859259" cy="365808"/>
          </a:xfrm>
        </p:grpSpPr>
        <p:grpSp>
          <p:nvGrpSpPr>
            <p:cNvPr id="114" name="组合 113"/>
            <p:cNvGrpSpPr/>
            <p:nvPr/>
          </p:nvGrpSpPr>
          <p:grpSpPr>
            <a:xfrm>
              <a:off x="7406159" y="4452528"/>
              <a:ext cx="3419775" cy="305015"/>
              <a:chOff x="7550538" y="4558406"/>
              <a:chExt cx="3419775" cy="305015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7550538" y="4863421"/>
                <a:ext cx="837397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8387935" y="4558406"/>
                <a:ext cx="837397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8387935" y="4560648"/>
                <a:ext cx="0" cy="302772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9226135" y="4560648"/>
                <a:ext cx="0" cy="302772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9226938" y="4863421"/>
                <a:ext cx="837397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/>
              <p:nvPr/>
            </p:nvCxnSpPr>
            <p:spPr>
              <a:xfrm>
                <a:off x="10064335" y="4558406"/>
                <a:ext cx="905978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10064335" y="4560648"/>
                <a:ext cx="0" cy="302772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09" name="文本框 108"/>
            <p:cNvSpPr txBox="1"/>
            <p:nvPr/>
          </p:nvSpPr>
          <p:spPr>
            <a:xfrm>
              <a:off x="6966675" y="4391735"/>
              <a:ext cx="332142" cy="3532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等线" panose="02010600030101010101" pitchFamily="2" charset="-122"/>
                  <a:ea typeface="等线" panose="02010600030101010101" pitchFamily="2" charset="-122"/>
                </a:rPr>
                <a:t>b</a:t>
              </a:r>
              <a:endPara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</p:grpSp>
      <p:grpSp>
        <p:nvGrpSpPr>
          <p:cNvPr id="119" name="组合 118"/>
          <p:cNvGrpSpPr/>
          <p:nvPr/>
        </p:nvGrpSpPr>
        <p:grpSpPr>
          <a:xfrm>
            <a:off x="6805102" y="5180372"/>
            <a:ext cx="4020832" cy="403233"/>
            <a:chOff x="6805102" y="5180372"/>
            <a:chExt cx="4020832" cy="403233"/>
          </a:xfrm>
        </p:grpSpPr>
        <p:grpSp>
          <p:nvGrpSpPr>
            <p:cNvPr id="113" name="组合 112"/>
            <p:cNvGrpSpPr/>
            <p:nvPr/>
          </p:nvGrpSpPr>
          <p:grpSpPr>
            <a:xfrm>
              <a:off x="7406159" y="5226001"/>
              <a:ext cx="3419775" cy="357604"/>
              <a:chOff x="7550538" y="5331878"/>
              <a:chExt cx="3419775" cy="406149"/>
            </a:xfrm>
          </p:grpSpPr>
          <p:cxnSp>
            <p:nvCxnSpPr>
              <p:cNvPr id="59" name="直接连接符 58"/>
              <p:cNvCxnSpPr/>
              <p:nvPr/>
            </p:nvCxnSpPr>
            <p:spPr>
              <a:xfrm>
                <a:off x="7550538" y="5738027"/>
                <a:ext cx="682763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 60"/>
              <p:cNvCxnSpPr/>
              <p:nvPr/>
            </p:nvCxnSpPr>
            <p:spPr>
              <a:xfrm>
                <a:off x="8233712" y="5333007"/>
                <a:ext cx="0" cy="40502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8234122" y="5333007"/>
                <a:ext cx="428120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/>
              <p:nvPr/>
            </p:nvCxnSpPr>
            <p:spPr>
              <a:xfrm>
                <a:off x="8662242" y="5738027"/>
                <a:ext cx="428120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>
              <a:xfrm>
                <a:off x="8662242" y="5333007"/>
                <a:ext cx="0" cy="40502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>
              <a:xfrm>
                <a:off x="9089953" y="5333007"/>
                <a:ext cx="0" cy="40502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66"/>
              <p:cNvCxnSpPr/>
              <p:nvPr/>
            </p:nvCxnSpPr>
            <p:spPr>
              <a:xfrm>
                <a:off x="9090364" y="5333007"/>
                <a:ext cx="428120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9518484" y="5738027"/>
                <a:ext cx="428120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>
                <a:off x="9518484" y="5333007"/>
                <a:ext cx="0" cy="40502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>
                <a:off x="9942083" y="5331878"/>
                <a:ext cx="0" cy="40502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9942493" y="5331878"/>
                <a:ext cx="428120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>
                <a:off x="10370613" y="5736898"/>
                <a:ext cx="428120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>
                <a:off x="10370613" y="5331878"/>
                <a:ext cx="0" cy="40502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10796425" y="5331878"/>
                <a:ext cx="0" cy="40502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>
              <a:xfrm>
                <a:off x="10796836" y="5331878"/>
                <a:ext cx="173477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10" name="文本框 109"/>
            <p:cNvSpPr txBox="1"/>
            <p:nvPr/>
          </p:nvSpPr>
          <p:spPr>
            <a:xfrm>
              <a:off x="6805102" y="5180372"/>
              <a:ext cx="478016" cy="3532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err="1" smtClean="0">
                  <a:latin typeface="等线" panose="02010600030101010101" pitchFamily="2" charset="-122"/>
                  <a:ea typeface="等线" panose="02010600030101010101" pitchFamily="2" charset="-122"/>
                </a:rPr>
                <a:t>clk</a:t>
              </a:r>
              <a:endPara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6974416" y="4753139"/>
            <a:ext cx="3851518" cy="398812"/>
            <a:chOff x="6974416" y="4753139"/>
            <a:chExt cx="3851518" cy="398812"/>
          </a:xfrm>
        </p:grpSpPr>
        <p:grpSp>
          <p:nvGrpSpPr>
            <p:cNvPr id="115" name="组合 114"/>
            <p:cNvGrpSpPr/>
            <p:nvPr/>
          </p:nvGrpSpPr>
          <p:grpSpPr>
            <a:xfrm>
              <a:off x="7406159" y="4847089"/>
              <a:ext cx="3419775" cy="304862"/>
              <a:chOff x="7550538" y="4952967"/>
              <a:chExt cx="3419775" cy="304862"/>
            </a:xfrm>
          </p:grpSpPr>
          <p:cxnSp>
            <p:nvCxnSpPr>
              <p:cNvPr id="41" name="直接连接符 40"/>
              <p:cNvCxnSpPr/>
              <p:nvPr/>
            </p:nvCxnSpPr>
            <p:spPr>
              <a:xfrm>
                <a:off x="7550538" y="5256562"/>
                <a:ext cx="837397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>
                <a:off x="8454831" y="4953379"/>
                <a:ext cx="0" cy="302772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/>
              <p:cNvCxnSpPr/>
              <p:nvPr/>
            </p:nvCxnSpPr>
            <p:spPr>
              <a:xfrm>
                <a:off x="8386250" y="4955057"/>
                <a:ext cx="0" cy="302772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8386250" y="4953379"/>
                <a:ext cx="68581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>
              <a:xfrm>
                <a:off x="8454831" y="5256562"/>
                <a:ext cx="776384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9298111" y="4953379"/>
                <a:ext cx="0" cy="302772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>
                <a:off x="9229530" y="4955057"/>
                <a:ext cx="0" cy="302772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>
                <a:off x="9229530" y="4953379"/>
                <a:ext cx="68581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>
                <a:off x="9296024" y="5256151"/>
                <a:ext cx="776384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>
                <a:off x="10139304" y="4952967"/>
                <a:ext cx="0" cy="302772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10070723" y="4954645"/>
                <a:ext cx="0" cy="302772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>
                <a:off x="10070723" y="4952967"/>
                <a:ext cx="68581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10138020" y="5255739"/>
                <a:ext cx="832293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11" name="文本框 110"/>
            <p:cNvSpPr txBox="1"/>
            <p:nvPr/>
          </p:nvSpPr>
          <p:spPr>
            <a:xfrm>
              <a:off x="6974416" y="4753139"/>
              <a:ext cx="300082" cy="3532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等线" panose="02010600030101010101" pitchFamily="2" charset="-122"/>
                  <a:ea typeface="等线" panose="02010600030101010101" pitchFamily="2" charset="-122"/>
                </a:rPr>
                <a:t>c</a:t>
              </a:r>
              <a:endPara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时序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逻辑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内容占位符 2"/>
          <p:cNvSpPr txBox="1"/>
          <p:nvPr/>
        </p:nvSpPr>
        <p:spPr>
          <a:xfrm>
            <a:off x="838200" y="1165057"/>
            <a:ext cx="10515600" cy="405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方法：把时间</a:t>
            </a:r>
            <a:r>
              <a:rPr lang="en-US" altLang="zh-CN" sz="1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(</a:t>
            </a:r>
            <a:r>
              <a:rPr lang="zh-CN" altLang="en-US" sz="1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时钟</a:t>
            </a:r>
            <a:r>
              <a:rPr lang="en-US" altLang="zh-CN" sz="1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zh-CN" altLang="en-US" sz="1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分段标记，不同时间</a:t>
            </a:r>
            <a:r>
              <a:rPr lang="zh-CN" altLang="en-US" sz="1800" dirty="0">
                <a:latin typeface="等线" panose="02010600030101010101" pitchFamily="2" charset="-122"/>
                <a:ea typeface="等线" panose="02010600030101010101" pitchFamily="2" charset="-122"/>
              </a:rPr>
              <a:t>执行</a:t>
            </a:r>
            <a:r>
              <a:rPr lang="zh-CN" altLang="en-US" sz="1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不同操作； 或按已有时序信号逻辑条件执行不同操作</a:t>
            </a:r>
            <a:endParaRPr lang="en-US" altLang="zh-CN" sz="18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38199" y="1570554"/>
            <a:ext cx="10515601" cy="4784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zh-CN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reg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[</a:t>
            </a:r>
            <a:r>
              <a:rPr lang="en-US" altLang="zh-CN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23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:</a:t>
            </a:r>
            <a:r>
              <a:rPr lang="en-US" altLang="zh-CN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0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]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cnt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300"/>
              </a:spcBef>
            </a:pPr>
            <a:r>
              <a:rPr lang="en-US" altLang="zh-CN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//</a:t>
            </a:r>
            <a:r>
              <a:rPr lang="zh-CN" altLang="en-US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使用计数器分段标记时间（时钟） </a:t>
            </a:r>
            <a:endParaRPr lang="en-US" altLang="zh-CN" dirty="0" smtClean="0">
              <a:solidFill>
                <a:srgbClr val="008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300"/>
              </a:spcBef>
            </a:pPr>
            <a:r>
              <a:rPr lang="en-US" altLang="zh-CN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always</a:t>
            </a:r>
            <a:r>
              <a:rPr lang="en-US" altLang="zh-CN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@(</a:t>
            </a:r>
            <a:r>
              <a:rPr lang="en-US" altLang="zh-CN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posedge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clk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or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negedge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rst_n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begin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30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</a:t>
            </a:r>
            <a:r>
              <a:rPr lang="en-US" altLang="zh-CN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if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(!</a:t>
            </a:r>
            <a:r>
              <a:rPr lang="en-US" altLang="zh-CN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rst_n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cnt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1'b0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300"/>
              </a:spcBef>
            </a:pPr>
            <a:r>
              <a:rPr lang="en-US" altLang="zh-CN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else</a:t>
            </a:r>
            <a:r>
              <a:rPr lang="en-US" altLang="zh-CN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if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cnt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=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24'd11_999_999</a:t>
            </a:r>
            <a:r>
              <a:rPr lang="en-US" altLang="zh-CN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en-US" altLang="zh-CN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cnt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1‘b</a:t>
            </a:r>
            <a:r>
              <a:rPr lang="en-US" altLang="zh-CN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0</a:t>
            </a:r>
            <a:r>
              <a:rPr lang="en-US" altLang="zh-CN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;</a:t>
            </a:r>
            <a:r>
              <a:rPr lang="en-US" altLang="zh-CN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//</a:t>
            </a:r>
            <a:r>
              <a:rPr lang="zh-CN" altLang="en-US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单次执行</a:t>
            </a:r>
            <a:endParaRPr lang="en-US" altLang="zh-CN" dirty="0" smtClean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300"/>
              </a:spcBef>
            </a:pPr>
            <a:r>
              <a:rPr lang="en-US" altLang="zh-CN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else</a:t>
            </a:r>
            <a:r>
              <a:rPr lang="en-US" altLang="zh-CN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cnt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cnt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+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1'b1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300"/>
              </a:spcBef>
            </a:pPr>
            <a:r>
              <a:rPr lang="en-US" altLang="zh-CN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end</a:t>
            </a:r>
            <a:r>
              <a:rPr lang="en-US" altLang="zh-CN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300"/>
              </a:spcBef>
            </a:pPr>
            <a:r>
              <a:rPr lang="en-US" altLang="zh-CN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//</a:t>
            </a:r>
            <a:r>
              <a:rPr lang="zh-CN" altLang="en-US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不同时间完成不同的操作 </a:t>
            </a:r>
            <a:endParaRPr lang="en-US" altLang="zh-CN" dirty="0" smtClean="0">
              <a:solidFill>
                <a:srgbClr val="008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300"/>
              </a:spcBef>
            </a:pPr>
            <a:r>
              <a:rPr lang="en-US" altLang="zh-CN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always</a:t>
            </a:r>
            <a:r>
              <a:rPr lang="en-US" altLang="zh-CN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@(</a:t>
            </a:r>
            <a:r>
              <a:rPr lang="en-US" altLang="zh-CN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posedge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clk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or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negedge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rst_n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begin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300"/>
              </a:spcBef>
            </a:pPr>
            <a:r>
              <a:rPr lang="en-US" altLang="zh-CN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if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(!</a:t>
            </a:r>
            <a:r>
              <a:rPr lang="en-US" altLang="zh-CN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rst_n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led 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1'b1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300"/>
              </a:spcBef>
            </a:pPr>
            <a:r>
              <a:rPr lang="en-US" altLang="zh-CN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else</a:t>
            </a:r>
            <a:r>
              <a:rPr lang="en-US" altLang="zh-CN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if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cnt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24'd10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led 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1'b0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300"/>
              </a:spcBef>
            </a:pPr>
            <a:r>
              <a:rPr lang="en-US" altLang="zh-CN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else</a:t>
            </a:r>
            <a:r>
              <a:rPr lang="en-US" altLang="zh-CN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if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cnt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24'd20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led 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1'b1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300"/>
              </a:spcBef>
            </a:pPr>
            <a:r>
              <a:rPr lang="en-US" altLang="zh-CN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else</a:t>
            </a:r>
            <a:r>
              <a:rPr lang="en-US" altLang="zh-CN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if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cnt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24'd50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led 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1'b0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300"/>
              </a:spcBef>
            </a:pPr>
            <a:r>
              <a:rPr lang="en-US" altLang="zh-CN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else</a:t>
            </a:r>
            <a:r>
              <a:rPr lang="en-US" altLang="zh-CN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led 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1'b1</a:t>
            </a:r>
            <a:r>
              <a:rPr lang="en-US" altLang="zh-CN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300"/>
              </a:spcBef>
            </a:pPr>
            <a:r>
              <a:rPr lang="en-US" altLang="zh-CN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end</a:t>
            </a:r>
            <a:endParaRPr lang="en-US" altLang="zh-CN" dirty="0" smtClean="0">
              <a:solidFill>
                <a:srgbClr val="0000FF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流水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灯设计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内容占位符 2"/>
          <p:cNvSpPr txBox="1"/>
          <p:nvPr/>
        </p:nvSpPr>
        <p:spPr>
          <a:xfrm>
            <a:off x="838200" y="1298405"/>
            <a:ext cx="10515600" cy="355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zh-CN" altLang="en-US" sz="1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基于</a:t>
            </a:r>
            <a:r>
              <a:rPr lang="en-US" altLang="zh-CN" sz="1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FPGA</a:t>
            </a:r>
            <a:r>
              <a:rPr lang="zh-CN" altLang="en-US" sz="1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平台完成流水灯设计</a:t>
            </a:r>
            <a:endParaRPr lang="en-US" altLang="zh-CN" sz="18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838200" y="1830797"/>
            <a:ext cx="10515600" cy="396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zh-CN" altLang="en-US" sz="1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通过</a:t>
            </a:r>
            <a:r>
              <a:rPr lang="en-US" altLang="zh-CN" sz="1800" dirty="0">
                <a:latin typeface="等线" panose="02010600030101010101" pitchFamily="2" charset="-122"/>
                <a:ea typeface="等线" panose="02010600030101010101" pitchFamily="2" charset="-122"/>
              </a:rPr>
              <a:t>FPGA</a:t>
            </a:r>
            <a:r>
              <a:rPr lang="zh-CN" altLang="en-US" sz="1800" dirty="0">
                <a:latin typeface="等线" panose="02010600030101010101" pitchFamily="2" charset="-122"/>
                <a:ea typeface="等线" panose="02010600030101010101" pitchFamily="2" charset="-122"/>
              </a:rPr>
              <a:t>来</a:t>
            </a:r>
            <a:r>
              <a:rPr lang="zh-CN" altLang="en-US" sz="1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控制核心</a:t>
            </a:r>
            <a:r>
              <a:rPr lang="zh-CN" altLang="en-US" sz="1800" dirty="0">
                <a:latin typeface="等线" panose="02010600030101010101" pitchFamily="2" charset="-122"/>
                <a:ea typeface="等线" panose="02010600030101010101" pitchFamily="2" charset="-122"/>
              </a:rPr>
              <a:t>板上</a:t>
            </a:r>
            <a:r>
              <a:rPr lang="en-US" altLang="zh-CN" sz="1800" dirty="0">
                <a:latin typeface="等线" panose="02010600030101010101" pitchFamily="2" charset="-122"/>
                <a:ea typeface="等线" panose="02010600030101010101" pitchFamily="2" charset="-122"/>
              </a:rPr>
              <a:t>8</a:t>
            </a:r>
            <a:r>
              <a:rPr lang="zh-CN" altLang="en-US" sz="1800" dirty="0">
                <a:latin typeface="等线" panose="02010600030101010101" pitchFamily="2" charset="-122"/>
                <a:ea typeface="等线" panose="02010600030101010101" pitchFamily="2" charset="-122"/>
              </a:rPr>
              <a:t>个</a:t>
            </a:r>
            <a:r>
              <a:rPr lang="en-US" altLang="zh-CN" sz="1800" dirty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sz="1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灯，</a:t>
            </a:r>
            <a:r>
              <a:rPr lang="zh-CN" altLang="en-US" sz="1800" dirty="0">
                <a:latin typeface="等线" panose="02010600030101010101" pitchFamily="2" charset="-122"/>
                <a:ea typeface="等线" panose="02010600030101010101" pitchFamily="2" charset="-122"/>
              </a:rPr>
              <a:t>循环点亮核心板上的</a:t>
            </a:r>
            <a:r>
              <a:rPr lang="en-US" altLang="zh-CN" sz="1800" dirty="0">
                <a:latin typeface="等线" panose="02010600030101010101" pitchFamily="2" charset="-122"/>
                <a:ea typeface="等线" panose="02010600030101010101" pitchFamily="2" charset="-122"/>
              </a:rPr>
              <a:t>8</a:t>
            </a:r>
            <a:r>
              <a:rPr lang="zh-CN" altLang="en-US" sz="1800" dirty="0">
                <a:latin typeface="等线" panose="02010600030101010101" pitchFamily="2" charset="-122"/>
                <a:ea typeface="等线" panose="02010600030101010101" pitchFamily="2" charset="-122"/>
              </a:rPr>
              <a:t>个</a:t>
            </a:r>
            <a:r>
              <a:rPr lang="en-US" altLang="zh-CN" sz="1800" dirty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sz="1800" dirty="0">
                <a:latin typeface="等线" panose="02010600030101010101" pitchFamily="2" charset="-122"/>
                <a:ea typeface="等线" panose="02010600030101010101" pitchFamily="2" charset="-122"/>
              </a:rPr>
              <a:t>灯，每个</a:t>
            </a:r>
            <a:r>
              <a:rPr lang="en-US" altLang="zh-CN" sz="1800" dirty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sz="1800" dirty="0">
                <a:latin typeface="等线" panose="02010600030101010101" pitchFamily="2" charset="-122"/>
                <a:ea typeface="等线" panose="02010600030101010101" pitchFamily="2" charset="-122"/>
              </a:rPr>
              <a:t>点亮的时间为</a:t>
            </a:r>
            <a:r>
              <a:rPr lang="en-US" altLang="zh-CN" sz="1800" dirty="0">
                <a:latin typeface="等线" panose="02010600030101010101" pitchFamily="2" charset="-122"/>
                <a:ea typeface="等线" panose="02010600030101010101" pitchFamily="2" charset="-122"/>
              </a:rPr>
              <a:t>500</a:t>
            </a:r>
            <a:r>
              <a:rPr lang="zh-CN" altLang="en-US" sz="1800" dirty="0">
                <a:latin typeface="等线" panose="02010600030101010101" pitchFamily="2" charset="-122"/>
                <a:ea typeface="等线" panose="02010600030101010101" pitchFamily="2" charset="-122"/>
              </a:rPr>
              <a:t>毫秒</a:t>
            </a:r>
            <a:r>
              <a:rPr lang="zh-CN" altLang="en-US" sz="1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en-US" altLang="zh-CN" sz="18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10139" y="2945330"/>
            <a:ext cx="13320162" cy="9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838200" y="3081172"/>
          <a:ext cx="6863080" cy="1078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Visio" r:id="rId1" imgW="3940810" imgH="618490" progId="Visio.Drawing.15">
                  <p:embed/>
                </p:oleObj>
              </mc:Choice>
              <mc:Fallback>
                <p:oleObj name="Visio" r:id="rId1" imgW="3940810" imgH="61849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81172"/>
                        <a:ext cx="6863080" cy="10784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838200" y="2438787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单片机设计流水灯的思路</a:t>
            </a:r>
            <a:endParaRPr lang="zh-CN" alt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38200" y="4336431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FPGA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是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并行执行的硬件设计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，没有延时概念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，通常采用对时钟计数分频的方式对时间进行分割，根据计数器不同的值为条件执行不同的操作，最后完成时序逻辑的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设计。 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838200" y="5221171"/>
          <a:ext cx="8308636" cy="852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Visio" r:id="rId3" imgW="4507865" imgH="469900" progId="Visio.Drawing.15">
                  <p:embed/>
                </p:oleObj>
              </mc:Choice>
              <mc:Fallback>
                <p:oleObj name="Visio" r:id="rId3" imgW="4507865" imgH="469900" progId="Visio.Drawing.1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221171"/>
                        <a:ext cx="8308636" cy="8528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流水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灯设计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02331" y="2086866"/>
            <a:ext cx="6278880" cy="40335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8681211" y="2086866"/>
            <a:ext cx="2664043" cy="4033520"/>
            <a:chOff x="8689757" y="1772084"/>
            <a:chExt cx="2664043" cy="4033520"/>
          </a:xfrm>
        </p:grpSpPr>
        <p:grpSp>
          <p:nvGrpSpPr>
            <p:cNvPr id="27" name="组合 26"/>
            <p:cNvGrpSpPr/>
            <p:nvPr/>
          </p:nvGrpSpPr>
          <p:grpSpPr>
            <a:xfrm>
              <a:off x="8689757" y="1772084"/>
              <a:ext cx="2664043" cy="479306"/>
              <a:chOff x="8107680" y="1950720"/>
              <a:chExt cx="2664043" cy="479306"/>
            </a:xfrm>
          </p:grpSpPr>
          <p:sp>
            <p:nvSpPr>
              <p:cNvPr id="5" name="等腰三角形 4"/>
              <p:cNvSpPr/>
              <p:nvPr/>
            </p:nvSpPr>
            <p:spPr>
              <a:xfrm rot="16200000">
                <a:off x="8770620" y="2092960"/>
                <a:ext cx="325120" cy="31496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7" name="直接连接符 6"/>
              <p:cNvCxnSpPr/>
              <p:nvPr/>
            </p:nvCxnSpPr>
            <p:spPr>
              <a:xfrm>
                <a:off x="8775700" y="2098040"/>
                <a:ext cx="0" cy="314960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" name="直接箭头连接符 9"/>
              <p:cNvCxnSpPr/>
              <p:nvPr/>
            </p:nvCxnSpPr>
            <p:spPr>
              <a:xfrm flipH="1" flipV="1">
                <a:off x="8656320" y="1950720"/>
                <a:ext cx="172720" cy="1270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箭头连接符 11"/>
              <p:cNvCxnSpPr/>
              <p:nvPr/>
            </p:nvCxnSpPr>
            <p:spPr>
              <a:xfrm flipH="1" flipV="1">
                <a:off x="8829040" y="1950720"/>
                <a:ext cx="172720" cy="1270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矩形 12"/>
              <p:cNvSpPr/>
              <p:nvPr/>
            </p:nvSpPr>
            <p:spPr>
              <a:xfrm>
                <a:off x="9464040" y="2180590"/>
                <a:ext cx="373380" cy="1460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6" name="直接连接符 15"/>
              <p:cNvCxnSpPr/>
              <p:nvPr/>
            </p:nvCxnSpPr>
            <p:spPr>
              <a:xfrm>
                <a:off x="10213340" y="2092960"/>
                <a:ext cx="0" cy="314960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8" name="文本框 17"/>
              <p:cNvSpPr txBox="1"/>
              <p:nvPr/>
            </p:nvSpPr>
            <p:spPr>
              <a:xfrm>
                <a:off x="10210800" y="2060694"/>
                <a:ext cx="560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VCC</a:t>
                </a:r>
                <a:endParaRPr lang="zh-CN" altLang="en-US" dirty="0"/>
              </a:p>
            </p:txBody>
          </p:sp>
          <p:cxnSp>
            <p:nvCxnSpPr>
              <p:cNvPr id="23" name="直接连接符 22"/>
              <p:cNvCxnSpPr/>
              <p:nvPr/>
            </p:nvCxnSpPr>
            <p:spPr>
              <a:xfrm>
                <a:off x="9090660" y="2253615"/>
                <a:ext cx="37338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9837420" y="2251710"/>
                <a:ext cx="37338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8107680" y="2251710"/>
                <a:ext cx="66802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8689757" y="2279829"/>
              <a:ext cx="2664043" cy="479306"/>
              <a:chOff x="8107680" y="1950720"/>
              <a:chExt cx="2664043" cy="479306"/>
            </a:xfrm>
          </p:grpSpPr>
          <p:sp>
            <p:nvSpPr>
              <p:cNvPr id="29" name="等腰三角形 28"/>
              <p:cNvSpPr/>
              <p:nvPr/>
            </p:nvSpPr>
            <p:spPr>
              <a:xfrm rot="16200000">
                <a:off x="8770620" y="2092960"/>
                <a:ext cx="325120" cy="31496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0" name="直接连接符 29"/>
              <p:cNvCxnSpPr/>
              <p:nvPr/>
            </p:nvCxnSpPr>
            <p:spPr>
              <a:xfrm>
                <a:off x="8775700" y="2098040"/>
                <a:ext cx="0" cy="314960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1" name="直接箭头连接符 30"/>
              <p:cNvCxnSpPr/>
              <p:nvPr/>
            </p:nvCxnSpPr>
            <p:spPr>
              <a:xfrm flipH="1" flipV="1">
                <a:off x="8656320" y="1950720"/>
                <a:ext cx="172720" cy="1270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箭头连接符 31"/>
              <p:cNvCxnSpPr/>
              <p:nvPr/>
            </p:nvCxnSpPr>
            <p:spPr>
              <a:xfrm flipH="1" flipV="1">
                <a:off x="8829040" y="1950720"/>
                <a:ext cx="172720" cy="1270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矩形 32"/>
              <p:cNvSpPr/>
              <p:nvPr/>
            </p:nvSpPr>
            <p:spPr>
              <a:xfrm>
                <a:off x="9464040" y="2180590"/>
                <a:ext cx="373380" cy="1460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10213340" y="2092960"/>
                <a:ext cx="0" cy="314960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35" name="文本框 34"/>
              <p:cNvSpPr txBox="1"/>
              <p:nvPr/>
            </p:nvSpPr>
            <p:spPr>
              <a:xfrm>
                <a:off x="10210800" y="2060694"/>
                <a:ext cx="560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VCC</a:t>
                </a:r>
                <a:endParaRPr lang="zh-CN" altLang="en-US" dirty="0"/>
              </a:p>
            </p:txBody>
          </p:sp>
          <p:cxnSp>
            <p:nvCxnSpPr>
              <p:cNvPr id="36" name="直接连接符 35"/>
              <p:cNvCxnSpPr/>
              <p:nvPr/>
            </p:nvCxnSpPr>
            <p:spPr>
              <a:xfrm>
                <a:off x="9090660" y="2253615"/>
                <a:ext cx="37338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/>
              <p:nvPr/>
            </p:nvCxnSpPr>
            <p:spPr>
              <a:xfrm>
                <a:off x="9837420" y="2251710"/>
                <a:ext cx="37338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8107680" y="2251710"/>
                <a:ext cx="66802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组合 38"/>
            <p:cNvGrpSpPr/>
            <p:nvPr/>
          </p:nvGrpSpPr>
          <p:grpSpPr>
            <a:xfrm>
              <a:off x="8689757" y="2787574"/>
              <a:ext cx="2664043" cy="479306"/>
              <a:chOff x="8107680" y="1950720"/>
              <a:chExt cx="2664043" cy="479306"/>
            </a:xfrm>
          </p:grpSpPr>
          <p:sp>
            <p:nvSpPr>
              <p:cNvPr id="40" name="等腰三角形 39"/>
              <p:cNvSpPr/>
              <p:nvPr/>
            </p:nvSpPr>
            <p:spPr>
              <a:xfrm rot="16200000">
                <a:off x="8770620" y="2092960"/>
                <a:ext cx="325120" cy="31496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1" name="直接连接符 40"/>
              <p:cNvCxnSpPr/>
              <p:nvPr/>
            </p:nvCxnSpPr>
            <p:spPr>
              <a:xfrm>
                <a:off x="8775700" y="2098040"/>
                <a:ext cx="0" cy="314960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2" name="直接箭头连接符 41"/>
              <p:cNvCxnSpPr/>
              <p:nvPr/>
            </p:nvCxnSpPr>
            <p:spPr>
              <a:xfrm flipH="1" flipV="1">
                <a:off x="8656320" y="1950720"/>
                <a:ext cx="172720" cy="1270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箭头连接符 42"/>
              <p:cNvCxnSpPr/>
              <p:nvPr/>
            </p:nvCxnSpPr>
            <p:spPr>
              <a:xfrm flipH="1" flipV="1">
                <a:off x="8829040" y="1950720"/>
                <a:ext cx="172720" cy="1270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矩形 43"/>
              <p:cNvSpPr/>
              <p:nvPr/>
            </p:nvSpPr>
            <p:spPr>
              <a:xfrm>
                <a:off x="9464040" y="2180590"/>
                <a:ext cx="373380" cy="1460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5" name="直接连接符 44"/>
              <p:cNvCxnSpPr/>
              <p:nvPr/>
            </p:nvCxnSpPr>
            <p:spPr>
              <a:xfrm>
                <a:off x="10213340" y="2092960"/>
                <a:ext cx="0" cy="314960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46" name="文本框 45"/>
              <p:cNvSpPr txBox="1"/>
              <p:nvPr/>
            </p:nvSpPr>
            <p:spPr>
              <a:xfrm>
                <a:off x="10210800" y="2060694"/>
                <a:ext cx="560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VCC</a:t>
                </a:r>
                <a:endParaRPr lang="zh-CN" altLang="en-US" dirty="0"/>
              </a:p>
            </p:txBody>
          </p:sp>
          <p:cxnSp>
            <p:nvCxnSpPr>
              <p:cNvPr id="47" name="直接连接符 46"/>
              <p:cNvCxnSpPr/>
              <p:nvPr/>
            </p:nvCxnSpPr>
            <p:spPr>
              <a:xfrm>
                <a:off x="9090660" y="2253615"/>
                <a:ext cx="37338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>
                <a:off x="9837420" y="2251710"/>
                <a:ext cx="37338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>
                <a:off x="8107680" y="2251710"/>
                <a:ext cx="66802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组合 49"/>
            <p:cNvGrpSpPr/>
            <p:nvPr/>
          </p:nvGrpSpPr>
          <p:grpSpPr>
            <a:xfrm>
              <a:off x="8689757" y="3295319"/>
              <a:ext cx="2664043" cy="479306"/>
              <a:chOff x="8107680" y="1950720"/>
              <a:chExt cx="2664043" cy="479306"/>
            </a:xfrm>
          </p:grpSpPr>
          <p:sp>
            <p:nvSpPr>
              <p:cNvPr id="51" name="等腰三角形 50"/>
              <p:cNvSpPr/>
              <p:nvPr/>
            </p:nvSpPr>
            <p:spPr>
              <a:xfrm rot="16200000">
                <a:off x="8770620" y="2092960"/>
                <a:ext cx="325120" cy="31496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775700" y="2098040"/>
                <a:ext cx="0" cy="314960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3" name="直接箭头连接符 52"/>
              <p:cNvCxnSpPr/>
              <p:nvPr/>
            </p:nvCxnSpPr>
            <p:spPr>
              <a:xfrm flipH="1" flipV="1">
                <a:off x="8656320" y="1950720"/>
                <a:ext cx="172720" cy="1270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箭头连接符 53"/>
              <p:cNvCxnSpPr/>
              <p:nvPr/>
            </p:nvCxnSpPr>
            <p:spPr>
              <a:xfrm flipH="1" flipV="1">
                <a:off x="8829040" y="1950720"/>
                <a:ext cx="172720" cy="1270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矩形 54"/>
              <p:cNvSpPr/>
              <p:nvPr/>
            </p:nvSpPr>
            <p:spPr>
              <a:xfrm>
                <a:off x="9464040" y="2180590"/>
                <a:ext cx="373380" cy="1460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6" name="直接连接符 55"/>
              <p:cNvCxnSpPr/>
              <p:nvPr/>
            </p:nvCxnSpPr>
            <p:spPr>
              <a:xfrm>
                <a:off x="10213340" y="2092960"/>
                <a:ext cx="0" cy="314960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57" name="文本框 56"/>
              <p:cNvSpPr txBox="1"/>
              <p:nvPr/>
            </p:nvSpPr>
            <p:spPr>
              <a:xfrm>
                <a:off x="10210800" y="2060694"/>
                <a:ext cx="560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VCC</a:t>
                </a:r>
                <a:endParaRPr lang="zh-CN" altLang="en-US" dirty="0"/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9090660" y="2253615"/>
                <a:ext cx="37338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837420" y="2251710"/>
                <a:ext cx="37338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/>
              <p:cNvCxnSpPr/>
              <p:nvPr/>
            </p:nvCxnSpPr>
            <p:spPr>
              <a:xfrm>
                <a:off x="8107680" y="2251710"/>
                <a:ext cx="66802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组合 60"/>
            <p:cNvGrpSpPr/>
            <p:nvPr/>
          </p:nvGrpSpPr>
          <p:grpSpPr>
            <a:xfrm>
              <a:off x="8689757" y="3803064"/>
              <a:ext cx="2664043" cy="479306"/>
              <a:chOff x="8107680" y="1950720"/>
              <a:chExt cx="2664043" cy="479306"/>
            </a:xfrm>
          </p:grpSpPr>
          <p:sp>
            <p:nvSpPr>
              <p:cNvPr id="62" name="等腰三角形 61"/>
              <p:cNvSpPr/>
              <p:nvPr/>
            </p:nvSpPr>
            <p:spPr>
              <a:xfrm rot="16200000">
                <a:off x="8770620" y="2092960"/>
                <a:ext cx="325120" cy="31496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3" name="直接连接符 62"/>
              <p:cNvCxnSpPr/>
              <p:nvPr/>
            </p:nvCxnSpPr>
            <p:spPr>
              <a:xfrm>
                <a:off x="8775700" y="2098040"/>
                <a:ext cx="0" cy="314960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4" name="直接箭头连接符 63"/>
              <p:cNvCxnSpPr/>
              <p:nvPr/>
            </p:nvCxnSpPr>
            <p:spPr>
              <a:xfrm flipH="1" flipV="1">
                <a:off x="8656320" y="1950720"/>
                <a:ext cx="172720" cy="1270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箭头连接符 64"/>
              <p:cNvCxnSpPr/>
              <p:nvPr/>
            </p:nvCxnSpPr>
            <p:spPr>
              <a:xfrm flipH="1" flipV="1">
                <a:off x="8829040" y="1950720"/>
                <a:ext cx="172720" cy="1270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矩形 65"/>
              <p:cNvSpPr/>
              <p:nvPr/>
            </p:nvSpPr>
            <p:spPr>
              <a:xfrm>
                <a:off x="9464040" y="2180590"/>
                <a:ext cx="373380" cy="1460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10213340" y="2092960"/>
                <a:ext cx="0" cy="314960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68" name="文本框 67"/>
              <p:cNvSpPr txBox="1"/>
              <p:nvPr/>
            </p:nvSpPr>
            <p:spPr>
              <a:xfrm>
                <a:off x="10210800" y="2060694"/>
                <a:ext cx="560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VCC</a:t>
                </a:r>
                <a:endParaRPr lang="zh-CN" altLang="en-US" dirty="0"/>
              </a:p>
            </p:txBody>
          </p:sp>
          <p:cxnSp>
            <p:nvCxnSpPr>
              <p:cNvPr id="69" name="直接连接符 68"/>
              <p:cNvCxnSpPr/>
              <p:nvPr/>
            </p:nvCxnSpPr>
            <p:spPr>
              <a:xfrm>
                <a:off x="9090660" y="2253615"/>
                <a:ext cx="37338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>
                <a:off x="9837420" y="2251710"/>
                <a:ext cx="37338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8107680" y="2251710"/>
                <a:ext cx="66802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组合 71"/>
            <p:cNvGrpSpPr/>
            <p:nvPr/>
          </p:nvGrpSpPr>
          <p:grpSpPr>
            <a:xfrm>
              <a:off x="8689757" y="4310809"/>
              <a:ext cx="2664043" cy="479306"/>
              <a:chOff x="8107680" y="1950720"/>
              <a:chExt cx="2664043" cy="479306"/>
            </a:xfrm>
          </p:grpSpPr>
          <p:sp>
            <p:nvSpPr>
              <p:cNvPr id="73" name="等腰三角形 72"/>
              <p:cNvSpPr/>
              <p:nvPr/>
            </p:nvSpPr>
            <p:spPr>
              <a:xfrm rot="16200000">
                <a:off x="8770620" y="2092960"/>
                <a:ext cx="325120" cy="31496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74" name="直接连接符 73"/>
              <p:cNvCxnSpPr/>
              <p:nvPr/>
            </p:nvCxnSpPr>
            <p:spPr>
              <a:xfrm>
                <a:off x="8775700" y="2098040"/>
                <a:ext cx="0" cy="314960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5" name="直接箭头连接符 74"/>
              <p:cNvCxnSpPr/>
              <p:nvPr/>
            </p:nvCxnSpPr>
            <p:spPr>
              <a:xfrm flipH="1" flipV="1">
                <a:off x="8656320" y="1950720"/>
                <a:ext cx="172720" cy="1270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箭头连接符 75"/>
              <p:cNvCxnSpPr/>
              <p:nvPr/>
            </p:nvCxnSpPr>
            <p:spPr>
              <a:xfrm flipH="1" flipV="1">
                <a:off x="8829040" y="1950720"/>
                <a:ext cx="172720" cy="1270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矩形 76"/>
              <p:cNvSpPr/>
              <p:nvPr/>
            </p:nvSpPr>
            <p:spPr>
              <a:xfrm>
                <a:off x="9464040" y="2180590"/>
                <a:ext cx="373380" cy="1460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78" name="直接连接符 77"/>
              <p:cNvCxnSpPr/>
              <p:nvPr/>
            </p:nvCxnSpPr>
            <p:spPr>
              <a:xfrm>
                <a:off x="10213340" y="2092960"/>
                <a:ext cx="0" cy="314960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79" name="文本框 78"/>
              <p:cNvSpPr txBox="1"/>
              <p:nvPr/>
            </p:nvSpPr>
            <p:spPr>
              <a:xfrm>
                <a:off x="10210800" y="2060694"/>
                <a:ext cx="560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VCC</a:t>
                </a:r>
                <a:endParaRPr lang="zh-CN" altLang="en-US" dirty="0"/>
              </a:p>
            </p:txBody>
          </p:sp>
          <p:cxnSp>
            <p:nvCxnSpPr>
              <p:cNvPr id="80" name="直接连接符 79"/>
              <p:cNvCxnSpPr/>
              <p:nvPr/>
            </p:nvCxnSpPr>
            <p:spPr>
              <a:xfrm>
                <a:off x="9090660" y="2253615"/>
                <a:ext cx="37338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/>
              <p:cNvCxnSpPr/>
              <p:nvPr/>
            </p:nvCxnSpPr>
            <p:spPr>
              <a:xfrm>
                <a:off x="9837420" y="2251710"/>
                <a:ext cx="37338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/>
              <p:nvPr/>
            </p:nvCxnSpPr>
            <p:spPr>
              <a:xfrm>
                <a:off x="8107680" y="2251710"/>
                <a:ext cx="66802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组合 82"/>
            <p:cNvGrpSpPr/>
            <p:nvPr/>
          </p:nvGrpSpPr>
          <p:grpSpPr>
            <a:xfrm>
              <a:off x="8689757" y="4818554"/>
              <a:ext cx="2664043" cy="479306"/>
              <a:chOff x="8107680" y="1950720"/>
              <a:chExt cx="2664043" cy="479306"/>
            </a:xfrm>
          </p:grpSpPr>
          <p:sp>
            <p:nvSpPr>
              <p:cNvPr id="84" name="等腰三角形 83"/>
              <p:cNvSpPr/>
              <p:nvPr/>
            </p:nvSpPr>
            <p:spPr>
              <a:xfrm rot="16200000">
                <a:off x="8770620" y="2092960"/>
                <a:ext cx="325120" cy="31496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85" name="直接连接符 84"/>
              <p:cNvCxnSpPr/>
              <p:nvPr/>
            </p:nvCxnSpPr>
            <p:spPr>
              <a:xfrm>
                <a:off x="8775700" y="2098040"/>
                <a:ext cx="0" cy="314960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6" name="直接箭头连接符 85"/>
              <p:cNvCxnSpPr/>
              <p:nvPr/>
            </p:nvCxnSpPr>
            <p:spPr>
              <a:xfrm flipH="1" flipV="1">
                <a:off x="8656320" y="1950720"/>
                <a:ext cx="172720" cy="1270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箭头连接符 86"/>
              <p:cNvCxnSpPr/>
              <p:nvPr/>
            </p:nvCxnSpPr>
            <p:spPr>
              <a:xfrm flipH="1" flipV="1">
                <a:off x="8829040" y="1950720"/>
                <a:ext cx="172720" cy="1270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矩形 87"/>
              <p:cNvSpPr/>
              <p:nvPr/>
            </p:nvSpPr>
            <p:spPr>
              <a:xfrm>
                <a:off x="9464040" y="2180590"/>
                <a:ext cx="373380" cy="1460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89" name="直接连接符 88"/>
              <p:cNvCxnSpPr/>
              <p:nvPr/>
            </p:nvCxnSpPr>
            <p:spPr>
              <a:xfrm>
                <a:off x="10213340" y="2092960"/>
                <a:ext cx="0" cy="314960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90" name="文本框 89"/>
              <p:cNvSpPr txBox="1"/>
              <p:nvPr/>
            </p:nvSpPr>
            <p:spPr>
              <a:xfrm>
                <a:off x="10210800" y="2060694"/>
                <a:ext cx="560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VCC</a:t>
                </a:r>
                <a:endParaRPr lang="zh-CN" altLang="en-US" dirty="0"/>
              </a:p>
            </p:txBody>
          </p:sp>
          <p:cxnSp>
            <p:nvCxnSpPr>
              <p:cNvPr id="91" name="直接连接符 90"/>
              <p:cNvCxnSpPr/>
              <p:nvPr/>
            </p:nvCxnSpPr>
            <p:spPr>
              <a:xfrm>
                <a:off x="9090660" y="2253615"/>
                <a:ext cx="37338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接连接符 91"/>
              <p:cNvCxnSpPr/>
              <p:nvPr/>
            </p:nvCxnSpPr>
            <p:spPr>
              <a:xfrm>
                <a:off x="9837420" y="2251710"/>
                <a:ext cx="37338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接连接符 92"/>
              <p:cNvCxnSpPr/>
              <p:nvPr/>
            </p:nvCxnSpPr>
            <p:spPr>
              <a:xfrm>
                <a:off x="8107680" y="2251710"/>
                <a:ext cx="66802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组合 93"/>
            <p:cNvGrpSpPr/>
            <p:nvPr/>
          </p:nvGrpSpPr>
          <p:grpSpPr>
            <a:xfrm>
              <a:off x="8689757" y="5326298"/>
              <a:ext cx="2664043" cy="479306"/>
              <a:chOff x="8107680" y="1950720"/>
              <a:chExt cx="2664043" cy="479306"/>
            </a:xfrm>
          </p:grpSpPr>
          <p:sp>
            <p:nvSpPr>
              <p:cNvPr id="95" name="等腰三角形 94"/>
              <p:cNvSpPr/>
              <p:nvPr/>
            </p:nvSpPr>
            <p:spPr>
              <a:xfrm rot="16200000">
                <a:off x="8770620" y="2092960"/>
                <a:ext cx="325120" cy="31496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6" name="直接连接符 95"/>
              <p:cNvCxnSpPr/>
              <p:nvPr/>
            </p:nvCxnSpPr>
            <p:spPr>
              <a:xfrm>
                <a:off x="8775700" y="2098040"/>
                <a:ext cx="0" cy="314960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7" name="直接箭头连接符 96"/>
              <p:cNvCxnSpPr/>
              <p:nvPr/>
            </p:nvCxnSpPr>
            <p:spPr>
              <a:xfrm flipH="1" flipV="1">
                <a:off x="8656320" y="1950720"/>
                <a:ext cx="172720" cy="1270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接箭头连接符 97"/>
              <p:cNvCxnSpPr/>
              <p:nvPr/>
            </p:nvCxnSpPr>
            <p:spPr>
              <a:xfrm flipH="1" flipV="1">
                <a:off x="8829040" y="1950720"/>
                <a:ext cx="172720" cy="1270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矩形 98"/>
              <p:cNvSpPr/>
              <p:nvPr/>
            </p:nvSpPr>
            <p:spPr>
              <a:xfrm>
                <a:off x="9464040" y="2180590"/>
                <a:ext cx="373380" cy="1460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00" name="直接连接符 99"/>
              <p:cNvCxnSpPr/>
              <p:nvPr/>
            </p:nvCxnSpPr>
            <p:spPr>
              <a:xfrm>
                <a:off x="10213340" y="2092960"/>
                <a:ext cx="0" cy="314960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1" name="文本框 100"/>
              <p:cNvSpPr txBox="1"/>
              <p:nvPr/>
            </p:nvSpPr>
            <p:spPr>
              <a:xfrm>
                <a:off x="10210800" y="2060694"/>
                <a:ext cx="560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VCC</a:t>
                </a:r>
                <a:endParaRPr lang="zh-CN" altLang="en-US" dirty="0"/>
              </a:p>
            </p:txBody>
          </p:sp>
          <p:cxnSp>
            <p:nvCxnSpPr>
              <p:cNvPr id="102" name="直接连接符 101"/>
              <p:cNvCxnSpPr/>
              <p:nvPr/>
            </p:nvCxnSpPr>
            <p:spPr>
              <a:xfrm>
                <a:off x="9090660" y="2253615"/>
                <a:ext cx="37338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接连接符 102"/>
              <p:cNvCxnSpPr/>
              <p:nvPr/>
            </p:nvCxnSpPr>
            <p:spPr>
              <a:xfrm>
                <a:off x="9837420" y="2251710"/>
                <a:ext cx="37338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接连接符 103"/>
              <p:cNvCxnSpPr/>
              <p:nvPr/>
            </p:nvCxnSpPr>
            <p:spPr>
              <a:xfrm>
                <a:off x="8107680" y="2251710"/>
                <a:ext cx="66802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5" name="文本框 104"/>
          <p:cNvSpPr txBox="1"/>
          <p:nvPr/>
        </p:nvSpPr>
        <p:spPr>
          <a:xfrm>
            <a:off x="5088762" y="2159972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等线" panose="02010600030101010101" pitchFamily="2" charset="-122"/>
                <a:ea typeface="等线" panose="02010600030101010101" pitchFamily="2" charset="-122"/>
              </a:rPr>
              <a:t>FPGA</a:t>
            </a:r>
            <a:endParaRPr lang="zh-CN" altLang="en-US" sz="24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003829" y="2638071"/>
            <a:ext cx="1398502" cy="2388712"/>
            <a:chOff x="1003829" y="2638071"/>
            <a:chExt cx="1398502" cy="2388712"/>
          </a:xfrm>
        </p:grpSpPr>
        <p:grpSp>
          <p:nvGrpSpPr>
            <p:cNvPr id="108" name="组合 107"/>
            <p:cNvGrpSpPr/>
            <p:nvPr/>
          </p:nvGrpSpPr>
          <p:grpSpPr>
            <a:xfrm>
              <a:off x="1016384" y="2638071"/>
              <a:ext cx="668773" cy="628039"/>
              <a:chOff x="813681" y="2306855"/>
              <a:chExt cx="668773" cy="628039"/>
            </a:xfrm>
          </p:grpSpPr>
          <p:sp>
            <p:nvSpPr>
              <p:cNvPr id="106" name="椭圆 105"/>
              <p:cNvSpPr/>
              <p:nvPr/>
            </p:nvSpPr>
            <p:spPr>
              <a:xfrm>
                <a:off x="838199" y="2306855"/>
                <a:ext cx="620211" cy="628039"/>
              </a:xfrm>
              <a:prstGeom prst="ellips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dirty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  <p:sp>
            <p:nvSpPr>
              <p:cNvPr id="107" name="矩形 106"/>
              <p:cNvSpPr/>
              <p:nvPr/>
            </p:nvSpPr>
            <p:spPr>
              <a:xfrm>
                <a:off x="813681" y="2430443"/>
                <a:ext cx="6687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0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OSC</a:t>
                </a:r>
                <a:endParaRPr lang="zh-CN" altLang="en-US" sz="2000" dirty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</p:grpSp>
        <p:cxnSp>
          <p:nvCxnSpPr>
            <p:cNvPr id="110" name="直接连接符 109"/>
            <p:cNvCxnSpPr>
              <a:stCxn id="106" idx="6"/>
            </p:cNvCxnSpPr>
            <p:nvPr/>
          </p:nvCxnSpPr>
          <p:spPr>
            <a:xfrm flipV="1">
              <a:off x="1661113" y="2952090"/>
              <a:ext cx="741218" cy="1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111" name="矩形 110"/>
            <p:cNvSpPr/>
            <p:nvPr/>
          </p:nvSpPr>
          <p:spPr>
            <a:xfrm>
              <a:off x="1003829" y="4519038"/>
              <a:ext cx="693882" cy="50774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latin typeface="等线" panose="02010600030101010101" pitchFamily="2" charset="-122"/>
                  <a:ea typeface="等线" panose="02010600030101010101" pitchFamily="2" charset="-122"/>
                </a:rPr>
                <a:t>KEY</a:t>
              </a:r>
              <a:endParaRPr lang="zh-CN" altLang="en-US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cxnSp>
          <p:nvCxnSpPr>
            <p:cNvPr id="113" name="直接连接符 112"/>
            <p:cNvCxnSpPr>
              <a:stCxn id="111" idx="3"/>
            </p:cNvCxnSpPr>
            <p:nvPr/>
          </p:nvCxnSpPr>
          <p:spPr>
            <a:xfrm flipV="1">
              <a:off x="1697711" y="4762751"/>
              <a:ext cx="704620" cy="1016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9316211" y="1336206"/>
            <a:ext cx="1210588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目标设备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839433" y="1332631"/>
            <a:ext cx="1210588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资源设备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123174" y="1341150"/>
            <a:ext cx="1101584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500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毫秒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3290317" y="3239516"/>
            <a:ext cx="1510236" cy="1631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计数分频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6313142" y="3238090"/>
            <a:ext cx="1510236" cy="1631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时序控制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4986528" y="4052272"/>
            <a:ext cx="1013106" cy="14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9" grpId="0" animBg="1"/>
      <p:bldP spid="9" grpId="0" animBg="1"/>
      <p:bldP spid="112" grpId="0" animBg="1"/>
      <p:bldP spid="1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任务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8200" y="1405560"/>
            <a:ext cx="10515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练习：</a:t>
            </a:r>
            <a:endParaRPr lang="en-US" altLang="zh-CN" sz="2000" dirty="0" smtClean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12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回顾上节学习的数码管的相关知识，完成以下练习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AutoNum type="arabicPeriod"/>
            </a:pPr>
            <a:endParaRPr lang="en-US" altLang="zh-CN" sz="12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Tx/>
              <a:buAutoNum type="arabicPeriod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设计往复流动的流水灯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Tx/>
              <a:buAutoNum type="arabicPeriod"/>
            </a:pPr>
            <a:endParaRPr lang="en-US" altLang="zh-CN" sz="12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Tx/>
              <a:buAutoNum type="arabicPeriod"/>
            </a:pP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设计计数器，实现两位数码管同步按秒自动从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0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到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9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循环计数。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AutoNum type="arabicPeriod"/>
            </a:pPr>
            <a:endParaRPr lang="en-US" altLang="zh-CN" sz="12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Tx/>
              <a:buAutoNum type="arabicPeriod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设计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计数器，实现两位数码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管按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秒自动从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0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到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99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循环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计数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12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作业：</a:t>
            </a:r>
            <a:endParaRPr lang="en-US" altLang="zh-CN" sz="2000" dirty="0" smtClean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12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查阅资料，完成以下作业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12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AutoNum type="arabicPeriod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设计独立的分频模块，根据参数实现任意整数分频功能。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AutoNum type="arabicPeriod"/>
            </a:pPr>
            <a:endParaRPr lang="en-US" altLang="zh-CN" sz="12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AutoNum type="arabicPeriod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采用模块化设计重新完成练习练习中 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2 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题。</a:t>
            </a: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硬禾教育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硬禾教育</Template>
  <TotalTime>0</TotalTime>
  <Words>1244</Words>
  <Application>WPS 演示</Application>
  <PresentationFormat>宽屏</PresentationFormat>
  <Paragraphs>150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Wingdings 2</vt:lpstr>
      <vt:lpstr>等线</vt:lpstr>
      <vt:lpstr>微软雅黑</vt:lpstr>
      <vt:lpstr>Calibri Light</vt:lpstr>
      <vt:lpstr>Calibri</vt:lpstr>
      <vt:lpstr>Arial Unicode MS</vt:lpstr>
      <vt:lpstr>硬禾教育</vt:lpstr>
      <vt:lpstr>Visio.Drawing.15</vt:lpstr>
      <vt:lpstr>Visio.Drawing.15</vt:lpstr>
      <vt:lpstr>时序逻辑</vt:lpstr>
      <vt:lpstr>寄存器</vt:lpstr>
      <vt:lpstr>时序电路</vt:lpstr>
      <vt:lpstr>时序逻辑</vt:lpstr>
      <vt:lpstr>流水灯设计</vt:lpstr>
      <vt:lpstr>流水灯设计</vt:lpstr>
      <vt:lpstr>任务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 aaryn</dc:creator>
  <cp:lastModifiedBy>吴志军</cp:lastModifiedBy>
  <cp:revision>238</cp:revision>
  <dcterms:created xsi:type="dcterms:W3CDTF">2019-07-30T02:02:00Z</dcterms:created>
  <dcterms:modified xsi:type="dcterms:W3CDTF">2020-01-13T02:12:04Z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2052-11.1.0.8984</vt:lpwstr>
  </property>
</Properties>
</file>