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305" r:id="rId4"/>
    <p:sldId id="306" r:id="rId5"/>
    <p:sldId id="302" r:id="rId6"/>
    <p:sldId id="308" r:id="rId7"/>
    <p:sldId id="309" r:id="rId8"/>
    <p:sldId id="299" r:id="rId9"/>
    <p:sldId id="300" r:id="rId10"/>
    <p:sldId id="310" r:id="rId11"/>
    <p:sldId id="311" r:id="rId12"/>
    <p:sldId id="312" r:id="rId13"/>
    <p:sldId id="313" r:id="rId14"/>
    <p:sldId id="319" r:id="rId15"/>
    <p:sldId id="314" r:id="rId16"/>
    <p:sldId id="320" r:id="rId17"/>
    <p:sldId id="317" r:id="rId18"/>
    <p:sldId id="315" r:id="rId19"/>
    <p:sldId id="316" r:id="rId20"/>
    <p:sldId id="322" r:id="rId21"/>
    <p:sldId id="318" r:id="rId22"/>
    <p:sldId id="324" r:id="rId23"/>
    <p:sldId id="327" r:id="rId24"/>
    <p:sldId id="276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E"/>
    <a:srgbClr val="008001"/>
    <a:srgbClr val="056B5A"/>
    <a:srgbClr val="3975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5" autoAdjust="0"/>
  </p:normalViewPr>
  <p:slideViewPr>
    <p:cSldViewPr snapToGrid="0">
      <p:cViewPr varScale="1">
        <p:scale>
          <a:sx n="89" d="100"/>
          <a:sy n="89" d="100"/>
        </p:scale>
        <p:origin x="120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28650" y="1704426"/>
            <a:ext cx="7886700" cy="1325563"/>
          </a:xfrm>
        </p:spPr>
        <p:txBody>
          <a:bodyPr/>
          <a:lstStyle/>
          <a:p>
            <a:r>
              <a:rPr lang="zh-CN" altLang="en-US" dirty="0" smtClean="0"/>
              <a:t>标题：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0" hasCustomPrompt="1"/>
          </p:nvPr>
        </p:nvSpPr>
        <p:spPr>
          <a:xfrm>
            <a:off x="607436" y="3133176"/>
            <a:ext cx="7888172" cy="1671637"/>
          </a:xfrm>
        </p:spPr>
        <p:txBody>
          <a:bodyPr/>
          <a:lstStyle/>
          <a:p>
            <a:pPr lvl="1"/>
            <a:r>
              <a:rPr lang="zh-CN" altLang="en-US" dirty="0" smtClean="0"/>
              <a:t>主讲人：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日期：</a:t>
            </a:r>
          </a:p>
        </p:txBody>
      </p:sp>
    </p:spTree>
    <p:extLst>
      <p:ext uri="{BB962C8B-B14F-4D97-AF65-F5344CB8AC3E}">
        <p14:creationId xmlns:p14="http://schemas.microsoft.com/office/powerpoint/2010/main" val="2868693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378229" y="293313"/>
            <a:ext cx="7772400" cy="762404"/>
          </a:xfrm>
        </p:spPr>
        <p:txBody>
          <a:bodyPr/>
          <a:lstStyle/>
          <a:p>
            <a:r>
              <a:rPr lang="zh-CN" altLang="en-US" dirty="0" smtClean="0"/>
              <a:t>小标题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07323" y="1467197"/>
            <a:ext cx="8221287" cy="44847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701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矩形 4"/>
          <p:cNvSpPr/>
          <p:nvPr userDrawn="1"/>
        </p:nvSpPr>
        <p:spPr>
          <a:xfrm>
            <a:off x="2866863" y="1354666"/>
            <a:ext cx="389241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9600" b="1" cap="all" spc="0" dirty="0" smtClean="0">
                <a:ln w="0"/>
                <a:solidFill>
                  <a:srgbClr val="056B5A"/>
                </a:solidFill>
                <a:effectLst>
                  <a:reflection blurRad="12700" stA="50000" endPos="50000" dist="5000" dir="5400000" sy="-100000" rotWithShape="0"/>
                </a:effectLst>
              </a:rPr>
              <a:t>谢谢！</a:t>
            </a:r>
            <a:endParaRPr lang="zh-CN" altLang="en-US" sz="9600" b="1" cap="all" spc="0" dirty="0">
              <a:ln w="0"/>
              <a:solidFill>
                <a:srgbClr val="056B5A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332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184740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标题：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3172667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/>
            <a:r>
              <a:rPr lang="zh-CN" altLang="en-US" dirty="0" smtClean="0"/>
              <a:t>主讲人：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日期：</a:t>
            </a:r>
          </a:p>
          <a:p>
            <a:pPr lvl="2"/>
            <a:endParaRPr lang="zh-CN" altLang="en-US" dirty="0" smtClean="0"/>
          </a:p>
          <a:p>
            <a:pPr lvl="3"/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7" r:id="rId2"/>
    <p:sldLayoutId id="2147483658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FPGA</a:t>
            </a:r>
            <a:r>
              <a:rPr lang="zh-CN" altLang="en-US" dirty="0">
                <a:solidFill>
                  <a:srgbClr val="FF0000"/>
                </a:solidFill>
              </a:rPr>
              <a:t>时序</a:t>
            </a:r>
            <a:r>
              <a:rPr lang="zh-CN" altLang="en-US" dirty="0" smtClean="0">
                <a:solidFill>
                  <a:srgbClr val="FF0000"/>
                </a:solidFill>
              </a:rPr>
              <a:t>逻辑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                 </a:t>
            </a:r>
            <a:r>
              <a:rPr lang="zh-CN" altLang="en-US" dirty="0" smtClean="0"/>
              <a:t>王安然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28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关系</a:t>
            </a:r>
            <a:r>
              <a:rPr lang="zh-CN" altLang="en-US" sz="3200" dirty="0" smtClean="0"/>
              <a:t>运算符</a:t>
            </a:r>
            <a:endParaRPr lang="zh-CN" altLang="en-US" sz="32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221" y="1519242"/>
            <a:ext cx="7376724" cy="298384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221" y="4876107"/>
            <a:ext cx="7376724" cy="87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7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其他运算符</a:t>
            </a:r>
            <a:endParaRPr lang="zh-CN" altLang="en-US" sz="3200" dirty="0"/>
          </a:p>
        </p:txBody>
      </p:sp>
      <p:graphicFrame>
        <p:nvGraphicFramePr>
          <p:cNvPr id="9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922537"/>
              </p:ext>
            </p:extLst>
          </p:nvPr>
        </p:nvGraphicFramePr>
        <p:xfrm>
          <a:off x="899592" y="1916832"/>
          <a:ext cx="7391400" cy="3462342"/>
        </p:xfrm>
        <a:graphic>
          <a:graphicData uri="http://schemas.openxmlformats.org/drawingml/2006/table">
            <a:tbl>
              <a:tblPr/>
              <a:tblGrid>
                <a:gridCol w="3732870"/>
                <a:gridCol w="3658530"/>
              </a:tblGrid>
              <a:tr h="3800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操作符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级别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+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!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~(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一元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)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最高级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*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/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%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二元的加减　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+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42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&lt;&lt;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&gt;&gt;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42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&lt;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&lt;=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&gt;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&gt;=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42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==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===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!=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!==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42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&amp;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~&amp;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^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^~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~^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|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~|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42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&amp;&amp;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||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42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?: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最低级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4862945" y="3192607"/>
            <a:ext cx="3238500" cy="1209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FF0000"/>
                </a:solidFill>
              </a:rPr>
              <a:t>建议使用</a:t>
            </a:r>
            <a:r>
              <a:rPr lang="zh-CN" altLang="en-US" sz="2400" dirty="0" smtClean="0">
                <a:solidFill>
                  <a:srgbClr val="FF0000"/>
                </a:solidFill>
              </a:rPr>
              <a:t>小括号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sz="2400" dirty="0" smtClean="0">
                <a:solidFill>
                  <a:srgbClr val="FF0000"/>
                </a:solidFill>
              </a:rPr>
              <a:t>限制</a:t>
            </a:r>
            <a:r>
              <a:rPr lang="zh-CN" altLang="en-US" sz="2400" dirty="0">
                <a:solidFill>
                  <a:srgbClr val="FF0000"/>
                </a:solidFill>
              </a:rPr>
              <a:t>优先级</a:t>
            </a:r>
          </a:p>
        </p:txBody>
      </p:sp>
    </p:spTree>
    <p:extLst>
      <p:ext uri="{BB962C8B-B14F-4D97-AF65-F5344CB8AC3E}">
        <p14:creationId xmlns:p14="http://schemas.microsoft.com/office/powerpoint/2010/main" val="345009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阻塞赋值</a:t>
            </a:r>
            <a:endParaRPr lang="zh-CN" altLang="en-US" sz="32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1179422"/>
            <a:ext cx="3566968" cy="273630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082" y="4035507"/>
            <a:ext cx="6451835" cy="2271773"/>
          </a:xfrm>
          <a:prstGeom prst="rect">
            <a:avLst/>
          </a:prstGeom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41009"/>
              </p:ext>
            </p:extLst>
          </p:nvPr>
        </p:nvGraphicFramePr>
        <p:xfrm>
          <a:off x="1115616" y="1672936"/>
          <a:ext cx="3079253" cy="1963733"/>
        </p:xfrm>
        <a:graphic>
          <a:graphicData uri="http://schemas.openxmlformats.org/drawingml/2006/table">
            <a:tbl>
              <a:tblPr/>
              <a:tblGrid>
                <a:gridCol w="3079253"/>
              </a:tblGrid>
              <a:tr h="5135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阻塞赋值方式   =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7250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块内语句逐条进行赋值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250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建议在组合逻辑中使用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54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非</a:t>
            </a:r>
            <a:r>
              <a:rPr lang="zh-CN" altLang="en-US" sz="3200" dirty="0" smtClean="0"/>
              <a:t>阻塞赋值</a:t>
            </a:r>
            <a:endParaRPr lang="zh-CN" altLang="en-US" sz="32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249" y="1146220"/>
            <a:ext cx="3600400" cy="277943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85" y="4166637"/>
            <a:ext cx="7021927" cy="2099081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421767"/>
              </p:ext>
            </p:extLst>
          </p:nvPr>
        </p:nvGraphicFramePr>
        <p:xfrm>
          <a:off x="1123722" y="1697361"/>
          <a:ext cx="3094987" cy="1885257"/>
        </p:xfrm>
        <a:graphic>
          <a:graphicData uri="http://schemas.openxmlformats.org/drawingml/2006/table">
            <a:tbl>
              <a:tblPr/>
              <a:tblGrid>
                <a:gridCol w="3094987"/>
              </a:tblGrid>
              <a:tr h="6288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非阻塞赋值方式   &lt;=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6288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块内赋值语句同时执行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275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建议在时序逻辑中使用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53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流水灯设计框架</a:t>
            </a:r>
            <a:endParaRPr lang="zh-CN" altLang="en-US" sz="32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764" y="1756125"/>
            <a:ext cx="6244936" cy="421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07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流水灯设计</a:t>
            </a:r>
            <a:endParaRPr lang="zh-CN" altLang="en-US" sz="3200" dirty="0"/>
          </a:p>
        </p:txBody>
      </p:sp>
      <p:sp>
        <p:nvSpPr>
          <p:cNvPr id="6" name="矩形 5"/>
          <p:cNvSpPr/>
          <p:nvPr/>
        </p:nvSpPr>
        <p:spPr>
          <a:xfrm>
            <a:off x="820881" y="1765959"/>
            <a:ext cx="75541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wire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clk1h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kern="0" dirty="0" smtClean="0">
              <a:solidFill>
                <a:srgbClr val="008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endParaRPr lang="en-US" altLang="zh-CN" kern="0" dirty="0">
              <a:solidFill>
                <a:srgbClr val="008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例化分频器模块，产生一个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1Hz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时钟信号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divide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//#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后面的（）中为参数传递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WIDTH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24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),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12_000_000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分频系数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12_000_000,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产生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1Hz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信号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u1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clk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),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),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clkout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clk1h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00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流水灯设计</a:t>
            </a:r>
            <a:r>
              <a:rPr lang="en-US" altLang="zh-CN" sz="3200" dirty="0" smtClean="0"/>
              <a:t>1</a:t>
            </a:r>
            <a:endParaRPr lang="zh-CN" altLang="en-US" sz="3200" dirty="0"/>
          </a:p>
        </p:txBody>
      </p:sp>
      <p:sp>
        <p:nvSpPr>
          <p:cNvPr id="6" name="矩形 5"/>
          <p:cNvSpPr/>
          <p:nvPr/>
        </p:nvSpPr>
        <p:spPr>
          <a:xfrm>
            <a:off x="259772" y="1807522"/>
            <a:ext cx="75541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cnt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使用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1Hz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时钟上升沿触发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3-8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译码器地址循环累加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always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@(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posedge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i="1" u="sng" kern="0" dirty="0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clk1h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(!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cnt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3'b000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cnt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cnt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end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//3-8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译码器模块例化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Decode38 u2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A_in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cnt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),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Y_out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led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7610" y="1946373"/>
            <a:ext cx="3212091" cy="354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06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流水灯设计</a:t>
            </a:r>
            <a:r>
              <a:rPr lang="en-US" altLang="zh-CN" sz="3200" dirty="0" smtClean="0"/>
              <a:t>2</a:t>
            </a:r>
            <a:endParaRPr lang="zh-CN" altLang="en-US" sz="3200" dirty="0"/>
          </a:p>
        </p:txBody>
      </p:sp>
      <p:sp>
        <p:nvSpPr>
          <p:cNvPr id="2" name="矩形 1"/>
          <p:cNvSpPr/>
          <p:nvPr/>
        </p:nvSpPr>
        <p:spPr>
          <a:xfrm>
            <a:off x="320818" y="2055854"/>
            <a:ext cx="57150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使用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1Hz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时钟上升沿触发循环赋值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always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@(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posedge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i="1" u="sng" kern="0" dirty="0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clk1h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(!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led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8'b1111_1110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</a:t>
            </a:r>
            <a:r>
              <a:rPr lang="en-US" altLang="zh-CN" kern="0" dirty="0" smtClean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led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{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led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6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],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led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7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]};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end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7610" y="1946373"/>
            <a:ext cx="3212091" cy="3547139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61096" y="4894543"/>
            <a:ext cx="5226626" cy="75853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/>
              <a:t>程序设计需要结合硬件配置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7822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拼接运算符</a:t>
            </a:r>
            <a:endParaRPr lang="zh-CN" altLang="en-US" sz="3200" dirty="0"/>
          </a:p>
        </p:txBody>
      </p:sp>
      <p:graphicFrame>
        <p:nvGraphicFramePr>
          <p:cNvPr id="3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794237"/>
              </p:ext>
            </p:extLst>
          </p:nvPr>
        </p:nvGraphicFramePr>
        <p:xfrm>
          <a:off x="961210" y="1797627"/>
          <a:ext cx="7086600" cy="1776845"/>
        </p:xfrm>
        <a:graphic>
          <a:graphicData uri="http://schemas.openxmlformats.org/drawingml/2006/table">
            <a:tbl>
              <a:tblPr/>
              <a:tblGrid>
                <a:gridCol w="2156064"/>
                <a:gridCol w="2327563"/>
                <a:gridCol w="2602973"/>
              </a:tblGrid>
              <a:tr h="477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操作符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表达式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描述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{}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{A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，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B}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将Ａ和Ｂ连接起来，产生更大的向量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{{}}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{B{A}}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将Ａ重复Ｂ次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内容占位符 6"/>
          <p:cNvSpPr txBox="1">
            <a:spLocks/>
          </p:cNvSpPr>
          <p:nvPr/>
        </p:nvSpPr>
        <p:spPr>
          <a:xfrm>
            <a:off x="888473" y="4062843"/>
            <a:ext cx="3616037" cy="2197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000" dirty="0" smtClean="0">
                <a:solidFill>
                  <a:schemeClr val="tx1"/>
                </a:solidFill>
              </a:rPr>
              <a:t>A = 2'b00;     //</a:t>
            </a:r>
            <a:r>
              <a:rPr lang="zh-CN" altLang="en-US" sz="2000" dirty="0" smtClean="0">
                <a:solidFill>
                  <a:schemeClr val="tx1"/>
                </a:solidFill>
              </a:rPr>
              <a:t>参数</a:t>
            </a:r>
            <a:r>
              <a:rPr lang="en-US" altLang="zh-CN" sz="2000" dirty="0" smtClean="0">
                <a:solidFill>
                  <a:schemeClr val="tx1"/>
                </a:solidFill>
              </a:rPr>
              <a:t>A</a:t>
            </a:r>
            <a:endParaRPr lang="zh-CN" altLang="zh-CN" sz="2000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sz="2000" dirty="0" smtClean="0">
                <a:solidFill>
                  <a:schemeClr val="tx1"/>
                </a:solidFill>
              </a:rPr>
              <a:t>B = 2'b10;     //</a:t>
            </a:r>
            <a:r>
              <a:rPr lang="zh-CN" altLang="en-US" sz="2000" dirty="0" smtClean="0">
                <a:solidFill>
                  <a:schemeClr val="tx1"/>
                </a:solidFill>
              </a:rPr>
              <a:t>参数</a:t>
            </a:r>
            <a:r>
              <a:rPr lang="en-US" altLang="zh-CN" sz="2000" dirty="0" smtClean="0">
                <a:solidFill>
                  <a:schemeClr val="tx1"/>
                </a:solidFill>
              </a:rPr>
              <a:t>B</a:t>
            </a:r>
            <a:endParaRPr lang="zh-CN" altLang="zh-CN" sz="2000" dirty="0" smtClean="0">
              <a:solidFill>
                <a:schemeClr val="tx1"/>
              </a:solidFill>
            </a:endParaRPr>
          </a:p>
          <a:p>
            <a:pPr algn="l"/>
            <a:endParaRPr lang="zh-CN" altLang="zh-CN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sz="2000" dirty="0" smtClean="0">
                <a:solidFill>
                  <a:schemeClr val="tx1"/>
                </a:solidFill>
              </a:rPr>
              <a:t>{A,B} = 4'b0010</a:t>
            </a:r>
            <a:endParaRPr lang="zh-CN" altLang="zh-CN" sz="2000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sz="2000" dirty="0" smtClean="0">
                <a:solidFill>
                  <a:schemeClr val="tx1"/>
                </a:solidFill>
              </a:rPr>
              <a:t>{2{A},3{B}} = 10'b00_0010_1010</a:t>
            </a:r>
            <a:endParaRPr lang="zh-CN" altLang="zh-CN" sz="2000" dirty="0" smtClean="0">
              <a:solidFill>
                <a:schemeClr val="tx1"/>
              </a:solidFill>
            </a:endParaRPr>
          </a:p>
          <a:p>
            <a:pPr algn="l"/>
            <a:endParaRPr lang="zh-CN" altLang="en-US" sz="2000" u="sng" dirty="0" smtClean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4582391" y="4062843"/>
            <a:ext cx="4197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reg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[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7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: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0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]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led; </a:t>
            </a:r>
            <a:r>
              <a:rPr lang="en-US" altLang="zh-CN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//</a:t>
            </a:r>
            <a:r>
              <a:rPr lang="zh-CN" altLang="en-US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定义寄存器</a:t>
            </a:r>
            <a:endParaRPr lang="en-US" altLang="zh-CN" kern="0" dirty="0" smtClean="0">
              <a:solidFill>
                <a:srgbClr val="00B05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endParaRPr lang="en-US" altLang="zh-CN" kern="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{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6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],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7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]}; </a:t>
            </a:r>
            <a:r>
              <a:rPr lang="en-US" altLang="zh-CN" kern="0" dirty="0" smtClean="0">
                <a:solidFill>
                  <a:srgbClr val="00B05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en-US" kern="0" dirty="0" smtClean="0">
                <a:solidFill>
                  <a:srgbClr val="00B05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循环左移</a:t>
            </a:r>
            <a:endParaRPr lang="en-US" altLang="zh-CN" kern="0" dirty="0" smtClean="0">
              <a:solidFill>
                <a:srgbClr val="00B05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endParaRPr lang="en-US" altLang="zh-CN" b="1" kern="0" dirty="0">
              <a:solidFill>
                <a:srgbClr val="00008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{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],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6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]}; </a:t>
            </a:r>
            <a:r>
              <a:rPr lang="en-US" altLang="zh-CN" kern="0" dirty="0" smtClean="0">
                <a:solidFill>
                  <a:srgbClr val="00B05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en-US" kern="0" dirty="0" smtClean="0">
                <a:solidFill>
                  <a:srgbClr val="00B05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循环</a:t>
            </a:r>
            <a:r>
              <a:rPr lang="zh-CN" altLang="en-US" kern="0" dirty="0">
                <a:solidFill>
                  <a:srgbClr val="00B05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右</a:t>
            </a:r>
            <a:r>
              <a:rPr lang="zh-CN" altLang="en-US" kern="0" dirty="0" smtClean="0">
                <a:solidFill>
                  <a:srgbClr val="00B05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移</a:t>
            </a:r>
            <a:endParaRPr lang="en-US" altLang="zh-CN" kern="0" dirty="0">
              <a:solidFill>
                <a:srgbClr val="00B05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56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模块化设计</a:t>
            </a:r>
            <a:endParaRPr lang="zh-CN" altLang="en-US" sz="3200" dirty="0"/>
          </a:p>
        </p:txBody>
      </p:sp>
      <p:pic>
        <p:nvPicPr>
          <p:cNvPr id="4" name="图片 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97" y="2270765"/>
            <a:ext cx="6787811" cy="381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1851509" y="1333257"/>
            <a:ext cx="4994172" cy="5818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/>
              <a:t>模块化设计（</a:t>
            </a:r>
            <a:r>
              <a:rPr lang="en-US" altLang="zh-CN" sz="2400" dirty="0" smtClean="0"/>
              <a:t>Top-Down</a:t>
            </a:r>
            <a:r>
              <a:rPr lang="zh-CN" altLang="en-US" sz="2400" dirty="0" smtClean="0"/>
              <a:t>设计）</a:t>
            </a:r>
            <a:endParaRPr lang="zh-CN" altLang="en-US" sz="240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444" y="2736153"/>
            <a:ext cx="7003915" cy="288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11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寄存器</a:t>
            </a:r>
            <a:endParaRPr lang="zh-CN" altLang="en-US" sz="3200" dirty="0"/>
          </a:p>
        </p:txBody>
      </p:sp>
      <p:sp>
        <p:nvSpPr>
          <p:cNvPr id="6" name="矩形 5"/>
          <p:cNvSpPr/>
          <p:nvPr/>
        </p:nvSpPr>
        <p:spPr>
          <a:xfrm>
            <a:off x="613064" y="1932765"/>
            <a:ext cx="81256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module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register </a:t>
            </a:r>
            <a:endParaRPr lang="en-US" altLang="zh-CN" sz="200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altLang="zh-CN" sz="2000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input</a:t>
            </a:r>
            <a:r>
              <a:rPr lang="en-US" altLang="zh-CN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</a:t>
            </a:r>
            <a:r>
              <a:rPr lang="en-US" altLang="zh-CN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input</a:t>
            </a:r>
            <a:r>
              <a:rPr lang="en-US" altLang="zh-CN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rst</a:t>
            </a:r>
            <a:r>
              <a:rPr lang="en-US" altLang="zh-CN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input</a:t>
            </a:r>
            <a:r>
              <a:rPr lang="en-US" altLang="zh-CN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d</a:t>
            </a:r>
            <a:r>
              <a:rPr lang="en-US" altLang="zh-CN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output</a:t>
            </a:r>
            <a:r>
              <a:rPr lang="en-US" altLang="zh-CN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reg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q </a:t>
            </a:r>
            <a:endParaRPr lang="en-US" altLang="zh-CN" sz="200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);</a:t>
            </a:r>
            <a:r>
              <a:rPr lang="en-US" altLang="zh-CN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endParaRPr lang="en-US" altLang="zh-CN" sz="200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always</a:t>
            </a:r>
            <a:r>
              <a:rPr lang="en-US" altLang="zh-CN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@(</a:t>
            </a:r>
            <a:r>
              <a:rPr lang="en-US" altLang="zh-CN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posedge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or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posedge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rst</a:t>
            </a:r>
            <a:r>
              <a:rPr lang="en-US" altLang="zh-CN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if</a:t>
            </a:r>
            <a:r>
              <a:rPr lang="en-US" altLang="zh-CN" sz="2000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rst</a:t>
            </a:r>
            <a:r>
              <a:rPr lang="en-US" altLang="zh-CN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q </a:t>
            </a:r>
            <a:r>
              <a:rPr lang="en-US" altLang="zh-CN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>
                <a:solidFill>
                  <a:srgbClr val="FF8000"/>
                </a:solidFill>
                <a:latin typeface="Courier New" panose="02070309020205020404" pitchFamily="49" charset="0"/>
              </a:rPr>
              <a:t>1'b0</a:t>
            </a:r>
            <a:r>
              <a:rPr lang="en-US" altLang="zh-CN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else</a:t>
            </a:r>
            <a:r>
              <a:rPr lang="en-US" altLang="zh-CN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q </a:t>
            </a:r>
            <a:r>
              <a:rPr lang="en-US" altLang="zh-CN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altLang="zh-CN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d</a:t>
            </a:r>
            <a:r>
              <a:rPr lang="en-US" altLang="zh-CN" sz="2000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zh-CN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altLang="zh-CN" sz="2000" b="1" dirty="0" err="1" smtClean="0">
                <a:solidFill>
                  <a:srgbClr val="0000FF"/>
                </a:solidFill>
                <a:latin typeface="Courier New" panose="02070309020205020404" pitchFamily="49" charset="0"/>
              </a:rPr>
              <a:t>endmodule</a:t>
            </a:r>
            <a:endParaRPr lang="en-US" altLang="zh-CN" sz="2000" dirty="0"/>
          </a:p>
          <a:p>
            <a:endParaRPr lang="en-US" altLang="zh-CN" sz="2000" dirty="0">
              <a:effectLst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176" y="1393919"/>
            <a:ext cx="5075960" cy="297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3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计数器设计框架</a:t>
            </a:r>
            <a:endParaRPr lang="zh-CN" altLang="en-US" sz="32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956" y="2826329"/>
            <a:ext cx="7424989" cy="2951018"/>
          </a:xfrm>
          <a:prstGeom prst="rect">
            <a:avLst/>
          </a:prstGeom>
        </p:spPr>
      </p:pic>
      <p:sp>
        <p:nvSpPr>
          <p:cNvPr id="5" name="内容占位符 6"/>
          <p:cNvSpPr txBox="1">
            <a:spLocks/>
          </p:cNvSpPr>
          <p:nvPr/>
        </p:nvSpPr>
        <p:spPr>
          <a:xfrm>
            <a:off x="1168659" y="1943098"/>
            <a:ext cx="6821582" cy="758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400" dirty="0" smtClean="0">
                <a:solidFill>
                  <a:schemeClr val="tx1"/>
                </a:solidFill>
              </a:rPr>
              <a:t>要求：数码管按秒计数，从 </a:t>
            </a:r>
            <a:r>
              <a:rPr lang="en-US" altLang="zh-CN" sz="2400" dirty="0" smtClean="0">
                <a:solidFill>
                  <a:schemeClr val="tx1"/>
                </a:solidFill>
              </a:rPr>
              <a:t>0 </a:t>
            </a:r>
            <a:r>
              <a:rPr lang="zh-CN" altLang="en-US" sz="2400" dirty="0" smtClean="0">
                <a:solidFill>
                  <a:schemeClr val="tx1"/>
                </a:solidFill>
              </a:rPr>
              <a:t>计数到 </a:t>
            </a:r>
            <a:r>
              <a:rPr lang="en-US" altLang="zh-CN" sz="2400" dirty="0" smtClean="0">
                <a:solidFill>
                  <a:schemeClr val="tx1"/>
                </a:solidFill>
              </a:rPr>
              <a:t>99 </a:t>
            </a:r>
            <a:r>
              <a:rPr lang="zh-CN" altLang="en-US" sz="2400" dirty="0" smtClean="0">
                <a:solidFill>
                  <a:schemeClr val="tx1"/>
                </a:solidFill>
              </a:rPr>
              <a:t>循环计数</a:t>
            </a:r>
            <a:endParaRPr lang="zh-CN" altLang="zh-CN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6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计数器逻辑</a:t>
            </a:r>
            <a:endParaRPr lang="zh-CN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405245" y="1489121"/>
            <a:ext cx="832311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7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seg_data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按照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clk1h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的节拍执行计算下面操作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@(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posedge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clk1h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数码管显示要按照十进制的方式显示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(!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seg_data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8'h00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</a:t>
            </a:r>
            <a:r>
              <a:rPr lang="en-US" altLang="zh-CN" kern="0" dirty="0" smtClean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复位初值显示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00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seg_data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4'd9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个位满九？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seg_data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4'd0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US" altLang="zh-CN" kern="0" dirty="0" smtClean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个位清零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seg_data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7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4'd9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US" altLang="zh-CN" kern="0" dirty="0" smtClean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十位满九？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  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seg_data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7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4'd0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个位清零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		</a:t>
            </a:r>
            <a:r>
              <a:rPr lang="en-US" altLang="zh-CN" sz="2000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2000" kern="0" dirty="0" smtClean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     //</a:t>
            </a:r>
            <a:r>
              <a:rPr lang="zh-CN" altLang="zh-CN" sz="2000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十位加一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  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seg_data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7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seg_data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7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end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seg_data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seg_data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个位加一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end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7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dirty="0" smtClean="0"/>
              <a:t>BCD</a:t>
            </a:r>
            <a:r>
              <a:rPr lang="zh-CN" altLang="en-US" sz="3200" dirty="0" smtClean="0"/>
              <a:t>码形式</a:t>
            </a:r>
            <a:endParaRPr lang="zh-CN" altLang="en-US" sz="3200" dirty="0"/>
          </a:p>
        </p:txBody>
      </p:sp>
      <p:sp>
        <p:nvSpPr>
          <p:cNvPr id="6" name="矩形 5"/>
          <p:cNvSpPr/>
          <p:nvPr/>
        </p:nvSpPr>
        <p:spPr>
          <a:xfrm>
            <a:off x="737754" y="1475013"/>
            <a:ext cx="75541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kern="0" dirty="0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BCD</a:t>
            </a:r>
            <a:r>
              <a:rPr lang="zh-CN" altLang="en-US" sz="2400" kern="0" dirty="0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码</a:t>
            </a:r>
            <a:r>
              <a:rPr lang="zh-CN" alt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（</a:t>
            </a:r>
            <a:r>
              <a:rPr lang="en-US" altLang="zh-CN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Binary-Coded Decimal‎</a:t>
            </a:r>
            <a:r>
              <a:rPr lang="zh-CN" alt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）</a:t>
            </a:r>
            <a:endParaRPr lang="en-US" altLang="zh-CN" sz="2400" kern="0" dirty="0" smtClean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zh-CN" alt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亦</a:t>
            </a:r>
            <a:r>
              <a:rPr lang="zh-CN" alt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称二进码十进数或二</a:t>
            </a:r>
            <a:r>
              <a:rPr lang="en-US" altLang="zh-CN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</a:t>
            </a:r>
            <a:r>
              <a:rPr lang="zh-CN" alt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十进制代码</a:t>
            </a:r>
            <a:r>
              <a:rPr lang="zh-CN" alt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。</a:t>
            </a:r>
            <a:endParaRPr lang="en-US" altLang="zh-CN" sz="2400" kern="0" dirty="0" smtClean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zh-CN" alt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用</a:t>
            </a:r>
            <a:r>
              <a:rPr lang="en-US" altLang="zh-CN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zh-CN" alt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位二进制数来表示</a:t>
            </a:r>
            <a:r>
              <a:rPr lang="en-US" altLang="zh-CN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zh-CN" alt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位十进制数中的</a:t>
            </a:r>
            <a:r>
              <a:rPr lang="en-US" altLang="zh-CN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0~9</a:t>
            </a:r>
            <a:r>
              <a:rPr lang="zh-CN" alt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的数码。</a:t>
            </a:r>
            <a:endParaRPr lang="en-US" altLang="zh-CN" sz="2400" kern="0" dirty="0" smtClean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zh-CN" alt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是</a:t>
            </a:r>
            <a:r>
              <a:rPr lang="zh-CN" alt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一种二进制的数字编码形式，用二进制编码的十进制代码</a:t>
            </a:r>
            <a:r>
              <a:rPr lang="zh-CN" alt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。</a:t>
            </a:r>
            <a:endParaRPr lang="en-US" altLang="zh-CN" sz="2400" kern="0" dirty="0" smtClean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en-US" altLang="zh-CN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BCD</a:t>
            </a:r>
            <a:r>
              <a:rPr lang="zh-CN" alt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码这种编码形式利用了四个位元来储存一个十进制的数码，使二进制和十进制之间的转换得以快捷的进行</a:t>
            </a:r>
            <a:r>
              <a:rPr lang="zh-CN" alt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。</a:t>
            </a:r>
            <a:endParaRPr lang="en-US" altLang="zh-CN" sz="2400" kern="0" dirty="0" smtClean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endParaRPr lang="en-US" altLang="zh-CN" sz="2400" kern="0" dirty="0" smtClean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zh-CN" altLang="en-US" sz="2400" dirty="0" smtClean="0"/>
              <a:t>计算 </a:t>
            </a:r>
            <a:r>
              <a:rPr lang="en-US" altLang="zh-CN" sz="2400" dirty="0"/>
              <a:t>5+8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r>
              <a:rPr lang="zh-CN" altLang="en-US" sz="2400" dirty="0" smtClean="0"/>
              <a:t>解</a:t>
            </a:r>
            <a:r>
              <a:rPr lang="zh-CN" altLang="en-US" sz="2400" dirty="0"/>
              <a:t>：</a:t>
            </a:r>
            <a:r>
              <a:rPr lang="en-US" altLang="zh-CN" sz="2400" dirty="0"/>
              <a:t>(1) </a:t>
            </a:r>
            <a:r>
              <a:rPr lang="zh-CN" altLang="en-US" sz="2400" dirty="0"/>
              <a:t>将 </a:t>
            </a:r>
            <a:r>
              <a:rPr lang="en-US" altLang="zh-CN" sz="2400" dirty="0"/>
              <a:t>5 </a:t>
            </a:r>
            <a:r>
              <a:rPr lang="zh-CN" altLang="en-US" sz="2400" dirty="0"/>
              <a:t>和 </a:t>
            </a:r>
            <a:r>
              <a:rPr lang="en-US" altLang="zh-CN" sz="2400" dirty="0"/>
              <a:t>8 </a:t>
            </a:r>
            <a:r>
              <a:rPr lang="zh-CN" altLang="en-US" sz="2400" dirty="0"/>
              <a:t>以 </a:t>
            </a:r>
            <a:r>
              <a:rPr lang="en-US" altLang="zh-CN" sz="2400" dirty="0"/>
              <a:t>8421 BCD</a:t>
            </a:r>
            <a:r>
              <a:rPr lang="zh-CN" altLang="en-US" sz="2400" dirty="0"/>
              <a:t>输入机器，则运算如下：</a:t>
            </a:r>
          </a:p>
          <a:p>
            <a:r>
              <a:rPr lang="en-US" altLang="zh-CN" sz="2400" dirty="0"/>
              <a:t>0 1 0 </a:t>
            </a:r>
            <a:r>
              <a:rPr lang="en-US" altLang="zh-CN" sz="2400" dirty="0" smtClean="0"/>
              <a:t>1 + 1 </a:t>
            </a:r>
            <a:r>
              <a:rPr lang="en-US" altLang="zh-CN" sz="2400" dirty="0"/>
              <a:t>0 0 </a:t>
            </a:r>
            <a:r>
              <a:rPr lang="en-US" altLang="zh-CN" sz="2400" dirty="0" smtClean="0"/>
              <a:t>0 = </a:t>
            </a:r>
            <a:r>
              <a:rPr lang="en-US" altLang="zh-CN" sz="2400" dirty="0" smtClean="0">
                <a:solidFill>
                  <a:srgbClr val="FF0000"/>
                </a:solidFill>
              </a:rPr>
              <a:t>1 </a:t>
            </a:r>
            <a:r>
              <a:rPr lang="en-US" altLang="zh-CN" sz="2400" dirty="0">
                <a:solidFill>
                  <a:srgbClr val="FF0000"/>
                </a:solidFill>
              </a:rPr>
              <a:t>1 0 1 </a:t>
            </a:r>
            <a:r>
              <a:rPr lang="en-US" altLang="zh-CN" sz="2400" dirty="0" smtClean="0">
                <a:solidFill>
                  <a:srgbClr val="FF0000"/>
                </a:solidFill>
              </a:rPr>
              <a:t> = D </a:t>
            </a:r>
            <a:r>
              <a:rPr lang="zh-CN" altLang="en-US" sz="2400" dirty="0" smtClean="0"/>
              <a:t>结果</a:t>
            </a:r>
            <a:r>
              <a:rPr lang="zh-CN" altLang="en-US" sz="2400" dirty="0"/>
              <a:t>大于 </a:t>
            </a:r>
            <a:r>
              <a:rPr lang="en-US" altLang="zh-CN" sz="2400" dirty="0"/>
              <a:t>9</a:t>
            </a:r>
          </a:p>
          <a:p>
            <a:r>
              <a:rPr lang="zh-CN" altLang="en-US" sz="2400" dirty="0"/>
              <a:t>加 </a:t>
            </a:r>
            <a:r>
              <a:rPr lang="en-US" altLang="zh-CN" sz="2400" dirty="0"/>
              <a:t>6 </a:t>
            </a:r>
            <a:r>
              <a:rPr lang="zh-CN" altLang="en-US" sz="2400" dirty="0" smtClean="0"/>
              <a:t>修正 </a:t>
            </a:r>
            <a:r>
              <a:rPr lang="en-US" altLang="zh-CN" sz="2400" dirty="0" smtClean="0">
                <a:solidFill>
                  <a:srgbClr val="FF0000"/>
                </a:solidFill>
              </a:rPr>
              <a:t>1 </a:t>
            </a:r>
            <a:r>
              <a:rPr lang="en-US" altLang="zh-CN" sz="2400" dirty="0">
                <a:solidFill>
                  <a:srgbClr val="FF0000"/>
                </a:solidFill>
              </a:rPr>
              <a:t>1 0 1 </a:t>
            </a:r>
            <a:r>
              <a:rPr lang="en-US" altLang="zh-CN" sz="2400" dirty="0" smtClean="0">
                <a:solidFill>
                  <a:srgbClr val="FF0000"/>
                </a:solidFill>
              </a:rPr>
              <a:t> </a:t>
            </a:r>
            <a:r>
              <a:rPr lang="en-US" altLang="zh-CN" sz="2400" dirty="0" smtClean="0"/>
              <a:t>+  </a:t>
            </a:r>
            <a:r>
              <a:rPr lang="en-US" altLang="zh-CN" sz="2400" dirty="0"/>
              <a:t>0 1 1 0 </a:t>
            </a:r>
            <a:r>
              <a:rPr lang="zh-CN" altLang="en-US" sz="2400" dirty="0"/>
              <a:t> </a:t>
            </a:r>
            <a:r>
              <a:rPr lang="en-US" altLang="zh-CN" sz="2400" dirty="0" smtClean="0"/>
              <a:t>= 1 </a:t>
            </a:r>
            <a:r>
              <a:rPr lang="en-US" altLang="zh-CN" sz="2400" dirty="0"/>
              <a:t>0 0 1 1 </a:t>
            </a:r>
            <a:r>
              <a:rPr lang="zh-CN" altLang="en-US" sz="2400" dirty="0"/>
              <a:t>即</a:t>
            </a:r>
            <a:r>
              <a:rPr lang="en-US" altLang="zh-CN" sz="2400" dirty="0"/>
              <a:t>13 </a:t>
            </a:r>
            <a:r>
              <a:rPr lang="zh-CN" altLang="en-US" sz="2400" dirty="0"/>
              <a:t>的 </a:t>
            </a:r>
            <a:r>
              <a:rPr lang="en-US" altLang="zh-CN" sz="2400" dirty="0"/>
              <a:t>BCD</a:t>
            </a:r>
            <a:r>
              <a:rPr lang="zh-CN" altLang="en-US" sz="2400" dirty="0" smtClean="0"/>
              <a:t>码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7495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模块化设计</a:t>
            </a:r>
            <a:endParaRPr lang="zh-CN" altLang="en-US" sz="32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135" y="1920241"/>
            <a:ext cx="4684346" cy="351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41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62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不同数据类型比较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7544" y="1628800"/>
            <a:ext cx="8229600" cy="4569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fontAlgn="auto">
              <a:buSzPct val="100000"/>
              <a:buFontTx/>
              <a:buNone/>
            </a:pP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①用assign声明语句</a:t>
            </a:r>
          </a:p>
          <a:p>
            <a:pPr fontAlgn="auto">
              <a:buSzPct val="100000"/>
              <a:buFontTx/>
              <a:buNone/>
            </a:pP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如：assign 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= 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  <a:p>
            <a:pPr fontAlgn="auto">
              <a:buSzPct val="100000"/>
              <a:buFontTx/>
              <a:buNone/>
            </a:pP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这种方法很简单，只需要写一个assign，后面再加一个方程式即可，例子描述了一个与门。</a:t>
            </a:r>
          </a:p>
          <a:p>
            <a:pPr fontAlgn="auto">
              <a:buSzPct val="100000"/>
              <a:buFontTx/>
              <a:buNone/>
            </a:pPr>
            <a:endParaRPr lang="zh-CN" altLang="en-US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buSzPct val="100000"/>
              <a:buFontTx/>
              <a:buNone/>
            </a:pP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②用always块</a:t>
            </a:r>
          </a:p>
          <a:p>
            <a:pPr fontAlgn="auto">
              <a:buSzPct val="100000"/>
              <a:buFontTx/>
              <a:buNone/>
            </a:pP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如：always@（posedge clk）</a:t>
            </a:r>
          </a:p>
          <a:p>
            <a:pPr fontAlgn="auto">
              <a:buSzPct val="100000"/>
              <a:buFontTx/>
              <a:buNone/>
            </a:pP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	       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&lt;= 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  <a:p>
            <a:pPr fontAlgn="auto">
              <a:buSzPct val="100000"/>
              <a:buFontTx/>
              <a:buNone/>
            </a:pP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例子描述了一个与门，但是只有在clk上升沿（posedge）时候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才会进行与。</a:t>
            </a:r>
          </a:p>
          <a:p>
            <a:pPr fontAlgn="auto">
              <a:buSzPct val="100000"/>
              <a:buFontTx/>
              <a:buNone/>
            </a:pPr>
            <a:endParaRPr lang="zh-CN" altLang="en-US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808393" y="3913597"/>
            <a:ext cx="3626426" cy="55547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rgbClr val="FF0000"/>
                </a:solidFill>
              </a:rPr>
              <a:t>再次强调！！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5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不同数据类型比较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362084" y="1815598"/>
            <a:ext cx="6616700" cy="522287"/>
            <a:chOff x="1260475" y="1989138"/>
            <a:chExt cx="6616700" cy="522287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051050" y="1989138"/>
              <a:ext cx="5826125" cy="522287"/>
              <a:chOff x="0" y="0"/>
              <a:chExt cx="9173" cy="822"/>
            </a:xfrm>
          </p:grpSpPr>
          <p:graphicFrame>
            <p:nvGraphicFramePr>
              <p:cNvPr id="7" name="Object 4"/>
              <p:cNvGraphicFramePr>
                <a:graphicFrameLocks noChangeAspect="1"/>
              </p:cNvGraphicFramePr>
              <p:nvPr/>
            </p:nvGraphicFramePr>
            <p:xfrm>
              <a:off x="113" y="482"/>
              <a:ext cx="1440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70" r:id="rId3" imgW="916159" imgH="216297" progId="Equation.3">
                      <p:embed/>
                    </p:oleObj>
                  </mc:Choice>
                  <mc:Fallback>
                    <p:oleObj r:id="rId3" imgW="916159" imgH="21629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3" y="482"/>
                            <a:ext cx="1440" cy="3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8" name="Group 5"/>
              <p:cNvGrpSpPr>
                <a:grpSpLocks/>
              </p:cNvGrpSpPr>
              <p:nvPr/>
            </p:nvGrpSpPr>
            <p:grpSpPr bwMode="auto">
              <a:xfrm>
                <a:off x="833" y="0"/>
                <a:ext cx="1668" cy="821"/>
                <a:chOff x="0" y="0"/>
                <a:chExt cx="1668" cy="821"/>
              </a:xfrm>
            </p:grpSpPr>
            <p:sp>
              <p:nvSpPr>
                <p:cNvPr id="30" name="Line 6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834" cy="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833" y="0"/>
                  <a:ext cx="1" cy="82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2" name="Line 8"/>
                <p:cNvSpPr>
                  <a:spLocks noChangeShapeType="1"/>
                </p:cNvSpPr>
                <p:nvPr/>
              </p:nvSpPr>
              <p:spPr bwMode="auto">
                <a:xfrm>
                  <a:off x="834" y="821"/>
                  <a:ext cx="834" cy="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3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0" y="0"/>
                  <a:ext cx="1" cy="82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0" y="822"/>
                <a:ext cx="834" cy="1"/>
              </a:xfrm>
              <a:prstGeom prst="line">
                <a:avLst/>
              </a:prstGeom>
              <a:noFill/>
              <a:ln w="28575" cap="flat" cmpd="sng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0" name="Group 11"/>
              <p:cNvGrpSpPr>
                <a:grpSpLocks/>
              </p:cNvGrpSpPr>
              <p:nvPr/>
            </p:nvGrpSpPr>
            <p:grpSpPr bwMode="auto">
              <a:xfrm>
                <a:off x="2501" y="0"/>
                <a:ext cx="1668" cy="821"/>
                <a:chOff x="0" y="0"/>
                <a:chExt cx="1668" cy="821"/>
              </a:xfrm>
            </p:grpSpPr>
            <p:sp>
              <p:nvSpPr>
                <p:cNvPr id="26" name="Line 12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834" cy="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833" y="0"/>
                  <a:ext cx="1" cy="82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8" name="Line 14"/>
                <p:cNvSpPr>
                  <a:spLocks noChangeShapeType="1"/>
                </p:cNvSpPr>
                <p:nvPr/>
              </p:nvSpPr>
              <p:spPr bwMode="auto">
                <a:xfrm>
                  <a:off x="834" y="821"/>
                  <a:ext cx="834" cy="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0" y="0"/>
                  <a:ext cx="1" cy="82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" name="Group 16"/>
              <p:cNvGrpSpPr>
                <a:grpSpLocks/>
              </p:cNvGrpSpPr>
              <p:nvPr/>
            </p:nvGrpSpPr>
            <p:grpSpPr bwMode="auto">
              <a:xfrm>
                <a:off x="4169" y="0"/>
                <a:ext cx="1668" cy="821"/>
                <a:chOff x="0" y="0"/>
                <a:chExt cx="1668" cy="821"/>
              </a:xfrm>
            </p:grpSpPr>
            <p:sp>
              <p:nvSpPr>
                <p:cNvPr id="22" name="Line 17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834" cy="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3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833" y="0"/>
                  <a:ext cx="1" cy="82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4" name="Line 19"/>
                <p:cNvSpPr>
                  <a:spLocks noChangeShapeType="1"/>
                </p:cNvSpPr>
                <p:nvPr/>
              </p:nvSpPr>
              <p:spPr bwMode="auto">
                <a:xfrm>
                  <a:off x="834" y="821"/>
                  <a:ext cx="834" cy="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5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0" y="0"/>
                  <a:ext cx="1" cy="82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" name="Group 21"/>
              <p:cNvGrpSpPr>
                <a:grpSpLocks/>
              </p:cNvGrpSpPr>
              <p:nvPr/>
            </p:nvGrpSpPr>
            <p:grpSpPr bwMode="auto">
              <a:xfrm>
                <a:off x="5837" y="0"/>
                <a:ext cx="1668" cy="821"/>
                <a:chOff x="0" y="0"/>
                <a:chExt cx="1668" cy="821"/>
              </a:xfrm>
            </p:grpSpPr>
            <p:sp>
              <p:nvSpPr>
                <p:cNvPr id="18" name="Line 22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834" cy="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9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833" y="0"/>
                  <a:ext cx="1" cy="82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" name="Line 24"/>
                <p:cNvSpPr>
                  <a:spLocks noChangeShapeType="1"/>
                </p:cNvSpPr>
                <p:nvPr/>
              </p:nvSpPr>
              <p:spPr bwMode="auto">
                <a:xfrm>
                  <a:off x="834" y="821"/>
                  <a:ext cx="834" cy="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0" y="0"/>
                  <a:ext cx="1" cy="82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3" name="Group 26"/>
              <p:cNvGrpSpPr>
                <a:grpSpLocks/>
              </p:cNvGrpSpPr>
              <p:nvPr/>
            </p:nvGrpSpPr>
            <p:grpSpPr bwMode="auto">
              <a:xfrm>
                <a:off x="7505" y="0"/>
                <a:ext cx="1668" cy="821"/>
                <a:chOff x="0" y="0"/>
                <a:chExt cx="1668" cy="821"/>
              </a:xfrm>
            </p:grpSpPr>
            <p:sp>
              <p:nvSpPr>
                <p:cNvPr id="14" name="Line 27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834" cy="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833" y="0"/>
                  <a:ext cx="1" cy="82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" name="Line 29"/>
                <p:cNvSpPr>
                  <a:spLocks noChangeShapeType="1"/>
                </p:cNvSpPr>
                <p:nvPr/>
              </p:nvSpPr>
              <p:spPr bwMode="auto">
                <a:xfrm>
                  <a:off x="834" y="821"/>
                  <a:ext cx="834" cy="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7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0" y="0"/>
                  <a:ext cx="1" cy="821"/>
                </a:xfrm>
                <a:prstGeom prst="line">
                  <a:avLst/>
                </a:prstGeom>
                <a:noFill/>
                <a:ln w="28575" cap="flat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6" name="Text Box 31"/>
            <p:cNvSpPr txBox="1">
              <a:spLocks noChangeArrowheads="1"/>
            </p:cNvSpPr>
            <p:nvPr/>
          </p:nvSpPr>
          <p:spPr bwMode="auto">
            <a:xfrm>
              <a:off x="1260475" y="2054225"/>
              <a:ext cx="590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2400" dirty="0">
                  <a:solidFill>
                    <a:srgbClr val="0066FF"/>
                  </a:solidFill>
                </a:rPr>
                <a:t>clk</a:t>
              </a:r>
            </a:p>
          </p:txBody>
        </p:sp>
      </p:grpSp>
      <p:sp>
        <p:nvSpPr>
          <p:cNvPr id="34" name="Line 35"/>
          <p:cNvSpPr>
            <a:spLocks noChangeShapeType="1"/>
          </p:cNvSpPr>
          <p:nvPr/>
        </p:nvSpPr>
        <p:spPr bwMode="auto">
          <a:xfrm>
            <a:off x="2681729" y="2195960"/>
            <a:ext cx="0" cy="3614738"/>
          </a:xfrm>
          <a:prstGeom prst="line">
            <a:avLst/>
          </a:prstGeom>
          <a:noFill/>
          <a:ln w="952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4818072" y="2153735"/>
            <a:ext cx="0" cy="3614738"/>
          </a:xfrm>
          <a:prstGeom prst="line">
            <a:avLst/>
          </a:prstGeom>
          <a:noFill/>
          <a:ln w="952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5865822" y="2153735"/>
            <a:ext cx="1587" cy="3614738"/>
          </a:xfrm>
          <a:prstGeom prst="line">
            <a:avLst/>
          </a:prstGeom>
          <a:noFill/>
          <a:ln w="952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>
            <a:off x="6905634" y="2153735"/>
            <a:ext cx="1588" cy="3614738"/>
          </a:xfrm>
          <a:prstGeom prst="line">
            <a:avLst/>
          </a:prstGeom>
          <a:noFill/>
          <a:ln w="952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8" name="组合 37"/>
          <p:cNvGrpSpPr/>
          <p:nvPr/>
        </p:nvGrpSpPr>
        <p:grpSpPr>
          <a:xfrm>
            <a:off x="1362084" y="2553785"/>
            <a:ext cx="6616700" cy="669925"/>
            <a:chOff x="1260475" y="2727325"/>
            <a:chExt cx="6616700" cy="669925"/>
          </a:xfrm>
        </p:grpSpPr>
        <p:sp>
          <p:nvSpPr>
            <p:cNvPr id="39" name="Text Box 32"/>
            <p:cNvSpPr txBox="1">
              <a:spLocks noChangeArrowheads="1"/>
            </p:cNvSpPr>
            <p:nvPr/>
          </p:nvSpPr>
          <p:spPr bwMode="auto">
            <a:xfrm>
              <a:off x="1260475" y="2925763"/>
              <a:ext cx="590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2400" dirty="0">
                  <a:solidFill>
                    <a:srgbClr val="0066FF"/>
                  </a:solidFill>
                </a:rPr>
                <a:t> a</a:t>
              </a:r>
            </a:p>
          </p:txBody>
        </p:sp>
        <p:sp>
          <p:nvSpPr>
            <p:cNvPr id="40" name="Line 33"/>
            <p:cNvSpPr>
              <a:spLocks noChangeShapeType="1"/>
            </p:cNvSpPr>
            <p:nvPr/>
          </p:nvSpPr>
          <p:spPr bwMode="auto">
            <a:xfrm>
              <a:off x="2079625" y="3382963"/>
              <a:ext cx="1296988" cy="0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Line 34"/>
            <p:cNvSpPr>
              <a:spLocks noChangeShapeType="1"/>
            </p:cNvSpPr>
            <p:nvPr/>
          </p:nvSpPr>
          <p:spPr bwMode="auto">
            <a:xfrm>
              <a:off x="3375025" y="2727325"/>
              <a:ext cx="1349375" cy="12700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>
              <a:off x="3375025" y="2727325"/>
              <a:ext cx="1588" cy="655638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>
              <a:off x="4724400" y="2740025"/>
              <a:ext cx="1588" cy="657225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auto">
            <a:xfrm>
              <a:off x="4724400" y="3382963"/>
              <a:ext cx="3152775" cy="0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362084" y="3244348"/>
            <a:ext cx="6616700" cy="884237"/>
            <a:chOff x="1260475" y="3417888"/>
            <a:chExt cx="6616700" cy="884237"/>
          </a:xfrm>
        </p:grpSpPr>
        <p:sp>
          <p:nvSpPr>
            <p:cNvPr id="46" name="Text Box 43"/>
            <p:cNvSpPr txBox="1">
              <a:spLocks noChangeArrowheads="1"/>
            </p:cNvSpPr>
            <p:nvPr/>
          </p:nvSpPr>
          <p:spPr bwMode="auto">
            <a:xfrm>
              <a:off x="1260475" y="3417888"/>
              <a:ext cx="590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2400" dirty="0">
                  <a:solidFill>
                    <a:srgbClr val="0066FF"/>
                  </a:solidFill>
                </a:rPr>
                <a:t> b</a:t>
              </a:r>
              <a:endParaRPr lang="zh-CN" altLang="en-US" dirty="0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2079625" y="3644900"/>
              <a:ext cx="1844675" cy="1588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3924300" y="3644900"/>
              <a:ext cx="0" cy="657225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3924300" y="4300538"/>
              <a:ext cx="3952875" cy="1587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0" name="Text Box 58"/>
          <p:cNvSpPr txBox="1">
            <a:spLocks noChangeArrowheads="1"/>
          </p:cNvSpPr>
          <p:nvPr/>
        </p:nvSpPr>
        <p:spPr bwMode="auto">
          <a:xfrm>
            <a:off x="323859" y="4685798"/>
            <a:ext cx="7493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/>
          </a:p>
        </p:txBody>
      </p:sp>
      <p:sp>
        <p:nvSpPr>
          <p:cNvPr id="51" name="Line 36"/>
          <p:cNvSpPr>
            <a:spLocks noChangeShapeType="1"/>
          </p:cNvSpPr>
          <p:nvPr/>
        </p:nvSpPr>
        <p:spPr bwMode="auto">
          <a:xfrm>
            <a:off x="3735917" y="2146920"/>
            <a:ext cx="1588" cy="3614738"/>
          </a:xfrm>
          <a:prstGeom prst="line">
            <a:avLst/>
          </a:prstGeom>
          <a:noFill/>
          <a:ln w="952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2" name="组合 51"/>
          <p:cNvGrpSpPr/>
          <p:nvPr/>
        </p:nvGrpSpPr>
        <p:grpSpPr>
          <a:xfrm>
            <a:off x="885834" y="4336548"/>
            <a:ext cx="7092950" cy="776287"/>
            <a:chOff x="784225" y="4510088"/>
            <a:chExt cx="7092950" cy="776287"/>
          </a:xfrm>
        </p:grpSpPr>
        <p:sp>
          <p:nvSpPr>
            <p:cNvPr id="53" name="Line 48"/>
            <p:cNvSpPr>
              <a:spLocks noChangeShapeType="1"/>
            </p:cNvSpPr>
            <p:nvPr/>
          </p:nvSpPr>
          <p:spPr bwMode="auto">
            <a:xfrm>
              <a:off x="3376930" y="4510088"/>
              <a:ext cx="0" cy="655320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Line 49"/>
            <p:cNvSpPr>
              <a:spLocks noChangeShapeType="1"/>
            </p:cNvSpPr>
            <p:nvPr/>
          </p:nvSpPr>
          <p:spPr bwMode="auto">
            <a:xfrm>
              <a:off x="3924300" y="4510088"/>
              <a:ext cx="1905" cy="655320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Line 50"/>
            <p:cNvSpPr>
              <a:spLocks noChangeShapeType="1"/>
            </p:cNvSpPr>
            <p:nvPr/>
          </p:nvSpPr>
          <p:spPr bwMode="auto">
            <a:xfrm>
              <a:off x="3375025" y="4510088"/>
              <a:ext cx="551180" cy="0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Line 51"/>
            <p:cNvSpPr>
              <a:spLocks noChangeShapeType="1"/>
            </p:cNvSpPr>
            <p:nvPr/>
          </p:nvSpPr>
          <p:spPr bwMode="auto">
            <a:xfrm>
              <a:off x="3924300" y="5165408"/>
              <a:ext cx="3952875" cy="0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Line 52"/>
            <p:cNvSpPr>
              <a:spLocks noChangeShapeType="1"/>
            </p:cNvSpPr>
            <p:nvPr/>
          </p:nvSpPr>
          <p:spPr bwMode="auto">
            <a:xfrm>
              <a:off x="2079625" y="5164138"/>
              <a:ext cx="1297305" cy="1270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Text Box 59"/>
            <p:cNvSpPr txBox="1">
              <a:spLocks noChangeArrowheads="1"/>
            </p:cNvSpPr>
            <p:nvPr/>
          </p:nvSpPr>
          <p:spPr bwMode="auto">
            <a:xfrm>
              <a:off x="784225" y="4829175"/>
              <a:ext cx="1295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dirty="0">
                  <a:solidFill>
                    <a:srgbClr val="993300"/>
                  </a:solidFill>
                </a:rPr>
                <a:t>assign  </a:t>
              </a:r>
              <a:r>
                <a:rPr lang="zh-CN" altLang="en-US" sz="2400" dirty="0">
                  <a:solidFill>
                    <a:srgbClr val="0066FF"/>
                  </a:solidFill>
                </a:rPr>
                <a:t>c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86430" y="5154743"/>
            <a:ext cx="7092950" cy="840106"/>
            <a:chOff x="1109929" y="5398183"/>
            <a:chExt cx="7092950" cy="840106"/>
          </a:xfrm>
        </p:grpSpPr>
        <p:sp>
          <p:nvSpPr>
            <p:cNvPr id="60" name="Line 53"/>
            <p:cNvSpPr>
              <a:spLocks noChangeShapeType="1"/>
            </p:cNvSpPr>
            <p:nvPr/>
          </p:nvSpPr>
          <p:spPr bwMode="auto">
            <a:xfrm>
              <a:off x="3954827" y="5398183"/>
              <a:ext cx="0" cy="655955"/>
            </a:xfrm>
            <a:prstGeom prst="line">
              <a:avLst/>
            </a:prstGeom>
            <a:noFill/>
            <a:ln w="28575" cap="flat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1109929" y="5398184"/>
              <a:ext cx="7092950" cy="840105"/>
              <a:chOff x="784225" y="5286058"/>
              <a:chExt cx="7092950" cy="840105"/>
            </a:xfrm>
          </p:grpSpPr>
          <p:sp>
            <p:nvSpPr>
              <p:cNvPr id="62" name="Line 54"/>
              <p:cNvSpPr>
                <a:spLocks noChangeShapeType="1"/>
              </p:cNvSpPr>
              <p:nvPr/>
            </p:nvSpPr>
            <p:spPr bwMode="auto">
              <a:xfrm>
                <a:off x="4714875" y="5286058"/>
                <a:ext cx="1905" cy="655955"/>
              </a:xfrm>
              <a:prstGeom prst="line">
                <a:avLst/>
              </a:prstGeom>
              <a:noFill/>
              <a:ln w="28575" cap="flat" cmpd="sng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3" name="Line 55"/>
              <p:cNvSpPr>
                <a:spLocks noChangeShapeType="1"/>
              </p:cNvSpPr>
              <p:nvPr/>
            </p:nvSpPr>
            <p:spPr bwMode="auto">
              <a:xfrm>
                <a:off x="2079625" y="5942013"/>
                <a:ext cx="1555750" cy="0"/>
              </a:xfrm>
              <a:prstGeom prst="line">
                <a:avLst/>
              </a:prstGeom>
              <a:noFill/>
              <a:ln w="28575" cap="flat" cmpd="sng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4" name="Line 56"/>
              <p:cNvSpPr>
                <a:spLocks noChangeShapeType="1"/>
              </p:cNvSpPr>
              <p:nvPr/>
            </p:nvSpPr>
            <p:spPr bwMode="auto">
              <a:xfrm>
                <a:off x="3635375" y="5286058"/>
                <a:ext cx="1079500" cy="0"/>
              </a:xfrm>
              <a:prstGeom prst="line">
                <a:avLst/>
              </a:prstGeom>
              <a:noFill/>
              <a:ln w="28575" cap="flat" cmpd="sng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5" name="Line 57"/>
              <p:cNvSpPr>
                <a:spLocks noChangeShapeType="1"/>
              </p:cNvSpPr>
              <p:nvPr/>
            </p:nvSpPr>
            <p:spPr bwMode="auto">
              <a:xfrm>
                <a:off x="4714875" y="5942013"/>
                <a:ext cx="3162300" cy="0"/>
              </a:xfrm>
              <a:prstGeom prst="line">
                <a:avLst/>
              </a:prstGeom>
              <a:noFill/>
              <a:ln w="28575" cap="flat" cmpd="sng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6" name="Text Box 60"/>
              <p:cNvSpPr txBox="1">
                <a:spLocks noChangeArrowheads="1"/>
              </p:cNvSpPr>
              <p:nvPr/>
            </p:nvSpPr>
            <p:spPr bwMode="auto">
              <a:xfrm>
                <a:off x="784225" y="5668963"/>
                <a:ext cx="12954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en-US">
                    <a:solidFill>
                      <a:srgbClr val="993300"/>
                    </a:solidFill>
                  </a:rPr>
                  <a:t>always  </a:t>
                </a:r>
                <a:r>
                  <a:rPr lang="zh-CN" altLang="en-US" sz="2400">
                    <a:solidFill>
                      <a:srgbClr val="0066FF"/>
                    </a:solidFill>
                  </a:rPr>
                  <a:t>c</a:t>
                </a:r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9759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整数分频</a:t>
            </a:r>
            <a:endParaRPr lang="zh-CN" altLang="en-US" sz="32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7544" y="2166962"/>
            <a:ext cx="8229600" cy="19335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always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@(</a:t>
            </a:r>
            <a:r>
              <a:rPr lang="en-US" altLang="zh-CN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posedge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or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negedge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rst_n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endParaRPr lang="en-US" altLang="zh-CN" b="1" dirty="0" smtClean="0">
              <a:solidFill>
                <a:srgbClr val="00008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begin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    if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(!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rst_n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B050"/>
                </a:solidFill>
                <a:latin typeface="Courier New" panose="02070309020205020404" pitchFamily="49" charset="0"/>
              </a:rPr>
              <a:t>cnt_p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1'b0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    else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dirty="0" err="1">
                <a:solidFill>
                  <a:srgbClr val="00B050"/>
                </a:solidFill>
                <a:latin typeface="Courier New" panose="02070309020205020404" pitchFamily="49" charset="0"/>
              </a:rPr>
              <a:t>cnt_p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==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-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))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B050"/>
                </a:solidFill>
                <a:latin typeface="Courier New" panose="02070309020205020404" pitchFamily="49" charset="0"/>
              </a:rPr>
              <a:t>cnt_p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1'b0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    else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B050"/>
                </a:solidFill>
                <a:latin typeface="Courier New" panose="02070309020205020404" pitchFamily="49" charset="0"/>
              </a:rPr>
              <a:t>cnt_p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B050"/>
                </a:solidFill>
                <a:latin typeface="Courier New" panose="02070309020205020404" pitchFamily="49" charset="0"/>
              </a:rPr>
              <a:t>cnt_p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1'b1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b="1" dirty="0" smtClean="0">
              <a:solidFill>
                <a:srgbClr val="0000FF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7544" y="2166962"/>
            <a:ext cx="8229600" cy="1933550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t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always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@(</a:t>
            </a:r>
            <a:r>
              <a:rPr lang="en-US" altLang="zh-CN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posedge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or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negedge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rst_n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begin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    if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(!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rst_n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FF0000"/>
                </a:solidFill>
                <a:latin typeface="Courier New" panose="02070309020205020404" pitchFamily="49" charset="0"/>
              </a:rPr>
              <a:t>clk_p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1'b0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    else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dirty="0" err="1">
                <a:solidFill>
                  <a:srgbClr val="00B050"/>
                </a:solidFill>
                <a:latin typeface="Courier New" panose="02070309020205020404" pitchFamily="49" charset="0"/>
              </a:rPr>
              <a:t>cnt_p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&gt;&gt;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</a:t>
            </a:r>
            <a:r>
              <a:rPr lang="en-US" altLang="zh-CN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))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clk_p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1'b0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    else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FF0000"/>
                </a:solidFill>
                <a:latin typeface="Courier New" panose="02070309020205020404" pitchFamily="49" charset="0"/>
              </a:rPr>
              <a:t>clk_p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1'b1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end</a:t>
            </a:r>
            <a:endParaRPr lang="en-US" altLang="zh-CN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b="1" dirty="0" smtClean="0">
              <a:solidFill>
                <a:srgbClr val="0000FF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7544" y="1146220"/>
            <a:ext cx="8229600" cy="7206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parameter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WIDTH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smtClean="0">
                <a:solidFill>
                  <a:srgbClr val="FF8000"/>
                </a:solidFill>
                <a:latin typeface="Courier New" panose="02070309020205020404" pitchFamily="49" charset="0"/>
              </a:rPr>
              <a:t>3</a:t>
            </a:r>
            <a:endParaRPr lang="en-US" altLang="zh-CN" b="1" dirty="0" smtClean="0">
              <a:solidFill>
                <a:srgbClr val="00008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parameter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N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smtClean="0">
                <a:solidFill>
                  <a:srgbClr val="FF8000"/>
                </a:solidFill>
                <a:latin typeface="Courier New" panose="02070309020205020404" pitchFamily="49" charset="0"/>
              </a:rPr>
              <a:t>5</a:t>
            </a:r>
            <a:endParaRPr lang="en-US" altLang="zh-CN" b="1" dirty="0" smtClean="0">
              <a:solidFill>
                <a:srgbClr val="00008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b="1" dirty="0" smtClean="0">
              <a:solidFill>
                <a:srgbClr val="0000FF"/>
              </a:solidFill>
              <a:latin typeface="Courier New" panose="02070309020205020404" pitchFamily="49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64" y="4400574"/>
            <a:ext cx="8689560" cy="12715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64" y="4400574"/>
            <a:ext cx="8689560" cy="1444556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754091" y="1146220"/>
            <a:ext cx="22539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solidFill>
                  <a:srgbClr val="00B0F0"/>
                </a:solidFill>
                <a:latin typeface="Courier New" panose="02070309020205020404" pitchFamily="49" charset="0"/>
              </a:rPr>
              <a:t>分频电路在</a:t>
            </a:r>
            <a:r>
              <a:rPr lang="en-US" altLang="zh-CN" sz="2000" b="1" dirty="0" smtClean="0">
                <a:solidFill>
                  <a:srgbClr val="00B0F0"/>
                </a:solidFill>
                <a:latin typeface="Courier New" panose="02070309020205020404" pitchFamily="49" charset="0"/>
              </a:rPr>
              <a:t>FPGA</a:t>
            </a:r>
            <a:r>
              <a:rPr lang="zh-CN" altLang="en-US" sz="2000" b="1" dirty="0" smtClean="0">
                <a:solidFill>
                  <a:srgbClr val="00B0F0"/>
                </a:solidFill>
                <a:latin typeface="Courier New" panose="02070309020205020404" pitchFamily="49" charset="0"/>
              </a:rPr>
              <a:t>设计中实用频次较高，主要使用计数分频的方法实现</a:t>
            </a:r>
            <a:endParaRPr lang="en-US" altLang="zh-CN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79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整数分频</a:t>
            </a:r>
            <a:endParaRPr lang="zh-CN" altLang="en-US" sz="32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05245" y="1158877"/>
            <a:ext cx="8229600" cy="4281463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t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always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@(</a:t>
            </a:r>
            <a:r>
              <a:rPr lang="en-US" altLang="zh-CN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negedge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or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negedge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rst_n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begin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    if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(!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rst_n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cnt_n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1'b0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    else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cnt_n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==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-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))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cnt_n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1'b0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    else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cnt_n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cnt_n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1'b1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end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zh-CN" alt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下降沿触发的分频时钟输出，和</a:t>
            </a:r>
            <a:r>
              <a:rPr lang="en-US" altLang="zh-CN" dirty="0" err="1">
                <a:solidFill>
                  <a:srgbClr val="008000"/>
                </a:solidFill>
                <a:latin typeface="Courier New" panose="02070309020205020404" pitchFamily="49" charset="0"/>
              </a:rPr>
              <a:t>clk_p</a:t>
            </a:r>
            <a:r>
              <a:rPr lang="zh-CN" alt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相差半个</a:t>
            </a:r>
            <a:r>
              <a:rPr lang="en-US" altLang="zh-CN" dirty="0" err="1">
                <a:solidFill>
                  <a:srgbClr val="008000"/>
                </a:solidFill>
                <a:latin typeface="Courier New" panose="02070309020205020404" pitchFamily="49" charset="0"/>
              </a:rPr>
              <a:t>clk</a:t>
            </a:r>
            <a:r>
              <a:rPr lang="zh-CN" alt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时钟</a:t>
            </a:r>
            <a:endParaRPr lang="en-US" altLang="zh-CN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000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always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@(</a:t>
            </a:r>
            <a:r>
              <a:rPr lang="en-US" altLang="zh-CN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negedge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or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negedge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rst_n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begin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</a:t>
            </a: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(!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rst_n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clk_n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1'b0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    else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cnt_n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&gt;&gt;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))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clk_n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1'b0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    else</a:t>
            </a:r>
            <a:r>
              <a:rPr lang="en-US" altLang="zh-CN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clk_n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&lt;=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1'b1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altLang="zh-CN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   end</a:t>
            </a:r>
            <a:endParaRPr lang="en-US" altLang="zh-CN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b="1" dirty="0" smtClean="0">
              <a:solidFill>
                <a:srgbClr val="0000FF"/>
              </a:solidFill>
              <a:latin typeface="Courier New" panose="02070309020205020404" pitchFamily="49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20" y="5011715"/>
            <a:ext cx="8768154" cy="145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49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整数分频</a:t>
            </a:r>
            <a:endParaRPr lang="zh-CN" altLang="en-US" sz="32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19" y="3571875"/>
            <a:ext cx="8935019" cy="2857500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05245" y="1358903"/>
            <a:ext cx="8229600" cy="2146297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t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一分频：</a:t>
            </a: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wire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clk1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</a:t>
            </a:r>
            <a:r>
              <a:rPr lang="en-US" altLang="zh-CN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endParaRPr lang="en-US" altLang="zh-CN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zh-CN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偶分配：</a:t>
            </a: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wire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clk2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clk_p</a:t>
            </a:r>
            <a:r>
              <a:rPr lang="en-US" altLang="zh-CN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endParaRPr lang="en-US" altLang="zh-CN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zh-CN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奇分频：</a:t>
            </a: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wire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clk3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clk_p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&amp;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clk_n</a:t>
            </a:r>
            <a:r>
              <a:rPr lang="en-US" altLang="zh-CN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zh-CN" alt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最终输出：</a:t>
            </a:r>
            <a:endParaRPr lang="en-US" altLang="zh-CN" b="1" dirty="0" smtClean="0">
              <a:solidFill>
                <a:srgbClr val="00008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</a:rPr>
              <a:t>assign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clkout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==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1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)?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clk1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:(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N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[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0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]?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clk3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: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clk2</a:t>
            </a:r>
            <a:r>
              <a:rPr lang="en-US" altLang="zh-CN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);</a:t>
            </a:r>
            <a:endParaRPr lang="en-US" altLang="zh-CN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b="1" dirty="0" smtClean="0">
              <a:solidFill>
                <a:srgbClr val="0000FF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27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参数数据类型</a:t>
            </a:r>
            <a:endParaRPr lang="zh-CN" altLang="en-US" sz="32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525416"/>
            <a:ext cx="4676775" cy="1485900"/>
          </a:xfrm>
          <a:prstGeom prst="rect">
            <a:avLst/>
          </a:prstGeom>
        </p:spPr>
      </p:pic>
      <p:sp>
        <p:nvSpPr>
          <p:cNvPr id="7" name="内容占位符 2"/>
          <p:cNvSpPr txBox="1">
            <a:spLocks/>
          </p:cNvSpPr>
          <p:nvPr/>
        </p:nvSpPr>
        <p:spPr>
          <a:xfrm>
            <a:off x="657427" y="1556792"/>
            <a:ext cx="7776864" cy="19686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dirty="0"/>
              <a:t>参数</a:t>
            </a:r>
            <a:r>
              <a:rPr lang="zh-CN" altLang="en-US" sz="2400" dirty="0" smtClean="0"/>
              <a:t>数据类型：</a:t>
            </a:r>
            <a:endParaRPr lang="en-US" altLang="zh-CN" sz="700" dirty="0" smtClean="0"/>
          </a:p>
          <a:p>
            <a:pPr marL="0" indent="0">
              <a:buNone/>
            </a:pPr>
            <a:r>
              <a:rPr lang="en-US" altLang="zh-CN" sz="2000" dirty="0">
                <a:solidFill>
                  <a:srgbClr val="0000FF"/>
                </a:solidFill>
              </a:rPr>
              <a:t>p</a:t>
            </a:r>
            <a:r>
              <a:rPr lang="en-US" altLang="zh-CN" sz="2000" dirty="0" smtClean="0">
                <a:solidFill>
                  <a:srgbClr val="0000FF"/>
                </a:solidFill>
              </a:rPr>
              <a:t>arameter</a:t>
            </a:r>
            <a:r>
              <a:rPr lang="zh-CN" altLang="en-US" sz="2000" dirty="0" smtClean="0"/>
              <a:t>定义</a:t>
            </a:r>
            <a:r>
              <a:rPr lang="zh-CN" altLang="en-US" sz="2000" dirty="0"/>
              <a:t>的</a:t>
            </a:r>
            <a:r>
              <a:rPr lang="zh-CN" altLang="en-US" sz="2000" dirty="0" smtClean="0"/>
              <a:t>参数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zh-CN" altLang="en-US" sz="2000" dirty="0" smtClean="0"/>
              <a:t>范围：模块内有效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zh-CN" altLang="en-US" sz="2000" dirty="0" smtClean="0"/>
              <a:t>具体：例化时可以通过参数传递更改参数值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 err="1">
                <a:solidFill>
                  <a:srgbClr val="0000FF"/>
                </a:solidFill>
              </a:rPr>
              <a:t>l</a:t>
            </a:r>
            <a:r>
              <a:rPr lang="en-US" altLang="zh-CN" sz="2000" dirty="0" err="1" smtClean="0">
                <a:solidFill>
                  <a:srgbClr val="0000FF"/>
                </a:solidFill>
              </a:rPr>
              <a:t>ocalparam</a:t>
            </a:r>
            <a:r>
              <a:rPr lang="zh-CN" altLang="en-US" sz="2000" dirty="0" smtClean="0"/>
              <a:t>定义的参数不可传递更改</a:t>
            </a:r>
            <a:endParaRPr lang="en-US" altLang="zh-CN" sz="2000" dirty="0" smtClean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5099929"/>
            <a:ext cx="5015241" cy="1273712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1985" y="3612557"/>
            <a:ext cx="3217263" cy="27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05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算数及移位运算符</a:t>
            </a:r>
            <a:endParaRPr lang="zh-CN" altLang="en-US" sz="32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221" y="1327274"/>
            <a:ext cx="7367934" cy="26066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431" y="4021283"/>
            <a:ext cx="7376724" cy="131539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906431" y="5496791"/>
            <a:ext cx="7367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除法</a:t>
            </a:r>
            <a:r>
              <a:rPr lang="zh-CN" altLang="en-US" sz="2400" dirty="0" smtClean="0"/>
              <a:t>和</a:t>
            </a:r>
            <a:r>
              <a:rPr lang="zh-CN" altLang="en-US" sz="2400" dirty="0" smtClean="0">
                <a:solidFill>
                  <a:srgbClr val="FF0000"/>
                </a:solidFill>
              </a:rPr>
              <a:t>取余数</a:t>
            </a:r>
            <a:r>
              <a:rPr lang="zh-CN" altLang="en-US" sz="2400" dirty="0" smtClean="0"/>
              <a:t>的运算尽量少用，耗费资源且不稳定</a:t>
            </a:r>
            <a:endParaRPr lang="en-US" altLang="zh-CN" sz="2400" dirty="0" smtClean="0"/>
          </a:p>
          <a:p>
            <a:r>
              <a:rPr lang="en-US" altLang="zh-CN" sz="2400" dirty="0" smtClean="0"/>
              <a:t>Verilog</a:t>
            </a:r>
            <a:r>
              <a:rPr lang="zh-CN" altLang="en-US" sz="2400" dirty="0" smtClean="0"/>
              <a:t>中，</a:t>
            </a:r>
            <a:r>
              <a:rPr lang="zh-CN" altLang="en-US" sz="2400" dirty="0" smtClean="0">
                <a:solidFill>
                  <a:srgbClr val="0000FF"/>
                </a:solidFill>
              </a:rPr>
              <a:t>左移</a:t>
            </a:r>
            <a:r>
              <a:rPr lang="zh-CN" altLang="en-US" sz="2400" dirty="0" smtClean="0"/>
              <a:t>相当于乘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，</a:t>
            </a:r>
            <a:r>
              <a:rPr lang="zh-CN" altLang="en-US" sz="2400" dirty="0" smtClean="0">
                <a:solidFill>
                  <a:srgbClr val="0000FF"/>
                </a:solidFill>
              </a:rPr>
              <a:t>右移</a:t>
            </a:r>
            <a:r>
              <a:rPr lang="zh-CN" altLang="en-US" sz="2400" dirty="0" smtClean="0"/>
              <a:t>相当于除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取商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6443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摩尔吧直播课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摩尔吧直播课程PPT模板</Template>
  <TotalTime>2591</TotalTime>
  <Words>1015</Words>
  <Application>Microsoft Office PowerPoint</Application>
  <PresentationFormat>全屏显示(4:3)</PresentationFormat>
  <Paragraphs>198</Paragraphs>
  <Slides>24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5" baseType="lpstr">
      <vt:lpstr>宋体</vt:lpstr>
      <vt:lpstr>微软雅黑</vt:lpstr>
      <vt:lpstr>Arial</vt:lpstr>
      <vt:lpstr>Calibri</vt:lpstr>
      <vt:lpstr>Calibri Light</vt:lpstr>
      <vt:lpstr>Courier New</vt:lpstr>
      <vt:lpstr>Tahoma</vt:lpstr>
      <vt:lpstr>Times New Roman</vt:lpstr>
      <vt:lpstr>Wingdings 3</vt:lpstr>
      <vt:lpstr>摩尔吧直播课程</vt:lpstr>
      <vt:lpstr>Microsoft 公式 3.0</vt:lpstr>
      <vt:lpstr>FPGA时序逻辑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anran wang</dc:creator>
  <cp:lastModifiedBy>wang aaryn</cp:lastModifiedBy>
  <cp:revision>91</cp:revision>
  <dcterms:created xsi:type="dcterms:W3CDTF">2017-07-05T03:06:16Z</dcterms:created>
  <dcterms:modified xsi:type="dcterms:W3CDTF">2018-04-16T05:48:19Z</dcterms:modified>
</cp:coreProperties>
</file>