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296" r:id="rId4"/>
    <p:sldId id="328" r:id="rId5"/>
    <p:sldId id="339" r:id="rId6"/>
    <p:sldId id="329" r:id="rId7"/>
    <p:sldId id="330" r:id="rId8"/>
    <p:sldId id="346" r:id="rId9"/>
    <p:sldId id="347" r:id="rId10"/>
    <p:sldId id="332" r:id="rId11"/>
    <p:sldId id="333" r:id="rId12"/>
    <p:sldId id="334" r:id="rId13"/>
    <p:sldId id="335" r:id="rId14"/>
    <p:sldId id="337" r:id="rId15"/>
    <p:sldId id="336" r:id="rId16"/>
    <p:sldId id="342" r:id="rId17"/>
    <p:sldId id="338" r:id="rId18"/>
    <p:sldId id="341" r:id="rId19"/>
    <p:sldId id="343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27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E"/>
    <a:srgbClr val="008001"/>
    <a:srgbClr val="056B5A"/>
    <a:srgbClr val="397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5" autoAdjust="0"/>
  </p:normalViewPr>
  <p:slideViewPr>
    <p:cSldViewPr snapToGrid="0">
      <p:cViewPr varScale="1">
        <p:scale>
          <a:sx n="114" d="100"/>
          <a:sy n="114" d="100"/>
        </p:scale>
        <p:origin x="84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704426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标题：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07436" y="3133176"/>
            <a:ext cx="7888172" cy="1671637"/>
          </a:xfrm>
        </p:spPr>
        <p:txBody>
          <a:bodyPr/>
          <a:lstStyle/>
          <a:p>
            <a:pPr lvl="1"/>
            <a:r>
              <a:rPr lang="zh-CN" altLang="en-US" dirty="0" smtClean="0"/>
              <a:t>主讲人：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日期：</a:t>
            </a:r>
          </a:p>
        </p:txBody>
      </p:sp>
    </p:spTree>
    <p:extLst>
      <p:ext uri="{BB962C8B-B14F-4D97-AF65-F5344CB8AC3E}">
        <p14:creationId xmlns:p14="http://schemas.microsoft.com/office/powerpoint/2010/main" val="28686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8229" y="293313"/>
            <a:ext cx="7772400" cy="762404"/>
          </a:xfrm>
        </p:spPr>
        <p:txBody>
          <a:bodyPr/>
          <a:lstStyle/>
          <a:p>
            <a:r>
              <a:rPr lang="zh-CN" altLang="en-US" dirty="0" smtClean="0"/>
              <a:t>小标题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7323" y="1467197"/>
            <a:ext cx="8221287" cy="44847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866863" y="1354666"/>
            <a:ext cx="3892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ln w="0"/>
                <a:solidFill>
                  <a:srgbClr val="056B5A"/>
                </a:solidFill>
                <a:effectLst>
                  <a:reflection blurRad="12700" stA="50000" endPos="50000" dist="5000" dir="5400000" sy="-100000" rotWithShape="0"/>
                </a:effectLst>
              </a:rPr>
              <a:t>谢谢！</a:t>
            </a:r>
            <a:endParaRPr lang="zh-CN" altLang="en-US" sz="9600" b="1" cap="all" spc="0" dirty="0">
              <a:ln w="0"/>
              <a:solidFill>
                <a:srgbClr val="056B5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3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8474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标题：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317266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CN" altLang="en-US" dirty="0" smtClean="0"/>
              <a:t>主讲人：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日期：</a:t>
            </a:r>
          </a:p>
          <a:p>
            <a:pPr lvl="2"/>
            <a:endParaRPr lang="zh-CN" altLang="en-US" dirty="0" smtClean="0"/>
          </a:p>
          <a:p>
            <a:pPr lvl="3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按键处理部分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     </a:t>
            </a:r>
            <a:r>
              <a:rPr lang="zh-CN" altLang="en-US" dirty="0" smtClean="0"/>
              <a:t>王安然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延时采样</a:t>
            </a:r>
            <a:r>
              <a:rPr lang="zh-CN" altLang="en-US" sz="3200" dirty="0"/>
              <a:t>消抖示意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8" y="1313036"/>
            <a:ext cx="6587835" cy="49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延时采样消抖设计框图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5" y="3220009"/>
            <a:ext cx="7653659" cy="28224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1851" y="1438268"/>
            <a:ext cx="6901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边沿检测：按键输入变化检测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计数器计数：计数器计数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20ms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后采样，将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的抖动跨过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延时采样：基于计数器的计时，并采样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沿检测：这里使用的是按下有效脉冲输出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9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边沿检测程序实现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881145" y="1272998"/>
            <a:ext cx="7399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边沿检测的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一个寄存器对输入信号进行锁存，然后将寄存器的数据与下一个时刻的输入信号做对比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两者不相等则认为输入信号在这个时间段发生了变化，产生了边沿，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key_an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产生高电平的脉冲。</a:t>
            </a:r>
          </a:p>
        </p:txBody>
      </p:sp>
      <p:sp>
        <p:nvSpPr>
          <p:cNvPr id="2" name="矩形 1"/>
          <p:cNvSpPr/>
          <p:nvPr/>
        </p:nvSpPr>
        <p:spPr>
          <a:xfrm>
            <a:off x="881145" y="3461879"/>
            <a:ext cx="741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key_n_r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//Register key_n_r1, lock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to next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}};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	 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消除亚稳态影响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key_n_r1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时序延迟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个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周期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//Detect the edge of </a:t>
            </a:r>
            <a:r>
              <a:rPr lang="en-US" altLang="zh-CN" kern="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边沿检测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wire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key_an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key_n_r1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)?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1'b0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'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矩形 6"/>
          <p:cNvSpPr/>
          <p:nvPr/>
        </p:nvSpPr>
        <p:spPr>
          <a:xfrm>
            <a:off x="881145" y="1745291"/>
            <a:ext cx="7244546" cy="5299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key_n_r1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)?  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前一刻后一刻不相等，边沿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en-US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1145" y="2275228"/>
            <a:ext cx="7244546" cy="5299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&amp; (!key_n_r1)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)?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前一刻低，后一刻高，上升沿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en-US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145" y="2805165"/>
            <a:ext cx="7244546" cy="5299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&amp;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)?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前一刻高，后一刻低，下降沿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en-US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2582" y="5985163"/>
            <a:ext cx="3106882" cy="322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4790209" y="3335101"/>
            <a:ext cx="238991" cy="26500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延时采样程序实现</a:t>
            </a:r>
          </a:p>
        </p:txBody>
      </p:sp>
      <p:sp>
        <p:nvSpPr>
          <p:cNvPr id="2" name="矩形 1"/>
          <p:cNvSpPr/>
          <p:nvPr/>
        </p:nvSpPr>
        <p:spPr>
          <a:xfrm>
            <a:off x="685800" y="2998613"/>
            <a:ext cx="77308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18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//Count when a edge of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is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occured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19'd0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key_an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19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'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d0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	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按键边沿时计数器清零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'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	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计数器对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12MHz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时钟计数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//Sample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when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count to CNT_NUM(20ms)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}};</a:t>
            </a:r>
          </a:p>
          <a:p>
            <a:r>
              <a:rPr lang="en-US" altLang="zh-CN" sz="20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计数器</a:t>
            </a:r>
            <a:r>
              <a:rPr lang="en-US" altLang="zh-CN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20ms</a:t>
            </a:r>
            <a:r>
              <a:rPr lang="zh-CN" altLang="en-US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时进行采样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CNT_NUM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0" y="1367397"/>
            <a:ext cx="77308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延时采样的方法：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key_an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产生脉冲时，计数器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cnt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清零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并持续对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clk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我们要采集输入信号变化后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的状态值，系统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12MHz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，计数器终值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12M/50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240K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所以计数器计数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240K-1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采样。</a:t>
            </a:r>
          </a:p>
        </p:txBody>
      </p:sp>
    </p:spTree>
    <p:extLst>
      <p:ext uri="{BB962C8B-B14F-4D97-AF65-F5344CB8AC3E}">
        <p14:creationId xmlns:p14="http://schemas.microsoft.com/office/powerpoint/2010/main" val="15097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仿真</a:t>
            </a:r>
            <a:r>
              <a:rPr lang="zh-CN" altLang="en-US" sz="3200" dirty="0" smtClean="0"/>
              <a:t>文件程序</a:t>
            </a:r>
            <a:r>
              <a:rPr lang="zh-CN" altLang="en-US" sz="3200" dirty="0"/>
              <a:t>实现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7917" y="1360717"/>
            <a:ext cx="73997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testbench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测试程序中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key_in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作为按键的输出给设计文件，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模拟按键，正常为高电平，按下按键为低电平，前后各有抖动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709" y="2837098"/>
            <a:ext cx="7502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integer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//active low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initial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400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for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50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~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1000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for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50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~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50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key_in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400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8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$stop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延时</a:t>
            </a:r>
            <a:r>
              <a:rPr lang="zh-CN" altLang="en-US" sz="3200" dirty="0" smtClean="0"/>
              <a:t>采样仿真结果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804"/>
            <a:ext cx="9144000" cy="40486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3449" y="1236180"/>
            <a:ext cx="855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为按键输入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前后各有抖动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紫色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key_an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为边沿检测信号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绿色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key_jit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为延时采样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key_pulse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为脉冲输出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key_state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为状态输出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9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周期</a:t>
            </a:r>
            <a:r>
              <a:rPr lang="zh-CN" altLang="en-US" sz="3200" dirty="0" smtClean="0"/>
              <a:t>采样</a:t>
            </a:r>
            <a:r>
              <a:rPr lang="zh-CN" altLang="en-US" sz="3200" dirty="0"/>
              <a:t>消抖示意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58" y="1558637"/>
            <a:ext cx="6959198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周期采样消抖设计框图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30" y="3361915"/>
            <a:ext cx="7350579" cy="2710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5964" y="1566670"/>
            <a:ext cx="7144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计数器计数：计数器固定计数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20ms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采样，相邻采样最多只有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一个落在不稳定的区间，化不稳定为稳定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周期采样：基于计数器的计时，并采样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沿检测：这里使用的是按下有效脉冲输出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3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周期</a:t>
            </a:r>
            <a:r>
              <a:rPr lang="zh-CN" altLang="en-US" sz="3200" dirty="0" smtClean="0"/>
              <a:t>采样</a:t>
            </a:r>
            <a:r>
              <a:rPr lang="zh-CN" altLang="en-US" sz="3200" dirty="0"/>
              <a:t>程序实现</a:t>
            </a:r>
          </a:p>
        </p:txBody>
      </p:sp>
      <p:sp>
        <p:nvSpPr>
          <p:cNvPr id="3" name="矩形 2"/>
          <p:cNvSpPr/>
          <p:nvPr/>
        </p:nvSpPr>
        <p:spPr>
          <a:xfrm>
            <a:off x="498764" y="1250129"/>
            <a:ext cx="81880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18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en-US" altLang="zh-CN" kern="0" dirty="0" smtClean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Count for 20ms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19'd0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&gt;=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CNT_NUM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19'd0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endParaRPr lang="en-US" altLang="zh-CN" b="1" kern="0" dirty="0" smtClean="0">
              <a:solidFill>
                <a:srgbClr val="00008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sz="20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sz="20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sz="20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sz="20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sz="20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sz="20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sz="20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sz="20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sz="20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sz="20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Sample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when 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count to CNT_NUM(20ms)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}};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}};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sz="20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//</a:t>
            </a:r>
            <a:r>
              <a:rPr lang="zh-CN" altLang="en-US" sz="20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消除亚稳态</a:t>
            </a:r>
            <a:r>
              <a:rPr lang="zh-CN" altLang="en-US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影响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b="1" kern="0" dirty="0" smtClean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== CNT_NUM-1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key_n_r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 </a:t>
            </a:r>
            <a:r>
              <a:rPr lang="en-US" altLang="zh-CN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//20ms</a:t>
            </a:r>
            <a:r>
              <a:rPr lang="zh-CN" altLang="en-US" sz="2000" kern="0" dirty="0" smtClean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采样</a:t>
            </a:r>
            <a:endParaRPr lang="zh-CN" altLang="zh-CN" sz="2000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key_jit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4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按键抖动原理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503"/>
            <a:ext cx="9144000" cy="40070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449" y="1383918"/>
            <a:ext cx="855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为按键输入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前后各有抖动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绿色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key_jit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为延时采样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key_pulse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为脉冲输出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key_state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为状态输出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6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454" y="1771818"/>
            <a:ext cx="7742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键盘作为常用的人机交互工具，</a:t>
            </a:r>
            <a:r>
              <a:rPr lang="zh-CN" altLang="en-US" sz="2000" dirty="0"/>
              <a:t>用于操作设备</a:t>
            </a:r>
            <a:r>
              <a:rPr lang="zh-CN" altLang="en-US" sz="2000" dirty="0" smtClean="0"/>
              <a:t>运行指令和数据的输入装置，应用于各种电子设备及产品；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r>
              <a:rPr lang="zh-CN" altLang="en-US" sz="2000" dirty="0" smtClean="0"/>
              <a:t>本节带领大家学习和分析基于</a:t>
            </a:r>
            <a:r>
              <a:rPr lang="en-US" altLang="zh-CN" sz="2000" dirty="0" smtClean="0"/>
              <a:t>FPGA</a:t>
            </a:r>
            <a:r>
              <a:rPr lang="zh-CN" altLang="en-US" sz="2000" dirty="0" smtClean="0"/>
              <a:t>驱动按键电路的消抖处理；</a:t>
            </a:r>
            <a:endParaRPr lang="en-US" altLang="zh-CN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03" y="3848224"/>
            <a:ext cx="2389621" cy="1975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0" y="3665410"/>
            <a:ext cx="3121152" cy="23408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" y="3880360"/>
            <a:ext cx="2047875" cy="194310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按键电路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3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矩阵按键原理及优势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743484" y="1472666"/>
            <a:ext cx="76570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原理：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将按键按矩阵排列，使用行线和列线分别连接到按键开关的两端，列线通过上拉电阻连接到</a:t>
            </a:r>
            <a:r>
              <a:rPr lang="en-US" altLang="zh-CN" sz="2000" dirty="0" smtClean="0"/>
              <a:t>VCC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当</a:t>
            </a:r>
            <a:r>
              <a:rPr lang="zh-CN" altLang="en-US" sz="2000" dirty="0"/>
              <a:t>无按键按下时</a:t>
            </a:r>
            <a:r>
              <a:rPr lang="zh-CN" altLang="en-US" sz="2000" dirty="0" smtClean="0"/>
              <a:t>，列线</a:t>
            </a:r>
            <a:r>
              <a:rPr lang="zh-CN" altLang="en-US" sz="2000" dirty="0"/>
              <a:t>处于高电平的状态，而当有按键按下时</a:t>
            </a:r>
            <a:r>
              <a:rPr lang="zh-CN" altLang="en-US" sz="2000" dirty="0" smtClean="0"/>
              <a:t>，列线电平 由与此列线</a:t>
            </a:r>
            <a:r>
              <a:rPr lang="zh-CN" altLang="en-US" sz="2000" dirty="0"/>
              <a:t>相连</a:t>
            </a:r>
            <a:r>
              <a:rPr lang="zh-CN" altLang="en-US" sz="2000" dirty="0" smtClean="0"/>
              <a:t>的行线</a:t>
            </a:r>
            <a:r>
              <a:rPr lang="zh-CN" altLang="en-US" sz="2000" dirty="0"/>
              <a:t>电平决定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最后通过行列扫描法就可以判断各按键的操作状态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b="1" dirty="0" smtClean="0"/>
              <a:t>优势：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相对独立按键来说，当键盘中按键数量较多时，矩阵按键可以节约</a:t>
            </a:r>
            <a:r>
              <a:rPr lang="en-US" altLang="zh-CN" sz="2000" dirty="0" smtClean="0"/>
              <a:t>I/O</a:t>
            </a:r>
            <a:r>
              <a:rPr lang="zh-CN" altLang="en-US" sz="2000" dirty="0" smtClean="0"/>
              <a:t>资源的占用，如</a:t>
            </a:r>
            <a:r>
              <a:rPr lang="en-US" altLang="zh-CN" sz="2000" dirty="0" smtClean="0"/>
              <a:t>4*4</a:t>
            </a:r>
            <a:r>
              <a:rPr lang="zh-CN" altLang="en-US" sz="2000" dirty="0" smtClean="0"/>
              <a:t>矩阵可以通过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I/O</a:t>
            </a:r>
            <a:r>
              <a:rPr lang="zh-CN" altLang="en-US" sz="2000" dirty="0" smtClean="0"/>
              <a:t>口实现</a:t>
            </a:r>
            <a:r>
              <a:rPr lang="en-US" altLang="zh-CN" sz="2000" dirty="0" smtClean="0"/>
              <a:t>16</a:t>
            </a:r>
            <a:r>
              <a:rPr lang="zh-CN" altLang="en-US" sz="2000" dirty="0" smtClean="0"/>
              <a:t>个按键的连接，且数量越多优势越明显。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306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矩阵式按键硬件连接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6" y="1760432"/>
            <a:ext cx="7342240" cy="39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矩阵按键行列扫描法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45487"/>
              </p:ext>
            </p:extLst>
          </p:nvPr>
        </p:nvGraphicFramePr>
        <p:xfrm>
          <a:off x="999857" y="1384413"/>
          <a:ext cx="7204105" cy="4785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120"/>
                <a:gridCol w="1911482"/>
                <a:gridCol w="2775527"/>
                <a:gridCol w="1674976"/>
              </a:tblGrid>
              <a:tr h="343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状态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</a:rPr>
                        <a:t>行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列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按键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STATE0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ROW</a:t>
                      </a:r>
                      <a:r>
                        <a:rPr lang="en-US" sz="1200" u="none" strike="noStrike" dirty="0" smtClean="0">
                          <a:effectLst/>
                        </a:rPr>
                        <a:t>1=0</a:t>
                      </a: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第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行输出低电平</a:t>
                      </a:r>
                      <a:endParaRPr lang="en-US" altLang="zh-CN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其余为高电平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COL1==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K1</a:t>
                      </a:r>
                      <a:r>
                        <a:rPr lang="zh-CN" altLang="en-US" sz="1200" u="none" strike="noStrike" dirty="0">
                          <a:effectLst/>
                        </a:rPr>
                        <a:t>按下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松开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COL2==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K2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COL3==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K3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COL4==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K4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STATE1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ROW2=0</a:t>
                      </a: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第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行输出低电平</a:t>
                      </a:r>
                      <a:endParaRPr lang="en-US" altLang="zh-CN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其余为高电平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COL1==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K5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COL2==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K6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COL3==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K7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COL4==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K8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STATE2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ROW3=0</a:t>
                      </a: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第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行输出低电平</a:t>
                      </a:r>
                      <a:endParaRPr lang="en-US" altLang="zh-CN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其余为高电平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COL1==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K9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COL2==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K10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COL3==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K11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COL4==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K12</a:t>
                      </a:r>
                      <a:r>
                        <a:rPr lang="zh-CN" altLang="en-US" sz="1200" u="none" strike="noStrike">
                          <a:effectLst/>
                        </a:rPr>
                        <a:t>按下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松开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STATE3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ROW4=0</a:t>
                      </a: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第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行输出低电平</a:t>
                      </a:r>
                      <a:endParaRPr lang="en-US" altLang="zh-CN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其余为高电平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COL1==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K13</a:t>
                      </a:r>
                      <a:r>
                        <a:rPr lang="zh-CN" altLang="en-US" sz="1200" u="none" strike="noStrike" dirty="0">
                          <a:effectLst/>
                        </a:rPr>
                        <a:t>按下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松开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COL2==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K14</a:t>
                      </a:r>
                      <a:r>
                        <a:rPr lang="zh-CN" altLang="en-US" sz="1200" u="none" strike="noStrike" dirty="0">
                          <a:effectLst/>
                        </a:rPr>
                        <a:t>按下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松开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COL3==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K15</a:t>
                      </a:r>
                      <a:r>
                        <a:rPr lang="zh-CN" altLang="en-US" sz="1200" u="none" strike="noStrike" dirty="0">
                          <a:effectLst/>
                        </a:rPr>
                        <a:t>按下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松开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76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判断第</a:t>
                      </a: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effectLst/>
                        </a:rPr>
                        <a:t>列电平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COL4==</a:t>
                      </a:r>
                      <a:r>
                        <a:rPr lang="en-US" altLang="zh-CN" sz="1200" u="none" strike="noStrike" dirty="0">
                          <a:effectLst/>
                        </a:rPr>
                        <a:t>0/1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K16</a:t>
                      </a:r>
                      <a:r>
                        <a:rPr lang="zh-CN" altLang="en-US" sz="1200" u="none" strike="noStrike" dirty="0">
                          <a:effectLst/>
                        </a:rPr>
                        <a:t>按下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松开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右弧形箭头 5"/>
          <p:cNvSpPr/>
          <p:nvPr/>
        </p:nvSpPr>
        <p:spPr>
          <a:xfrm>
            <a:off x="1481679" y="2478280"/>
            <a:ext cx="201841" cy="743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右弧形箭头 6"/>
          <p:cNvSpPr/>
          <p:nvPr/>
        </p:nvSpPr>
        <p:spPr>
          <a:xfrm>
            <a:off x="1481678" y="4690216"/>
            <a:ext cx="201841" cy="743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右弧形箭头 7"/>
          <p:cNvSpPr/>
          <p:nvPr/>
        </p:nvSpPr>
        <p:spPr>
          <a:xfrm>
            <a:off x="1481678" y="3584248"/>
            <a:ext cx="201841" cy="743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右弧形箭头 8"/>
          <p:cNvSpPr/>
          <p:nvPr/>
        </p:nvSpPr>
        <p:spPr>
          <a:xfrm rot="10800000">
            <a:off x="512746" y="2340835"/>
            <a:ext cx="564022" cy="323031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矩阵式按键设计框图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521293" y="2871387"/>
            <a:ext cx="222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&lt;= </a:t>
            </a:r>
            <a:r>
              <a:rPr lang="en-US" altLang="zh-CN" dirty="0" smtClean="0"/>
              <a:t>4'b1110;</a:t>
            </a:r>
          </a:p>
          <a:p>
            <a:r>
              <a:rPr lang="en-US" altLang="zh-CN" dirty="0" err="1"/>
              <a:t>key_out</a:t>
            </a:r>
            <a:r>
              <a:rPr lang="en-US" altLang="zh-CN" dirty="0"/>
              <a:t>[3:0] &lt;= col;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1293" y="5015425"/>
            <a:ext cx="222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&lt;= </a:t>
            </a:r>
            <a:r>
              <a:rPr lang="en-US" altLang="zh-CN" dirty="0" smtClean="0"/>
              <a:t>4'b0111;</a:t>
            </a:r>
          </a:p>
          <a:p>
            <a:r>
              <a:rPr lang="en-US" altLang="zh-CN" dirty="0" err="1" smtClean="0"/>
              <a:t>key_out</a:t>
            </a:r>
            <a:r>
              <a:rPr lang="en-US" altLang="zh-CN" dirty="0" smtClean="0"/>
              <a:t>[15:12] </a:t>
            </a:r>
            <a:r>
              <a:rPr lang="en-US" altLang="zh-CN" dirty="0"/>
              <a:t>&lt;= col;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460621" y="2871387"/>
            <a:ext cx="222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&lt;= 4'b1101</a:t>
            </a:r>
            <a:r>
              <a:rPr lang="en-US" altLang="zh-CN" dirty="0" smtClean="0"/>
              <a:t>;</a:t>
            </a:r>
          </a:p>
          <a:p>
            <a:r>
              <a:rPr lang="en-US" altLang="zh-CN" dirty="0" err="1"/>
              <a:t>key_out</a:t>
            </a:r>
            <a:r>
              <a:rPr lang="en-US" altLang="zh-CN" dirty="0"/>
              <a:t>[7:4] &lt;= col;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60621" y="5015425"/>
            <a:ext cx="222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&lt;= </a:t>
            </a:r>
            <a:r>
              <a:rPr lang="en-US" altLang="zh-CN" dirty="0" smtClean="0"/>
              <a:t>4'b1011;</a:t>
            </a:r>
          </a:p>
          <a:p>
            <a:r>
              <a:rPr lang="en-US" altLang="zh-CN" dirty="0" err="1" smtClean="0"/>
              <a:t>key_out</a:t>
            </a:r>
            <a:r>
              <a:rPr lang="en-US" altLang="zh-CN" dirty="0" smtClean="0"/>
              <a:t>[11:8] </a:t>
            </a:r>
            <a:r>
              <a:rPr lang="en-US" altLang="zh-CN" dirty="0"/>
              <a:t>&lt;= col;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03" y="1357137"/>
            <a:ext cx="3716218" cy="46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200Hz</a:t>
            </a:r>
            <a:r>
              <a:rPr lang="zh-CN" altLang="en-US" sz="3200" dirty="0"/>
              <a:t>分频信号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26" y="2596361"/>
            <a:ext cx="6797886" cy="34902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626" y="1772076"/>
            <a:ext cx="690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计数器计数，分频产生</a:t>
            </a:r>
            <a:r>
              <a:rPr lang="en-US" altLang="zh-CN" sz="2000" dirty="0" smtClean="0"/>
              <a:t>200Hz</a:t>
            </a:r>
            <a:r>
              <a:rPr lang="zh-CN" altLang="en-US" sz="2000" dirty="0" smtClean="0"/>
              <a:t>的信号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113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状态转换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2" y="2751821"/>
            <a:ext cx="7471739" cy="29748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3072" y="1700052"/>
            <a:ext cx="690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状态机，实现状态转换及各状态的输出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87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周期采样消抖输出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99" y="3073979"/>
            <a:ext cx="7400630" cy="27194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5899" y="1756156"/>
            <a:ext cx="690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根据不同状态下获取对应状态下矩阵按键的返回值，对应输出扫描消抖过的信号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2934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仿真文件测试程序实现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67" y="1779396"/>
            <a:ext cx="6438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矩阵按键仿真结果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220"/>
            <a:ext cx="9144000" cy="43035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9134" y="5418654"/>
            <a:ext cx="7399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红色</a:t>
            </a:r>
            <a:r>
              <a:rPr lang="en-US" altLang="zh-CN" sz="2000" dirty="0" err="1" smtClean="0"/>
              <a:t>key_n</a:t>
            </a:r>
            <a:r>
              <a:rPr lang="zh-CN" altLang="en-US" sz="2000" dirty="0" smtClean="0"/>
              <a:t>为</a:t>
            </a:r>
            <a:r>
              <a:rPr lang="en-US" altLang="zh-CN" sz="2000" dirty="0" err="1" smtClean="0"/>
              <a:t>Testbench</a:t>
            </a:r>
            <a:r>
              <a:rPr lang="zh-CN" altLang="en-US" sz="2000" dirty="0" smtClean="0"/>
              <a:t>中模拟的按键信号</a:t>
            </a:r>
            <a:endParaRPr lang="en-US" altLang="zh-CN" sz="2000" dirty="0" smtClean="0"/>
          </a:p>
          <a:p>
            <a:r>
              <a:rPr lang="zh-CN" altLang="en-US" sz="2000" dirty="0" smtClean="0"/>
              <a:t>黄色</a:t>
            </a:r>
            <a:r>
              <a:rPr lang="en-US" altLang="zh-CN" sz="2000" dirty="0" smtClean="0"/>
              <a:t>col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row</a:t>
            </a:r>
            <a:r>
              <a:rPr lang="zh-CN" altLang="en-US" sz="2000" dirty="0" smtClean="0"/>
              <a:t>对应矩阵按键的行列信号</a:t>
            </a:r>
            <a:endParaRPr lang="en-US" altLang="zh-CN" sz="2000" dirty="0" smtClean="0"/>
          </a:p>
          <a:p>
            <a:r>
              <a:rPr lang="zh-CN" altLang="en-US" sz="2000" dirty="0" smtClean="0"/>
              <a:t>绿色</a:t>
            </a:r>
            <a:r>
              <a:rPr lang="en-US" altLang="zh-CN" sz="2000" dirty="0" err="1" smtClean="0"/>
              <a:t>key_out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16</a:t>
            </a:r>
            <a:r>
              <a:rPr lang="zh-CN" altLang="en-US" sz="2000" dirty="0" smtClean="0"/>
              <a:t>个按键分别的状态输出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8590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按键电路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702600" y="1438108"/>
            <a:ext cx="7691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常见的按键连接方式有两种形式：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独立式按键：每个按键单独连接到一个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口上，通过判断按键端口的电位识别按键的操作，编程简单，需要更多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矩阵式按键：通过行列交叉编码连接，通过分时扫描的方法识别按键的操作，节约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资源，编程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56" y="3684877"/>
            <a:ext cx="4553819" cy="24404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9" y="3684877"/>
            <a:ext cx="2902289" cy="24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按键电路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5319" y="3616956"/>
            <a:ext cx="8613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根据上图可知：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左侧硬件连接方式：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按下按键：按键接通，按键端口与地导通，为低电平（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GND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松开按键：按键断开，按键端口通过上拉电阻，为高电平（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3.3V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电压）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右侧硬件连接方式反之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5" y="1387587"/>
            <a:ext cx="4621896" cy="1988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16" y="1387586"/>
            <a:ext cx="3946565" cy="26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按键使用</a:t>
            </a:r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826685" y="1498212"/>
            <a:ext cx="5665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module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key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input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endParaRPr lang="en-US" altLang="zh-CN" kern="0" dirty="0" smtClean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input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endParaRPr lang="en-US" altLang="zh-CN" kern="0" dirty="0" smtClean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output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</a:t>
            </a:r>
            <a:r>
              <a:rPr lang="en-US" altLang="zh-CN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led_out</a:t>
            </a:r>
            <a:endParaRPr lang="en-US" altLang="zh-CN" kern="0" dirty="0" smtClean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led_out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led_out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~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led_out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endmodule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85" y="4606200"/>
            <a:ext cx="5086350" cy="13605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" y="1573976"/>
            <a:ext cx="7447641" cy="4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按键抖动原理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50" y="1582981"/>
            <a:ext cx="5254738" cy="32189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446" y="1809445"/>
            <a:ext cx="3041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抖动的产生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通常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的按键所用的开关为机械弹性开关，当机械触点断开、闭合时，由于机械触点的弹性作用，一个按键开关在闭合时不会马上稳定地接通，在断开时也不会一下子断开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446" y="5111226"/>
            <a:ext cx="806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在闭合及断开的瞬间均伴随有一连串的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抖动。按键抖动导致按键电路的输出波动，使系统产生误触发或其他不稳定结果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2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按键抖动原理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40" y="2358735"/>
            <a:ext cx="7484405" cy="35225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8024" y="1599181"/>
            <a:ext cx="690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一次完整的按键操作过程中包含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个小过程，如下：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按键抖动原理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431011"/>
            <a:ext cx="6171326" cy="32396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3501" y="4807325"/>
            <a:ext cx="803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为了消除按键抖动对设计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的影响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，需要对按键系统进行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优化处理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，也就是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按键消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抖处理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按键消抖处理主要分两种方式：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硬件消抖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软件消抖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9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按键抖动原理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8371" y="1382708"/>
            <a:ext cx="8250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的硬件消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抖方式有两种：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1.RS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触发器消抖：根据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触发器特性将不稳定的信号转化为矩形波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电容充放电消抖：根据电容的充放电将信号中的窄脉冲消除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常用的软件消抖方式有两种：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延时采样：检测按键电平变化后延时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(10ms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，采样作为有效信号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：每隔固定时间采样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采样作为有效信号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5" y="2799052"/>
            <a:ext cx="2126290" cy="1882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13" y="2876985"/>
            <a:ext cx="3307104" cy="17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摩尔吧直播课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摩尔吧直播课程PPT模板</Template>
  <TotalTime>3719</TotalTime>
  <Words>1593</Words>
  <Application>Microsoft Office PowerPoint</Application>
  <PresentationFormat>全屏显示(4:3)</PresentationFormat>
  <Paragraphs>238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Calibri Light</vt:lpstr>
      <vt:lpstr>Courier New</vt:lpstr>
      <vt:lpstr>Times New Roman</vt:lpstr>
      <vt:lpstr>Wingdings</vt:lpstr>
      <vt:lpstr>摩尔吧直播课程</vt:lpstr>
      <vt:lpstr>按键处理部分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anran wang</dc:creator>
  <cp:lastModifiedBy>wang aaryn</cp:lastModifiedBy>
  <cp:revision>132</cp:revision>
  <dcterms:created xsi:type="dcterms:W3CDTF">2017-07-05T03:06:16Z</dcterms:created>
  <dcterms:modified xsi:type="dcterms:W3CDTF">2019-01-29T07:52:02Z</dcterms:modified>
</cp:coreProperties>
</file>