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34" r:id="rId2"/>
    <p:sldId id="366" r:id="rId3"/>
    <p:sldId id="336" r:id="rId4"/>
    <p:sldId id="339" r:id="rId5"/>
    <p:sldId id="341" r:id="rId6"/>
    <p:sldId id="342" r:id="rId7"/>
    <p:sldId id="347" r:id="rId8"/>
    <p:sldId id="367" r:id="rId9"/>
    <p:sldId id="371" r:id="rId10"/>
    <p:sldId id="351" r:id="rId11"/>
    <p:sldId id="352" r:id="rId12"/>
    <p:sldId id="354" r:id="rId13"/>
    <p:sldId id="355" r:id="rId14"/>
    <p:sldId id="356" r:id="rId15"/>
    <p:sldId id="358" r:id="rId16"/>
    <p:sldId id="360" r:id="rId17"/>
    <p:sldId id="359" r:id="rId18"/>
    <p:sldId id="361" r:id="rId19"/>
    <p:sldId id="368" r:id="rId20"/>
    <p:sldId id="362" r:id="rId21"/>
    <p:sldId id="369" r:id="rId22"/>
    <p:sldId id="373" r:id="rId23"/>
    <p:sldId id="370" r:id="rId24"/>
    <p:sldId id="364" r:id="rId25"/>
    <p:sldId id="3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336699"/>
    <a:srgbClr val="C0504D"/>
    <a:srgbClr val="CCCCCC"/>
    <a:srgbClr val="4BACC6"/>
    <a:srgbClr val="9BBB59"/>
    <a:srgbClr val="4F81BD"/>
    <a:srgbClr val="295D2B"/>
    <a:srgbClr val="254061"/>
    <a:srgbClr val="D230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38" autoAdjust="0"/>
  </p:normalViewPr>
  <p:slideViewPr>
    <p:cSldViewPr snapToGrid="0">
      <p:cViewPr varScale="1">
        <p:scale>
          <a:sx n="90" d="100"/>
          <a:sy n="90" d="100"/>
        </p:scale>
        <p:origin x="825"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A84944-F191-4EA9-93DD-215E774899FB}" type="doc">
      <dgm:prSet loTypeId="urn:microsoft.com/office/officeart/2005/8/layout/hChevron3" loCatId="process" qsTypeId="urn:microsoft.com/office/officeart/2005/8/quickstyle/simple1" qsCatId="simple" csTypeId="urn:microsoft.com/office/officeart/2005/8/colors/accent1_2" csCatId="accent1" phldr="1"/>
      <dgm:spPr/>
    </dgm:pt>
    <dgm:pt modelId="{E69E9CA5-15AA-4D3A-A812-118124612EF4}">
      <dgm:prSet phldrT="[文本]" custT="1"/>
      <dgm:spPr>
        <a:solidFill>
          <a:schemeClr val="tx1">
            <a:lumMod val="65000"/>
            <a:lumOff val="35000"/>
          </a:schemeClr>
        </a:solidFill>
      </dgm:spPr>
      <dgm:t>
        <a:bodyPr lIns="72000" tIns="0" rIns="0" bIns="0"/>
        <a:lstStyle/>
        <a:p>
          <a:pPr algn="l">
            <a:lnSpc>
              <a:spcPct val="100000"/>
            </a:lnSpc>
            <a:spcAft>
              <a:spcPts val="0"/>
            </a:spcAft>
          </a:pPr>
          <a:endParaRPr lang="zh-CN" altLang="en-US" sz="2400" b="0" dirty="0">
            <a:latin typeface="Arial" panose="020B0604020202020204" pitchFamily="34" charset="0"/>
            <a:ea typeface="微软雅黑" panose="020B0503020204020204" pitchFamily="34" charset="-122"/>
            <a:cs typeface="Arial" panose="020B0604020202020204" pitchFamily="34" charset="0"/>
          </a:endParaRPr>
        </a:p>
      </dgm:t>
    </dgm:pt>
    <dgm:pt modelId="{C2BBB469-A4E8-401D-92CB-7E7416645346}" type="parTrans" cxnId="{2B1FF718-67DE-4C40-88EB-6ED99C22B1AB}">
      <dgm:prSet/>
      <dgm:spPr/>
      <dgm:t>
        <a:bodyPr/>
        <a:lstStyle/>
        <a:p>
          <a:endParaRPr lang="zh-CN" altLang="en-US" b="1">
            <a:latin typeface="Arial" panose="020B0604020202020204" pitchFamily="34" charset="0"/>
            <a:ea typeface="宋体" panose="02010600030101010101" pitchFamily="2" charset="-122"/>
            <a:cs typeface="Arial" panose="020B0604020202020204" pitchFamily="34" charset="0"/>
          </a:endParaRPr>
        </a:p>
      </dgm:t>
    </dgm:pt>
    <dgm:pt modelId="{C72F96CF-4038-4005-8B46-65790918D95C}" type="sibTrans" cxnId="{2B1FF718-67DE-4C40-88EB-6ED99C22B1AB}">
      <dgm:prSet/>
      <dgm:spPr/>
      <dgm:t>
        <a:bodyPr/>
        <a:lstStyle/>
        <a:p>
          <a:endParaRPr lang="zh-CN" altLang="en-US" b="1">
            <a:latin typeface="Arial" panose="020B0604020202020204" pitchFamily="34" charset="0"/>
            <a:ea typeface="宋体" panose="02010600030101010101" pitchFamily="2" charset="-122"/>
            <a:cs typeface="Arial" panose="020B0604020202020204" pitchFamily="34" charset="0"/>
          </a:endParaRPr>
        </a:p>
      </dgm:t>
    </dgm:pt>
    <dgm:pt modelId="{123C92C9-7A21-4F74-9F42-B5D624EC1335}" type="pres">
      <dgm:prSet presAssocID="{97A84944-F191-4EA9-93DD-215E774899FB}" presName="Name0" presStyleCnt="0">
        <dgm:presLayoutVars>
          <dgm:dir/>
          <dgm:resizeHandles val="exact"/>
        </dgm:presLayoutVars>
      </dgm:prSet>
      <dgm:spPr/>
    </dgm:pt>
    <dgm:pt modelId="{084753E2-746E-48B2-A5BE-AA888F92DD73}" type="pres">
      <dgm:prSet presAssocID="{E69E9CA5-15AA-4D3A-A812-118124612EF4}" presName="parTxOnly" presStyleLbl="node1" presStyleIdx="0" presStyleCnt="1" custFlipHor="1" custScaleX="100098" custLinFactX="-3735" custLinFactNeighborX="-100000" custLinFactNeighborY="-3612">
        <dgm:presLayoutVars>
          <dgm:bulletEnabled val="1"/>
        </dgm:presLayoutVars>
      </dgm:prSet>
      <dgm:spPr>
        <a:prstGeom prst="rect">
          <a:avLst/>
        </a:prstGeom>
      </dgm:spPr>
    </dgm:pt>
  </dgm:ptLst>
  <dgm:cxnLst>
    <dgm:cxn modelId="{6C21730E-CDA2-4D39-84C0-E383189CFFB1}" type="presOf" srcId="{E69E9CA5-15AA-4D3A-A812-118124612EF4}" destId="{084753E2-746E-48B2-A5BE-AA888F92DD73}" srcOrd="0" destOrd="0" presId="urn:microsoft.com/office/officeart/2005/8/layout/hChevron3"/>
    <dgm:cxn modelId="{2B1FF718-67DE-4C40-88EB-6ED99C22B1AB}" srcId="{97A84944-F191-4EA9-93DD-215E774899FB}" destId="{E69E9CA5-15AA-4D3A-A812-118124612EF4}" srcOrd="0" destOrd="0" parTransId="{C2BBB469-A4E8-401D-92CB-7E7416645346}" sibTransId="{C72F96CF-4038-4005-8B46-65790918D95C}"/>
    <dgm:cxn modelId="{94481BFC-E516-42A1-A3BE-7AA1F2CC15C9}" type="presOf" srcId="{97A84944-F191-4EA9-93DD-215E774899FB}" destId="{123C92C9-7A21-4F74-9F42-B5D624EC1335}" srcOrd="0" destOrd="0" presId="urn:microsoft.com/office/officeart/2005/8/layout/hChevron3"/>
    <dgm:cxn modelId="{EA2ED620-B146-45FC-BA36-2B53B362CBF2}" type="presParOf" srcId="{123C92C9-7A21-4F74-9F42-B5D624EC1335}" destId="{084753E2-746E-48B2-A5BE-AA888F92DD73}" srcOrd="0" destOrd="0" presId="urn:microsoft.com/office/officeart/2005/8/layout/hChevron3"/>
  </dgm:cxnLst>
  <dgm:bg>
    <a:solidFill>
      <a:schemeClr val="tx1">
        <a:lumMod val="65000"/>
        <a:lumOff val="3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A84944-F191-4EA9-93DD-215E774899FB}" type="doc">
      <dgm:prSet loTypeId="urn:microsoft.com/office/officeart/2005/8/layout/hChevron3" loCatId="process" qsTypeId="urn:microsoft.com/office/officeart/2005/8/quickstyle/simple1" qsCatId="simple" csTypeId="urn:microsoft.com/office/officeart/2005/8/colors/accent1_2" csCatId="accent1" phldr="1"/>
      <dgm:spPr/>
    </dgm:pt>
    <dgm:pt modelId="{E69E9CA5-15AA-4D3A-A812-118124612EF4}">
      <dgm:prSet phldrT="[文本]" custT="1"/>
      <dgm:spPr>
        <a:solidFill>
          <a:schemeClr val="tx1">
            <a:lumMod val="65000"/>
            <a:lumOff val="35000"/>
          </a:schemeClr>
        </a:solidFill>
      </dgm:spPr>
      <dgm:t>
        <a:bodyPr lIns="72000" tIns="0" rIns="0" bIns="0"/>
        <a:lstStyle/>
        <a:p>
          <a:pPr algn="l">
            <a:lnSpc>
              <a:spcPct val="100000"/>
            </a:lnSpc>
            <a:spcAft>
              <a:spcPts val="0"/>
            </a:spcAft>
          </a:pPr>
          <a:endParaRPr lang="zh-CN" altLang="en-US" sz="2400" b="0" dirty="0">
            <a:latin typeface="微软雅黑" panose="020B0503020204020204" pitchFamily="34" charset="-122"/>
            <a:ea typeface="微软雅黑" panose="020B0503020204020204" pitchFamily="34" charset="-122"/>
            <a:cs typeface="Arial" panose="020B0604020202020204" pitchFamily="34" charset="0"/>
          </a:endParaRPr>
        </a:p>
      </dgm:t>
    </dgm:pt>
    <dgm:pt modelId="{C2BBB469-A4E8-401D-92CB-7E7416645346}" type="parTrans" cxnId="{2B1FF718-67DE-4C40-88EB-6ED99C22B1AB}">
      <dgm:prSet/>
      <dgm:spPr/>
      <dgm:t>
        <a:bodyPr/>
        <a:lstStyle/>
        <a:p>
          <a:endParaRPr lang="zh-CN" altLang="en-US" sz="1800" b="0">
            <a:latin typeface="微软雅黑" panose="020B0503020204020204" pitchFamily="34" charset="-122"/>
            <a:ea typeface="微软雅黑" panose="020B0503020204020204" pitchFamily="34" charset="-122"/>
            <a:cs typeface="Arial" panose="020B0604020202020204" pitchFamily="34" charset="0"/>
          </a:endParaRPr>
        </a:p>
      </dgm:t>
    </dgm:pt>
    <dgm:pt modelId="{C72F96CF-4038-4005-8B46-65790918D95C}" type="sibTrans" cxnId="{2B1FF718-67DE-4C40-88EB-6ED99C22B1AB}">
      <dgm:prSet/>
      <dgm:spPr/>
      <dgm:t>
        <a:bodyPr/>
        <a:lstStyle/>
        <a:p>
          <a:endParaRPr lang="zh-CN" altLang="en-US" sz="1800" b="0">
            <a:latin typeface="微软雅黑" panose="020B0503020204020204" pitchFamily="34" charset="-122"/>
            <a:ea typeface="微软雅黑" panose="020B0503020204020204" pitchFamily="34" charset="-122"/>
            <a:cs typeface="Arial" panose="020B0604020202020204" pitchFamily="34" charset="0"/>
          </a:endParaRPr>
        </a:p>
      </dgm:t>
    </dgm:pt>
    <dgm:pt modelId="{2EFE1D80-6532-47AE-A512-D9055240094E}">
      <dgm:prSet phldrT="[文本]" custT="1"/>
      <dgm:spPr>
        <a:solidFill>
          <a:schemeClr val="bg1">
            <a:lumMod val="50000"/>
          </a:schemeClr>
        </a:solidFill>
      </dgm:spPr>
      <dgm:t>
        <a:bodyPr lIns="108000" tIns="0" rIns="0" bIns="0"/>
        <a:lstStyle/>
        <a:p>
          <a:pPr algn="l">
            <a:lnSpc>
              <a:spcPct val="100000"/>
            </a:lnSpc>
            <a:spcAft>
              <a:spcPts val="0"/>
            </a:spcAft>
          </a:pPr>
          <a:endParaRPr lang="zh-CN" altLang="en-US" sz="2400" b="0" dirty="0">
            <a:latin typeface="微软雅黑" panose="020B0503020204020204" pitchFamily="34" charset="-122"/>
            <a:ea typeface="微软雅黑" panose="020B0503020204020204" pitchFamily="34" charset="-122"/>
            <a:cs typeface="Arial" panose="020B0604020202020204" pitchFamily="34" charset="0"/>
          </a:endParaRPr>
        </a:p>
      </dgm:t>
    </dgm:pt>
    <dgm:pt modelId="{A76CAF10-56C5-49E4-A819-B61272F31F62}" type="parTrans" cxnId="{A26D5F74-7B8C-41D4-8C95-BB075C1DA09C}">
      <dgm:prSet/>
      <dgm:spPr/>
      <dgm:t>
        <a:bodyPr/>
        <a:lstStyle/>
        <a:p>
          <a:endParaRPr lang="zh-CN" altLang="en-US" sz="1800" b="0">
            <a:latin typeface="微软雅黑" panose="020B0503020204020204" pitchFamily="34" charset="-122"/>
            <a:ea typeface="微软雅黑" panose="020B0503020204020204" pitchFamily="34" charset="-122"/>
            <a:cs typeface="Arial" panose="020B0604020202020204" pitchFamily="34" charset="0"/>
          </a:endParaRPr>
        </a:p>
      </dgm:t>
    </dgm:pt>
    <dgm:pt modelId="{99A91E97-E4DD-4ACC-82EE-D1E8967B750E}" type="sibTrans" cxnId="{A26D5F74-7B8C-41D4-8C95-BB075C1DA09C}">
      <dgm:prSet/>
      <dgm:spPr/>
      <dgm:t>
        <a:bodyPr/>
        <a:lstStyle/>
        <a:p>
          <a:endParaRPr lang="zh-CN" altLang="en-US" sz="1800" b="0">
            <a:latin typeface="微软雅黑" panose="020B0503020204020204" pitchFamily="34" charset="-122"/>
            <a:ea typeface="微软雅黑" panose="020B0503020204020204" pitchFamily="34" charset="-122"/>
            <a:cs typeface="Arial" panose="020B0604020202020204" pitchFamily="34" charset="0"/>
          </a:endParaRPr>
        </a:p>
      </dgm:t>
    </dgm:pt>
    <dgm:pt modelId="{123C92C9-7A21-4F74-9F42-B5D624EC1335}" type="pres">
      <dgm:prSet presAssocID="{97A84944-F191-4EA9-93DD-215E774899FB}" presName="Name0" presStyleCnt="0">
        <dgm:presLayoutVars>
          <dgm:dir/>
          <dgm:resizeHandles val="exact"/>
        </dgm:presLayoutVars>
      </dgm:prSet>
      <dgm:spPr/>
    </dgm:pt>
    <dgm:pt modelId="{084753E2-746E-48B2-A5BE-AA888F92DD73}" type="pres">
      <dgm:prSet presAssocID="{E69E9CA5-15AA-4D3A-A812-118124612EF4}" presName="parTxOnly" presStyleLbl="node1" presStyleIdx="0" presStyleCnt="2" custFlipHor="1" custScaleX="83415" custLinFactX="-7179" custLinFactY="100000" custLinFactNeighborX="-100000" custLinFactNeighborY="149596">
        <dgm:presLayoutVars>
          <dgm:bulletEnabled val="1"/>
        </dgm:presLayoutVars>
      </dgm:prSet>
      <dgm:spPr>
        <a:prstGeom prst="rect">
          <a:avLst/>
        </a:prstGeom>
      </dgm:spPr>
    </dgm:pt>
    <dgm:pt modelId="{80B2D562-F44D-45A2-A79C-756B2B5BA3CB}" type="pres">
      <dgm:prSet presAssocID="{C72F96CF-4038-4005-8B46-65790918D95C}" presName="parSpace" presStyleCnt="0"/>
      <dgm:spPr/>
    </dgm:pt>
    <dgm:pt modelId="{7E44BD7D-92AC-490A-84A1-6AB4D39ADA24}" type="pres">
      <dgm:prSet presAssocID="{2EFE1D80-6532-47AE-A512-D9055240094E}" presName="parTxOnly" presStyleLbl="node1" presStyleIdx="1" presStyleCnt="2" custFlipHor="1" custScaleX="20854" custLinFactX="4588" custLinFactNeighborX="100000" custLinFactNeighborY="-3612">
        <dgm:presLayoutVars>
          <dgm:bulletEnabled val="1"/>
        </dgm:presLayoutVars>
      </dgm:prSet>
      <dgm:spPr>
        <a:prstGeom prst="homePlate">
          <a:avLst/>
        </a:prstGeom>
      </dgm:spPr>
    </dgm:pt>
  </dgm:ptLst>
  <dgm:cxnLst>
    <dgm:cxn modelId="{2B1FF718-67DE-4C40-88EB-6ED99C22B1AB}" srcId="{97A84944-F191-4EA9-93DD-215E774899FB}" destId="{E69E9CA5-15AA-4D3A-A812-118124612EF4}" srcOrd="0" destOrd="0" parTransId="{C2BBB469-A4E8-401D-92CB-7E7416645346}" sibTransId="{C72F96CF-4038-4005-8B46-65790918D95C}"/>
    <dgm:cxn modelId="{3B7E1A2D-2841-4D67-A3AC-6DD8C4E45A71}" type="presOf" srcId="{97A84944-F191-4EA9-93DD-215E774899FB}" destId="{123C92C9-7A21-4F74-9F42-B5D624EC1335}" srcOrd="0" destOrd="0" presId="urn:microsoft.com/office/officeart/2005/8/layout/hChevron3"/>
    <dgm:cxn modelId="{A26D5F74-7B8C-41D4-8C95-BB075C1DA09C}" srcId="{97A84944-F191-4EA9-93DD-215E774899FB}" destId="{2EFE1D80-6532-47AE-A512-D9055240094E}" srcOrd="1" destOrd="0" parTransId="{A76CAF10-56C5-49E4-A819-B61272F31F62}" sibTransId="{99A91E97-E4DD-4ACC-82EE-D1E8967B750E}"/>
    <dgm:cxn modelId="{CAF42B77-0600-4F71-B970-1539C3D11AAD}" type="presOf" srcId="{E69E9CA5-15AA-4D3A-A812-118124612EF4}" destId="{084753E2-746E-48B2-A5BE-AA888F92DD73}" srcOrd="0" destOrd="0" presId="urn:microsoft.com/office/officeart/2005/8/layout/hChevron3"/>
    <dgm:cxn modelId="{AD304AEB-73DD-4D75-A80A-7D52A3135608}" type="presOf" srcId="{2EFE1D80-6532-47AE-A512-D9055240094E}" destId="{7E44BD7D-92AC-490A-84A1-6AB4D39ADA24}" srcOrd="0" destOrd="0" presId="urn:microsoft.com/office/officeart/2005/8/layout/hChevron3"/>
    <dgm:cxn modelId="{743386D2-3819-4D95-8F81-8F4D0B6D0007}" type="presParOf" srcId="{123C92C9-7A21-4F74-9F42-B5D624EC1335}" destId="{084753E2-746E-48B2-A5BE-AA888F92DD73}" srcOrd="0" destOrd="0" presId="urn:microsoft.com/office/officeart/2005/8/layout/hChevron3"/>
    <dgm:cxn modelId="{C3F4ACEA-1EF5-44C2-A1C3-2FAA849E51E1}" type="presParOf" srcId="{123C92C9-7A21-4F74-9F42-B5D624EC1335}" destId="{80B2D562-F44D-45A2-A79C-756B2B5BA3CB}" srcOrd="1" destOrd="0" presId="urn:microsoft.com/office/officeart/2005/8/layout/hChevron3"/>
    <dgm:cxn modelId="{ADADABB4-813C-441E-B75F-A5CA09FD7EBD}" type="presParOf" srcId="{123C92C9-7A21-4F74-9F42-B5D624EC1335}" destId="{7E44BD7D-92AC-490A-84A1-6AB4D39ADA24}"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A84944-F191-4EA9-93DD-215E774899FB}" type="doc">
      <dgm:prSet loTypeId="urn:microsoft.com/office/officeart/2005/8/layout/hChevron3" loCatId="process" qsTypeId="urn:microsoft.com/office/officeart/2005/8/quickstyle/simple1" qsCatId="simple" csTypeId="urn:microsoft.com/office/officeart/2005/8/colors/accent1_2" csCatId="accent1" phldr="1"/>
      <dgm:spPr/>
    </dgm:pt>
    <dgm:pt modelId="{E69E9CA5-15AA-4D3A-A812-118124612EF4}">
      <dgm:prSet phldrT="[文本]" custT="1"/>
      <dgm:spPr>
        <a:solidFill>
          <a:schemeClr val="tx1">
            <a:lumMod val="65000"/>
            <a:lumOff val="35000"/>
          </a:schemeClr>
        </a:solidFill>
      </dgm:spPr>
      <dgm:t>
        <a:bodyPr lIns="72000" tIns="0" rIns="0" bIns="0"/>
        <a:lstStyle/>
        <a:p>
          <a:pPr algn="l">
            <a:lnSpc>
              <a:spcPct val="100000"/>
            </a:lnSpc>
            <a:spcAft>
              <a:spcPts val="0"/>
            </a:spcAft>
          </a:pPr>
          <a:endParaRPr lang="zh-CN" altLang="en-US" sz="2400" b="0" dirty="0">
            <a:latin typeface="Arial" panose="020B0604020202020204" pitchFamily="34" charset="0"/>
            <a:ea typeface="微软雅黑" panose="020B0503020204020204" pitchFamily="34" charset="-122"/>
            <a:cs typeface="Arial" panose="020B0604020202020204" pitchFamily="34" charset="0"/>
          </a:endParaRPr>
        </a:p>
      </dgm:t>
    </dgm:pt>
    <dgm:pt modelId="{C2BBB469-A4E8-401D-92CB-7E7416645346}" type="parTrans" cxnId="{2B1FF718-67DE-4C40-88EB-6ED99C22B1AB}">
      <dgm:prSet/>
      <dgm:spPr/>
      <dgm:t>
        <a:bodyPr/>
        <a:lstStyle/>
        <a:p>
          <a:endParaRPr lang="zh-CN" altLang="en-US" sz="2400" b="0">
            <a:latin typeface="Arial" panose="020B0604020202020204" pitchFamily="34" charset="0"/>
            <a:ea typeface="微软雅黑" panose="020B0503020204020204" pitchFamily="34" charset="-122"/>
            <a:cs typeface="Arial" panose="020B0604020202020204" pitchFamily="34" charset="0"/>
          </a:endParaRPr>
        </a:p>
      </dgm:t>
    </dgm:pt>
    <dgm:pt modelId="{C72F96CF-4038-4005-8B46-65790918D95C}" type="sibTrans" cxnId="{2B1FF718-67DE-4C40-88EB-6ED99C22B1AB}">
      <dgm:prSet/>
      <dgm:spPr/>
      <dgm:t>
        <a:bodyPr/>
        <a:lstStyle/>
        <a:p>
          <a:endParaRPr lang="zh-CN" altLang="en-US" sz="2400" b="0">
            <a:latin typeface="Arial" panose="020B0604020202020204" pitchFamily="34" charset="0"/>
            <a:ea typeface="微软雅黑" panose="020B0503020204020204" pitchFamily="34" charset="-122"/>
            <a:cs typeface="Arial" panose="020B0604020202020204" pitchFamily="34" charset="0"/>
          </a:endParaRPr>
        </a:p>
      </dgm:t>
    </dgm:pt>
    <dgm:pt modelId="{3458639B-99AB-4113-928D-B8FE76BC66F1}">
      <dgm:prSet phldrT="[文本]" custT="1"/>
      <dgm:spPr>
        <a:solidFill>
          <a:schemeClr val="bg1">
            <a:lumMod val="50000"/>
          </a:schemeClr>
        </a:solidFill>
      </dgm:spPr>
      <dgm:t>
        <a:bodyPr lIns="0" tIns="0" rIns="0" bIns="0"/>
        <a:lstStyle/>
        <a:p>
          <a:pPr algn="l">
            <a:lnSpc>
              <a:spcPct val="100000"/>
            </a:lnSpc>
            <a:spcAft>
              <a:spcPts val="0"/>
            </a:spcAft>
          </a:pPr>
          <a:endParaRPr lang="zh-CN" altLang="en-US" sz="2400" b="0" dirty="0">
            <a:latin typeface="Arial" panose="020B0604020202020204" pitchFamily="34" charset="0"/>
            <a:ea typeface="微软雅黑" panose="020B0503020204020204" pitchFamily="34" charset="-122"/>
            <a:cs typeface="Arial" panose="020B0604020202020204" pitchFamily="34" charset="0"/>
          </a:endParaRPr>
        </a:p>
      </dgm:t>
    </dgm:pt>
    <dgm:pt modelId="{E8F722C5-0ADC-434E-92EE-8140783B2060}" type="parTrans" cxnId="{D4609C06-AD02-4EC1-8221-DBF81B550AD6}">
      <dgm:prSet/>
      <dgm:spPr/>
      <dgm:t>
        <a:bodyPr/>
        <a:lstStyle/>
        <a:p>
          <a:endParaRPr lang="zh-CN" altLang="en-US" sz="2400" b="0">
            <a:latin typeface="Arial" panose="020B0604020202020204" pitchFamily="34" charset="0"/>
            <a:ea typeface="微软雅黑" panose="020B0503020204020204" pitchFamily="34" charset="-122"/>
            <a:cs typeface="Arial" panose="020B0604020202020204" pitchFamily="34" charset="0"/>
          </a:endParaRPr>
        </a:p>
      </dgm:t>
    </dgm:pt>
    <dgm:pt modelId="{4036B72E-B82B-4920-83EE-2E00E1935BA2}" type="sibTrans" cxnId="{D4609C06-AD02-4EC1-8221-DBF81B550AD6}">
      <dgm:prSet/>
      <dgm:spPr/>
      <dgm:t>
        <a:bodyPr/>
        <a:lstStyle/>
        <a:p>
          <a:endParaRPr lang="zh-CN" altLang="en-US" sz="2400" b="0">
            <a:latin typeface="Arial" panose="020B0604020202020204" pitchFamily="34" charset="0"/>
            <a:ea typeface="微软雅黑" panose="020B0503020204020204" pitchFamily="34" charset="-122"/>
            <a:cs typeface="Arial" panose="020B0604020202020204" pitchFamily="34" charset="0"/>
          </a:endParaRPr>
        </a:p>
      </dgm:t>
    </dgm:pt>
    <dgm:pt modelId="{2EFE1D80-6532-47AE-A512-D9055240094E}">
      <dgm:prSet phldrT="[文本]" custT="1"/>
      <dgm:spPr>
        <a:solidFill>
          <a:schemeClr val="bg1">
            <a:lumMod val="65000"/>
          </a:schemeClr>
        </a:solidFill>
      </dgm:spPr>
      <dgm:t>
        <a:bodyPr lIns="108000" tIns="0" rIns="0" bIns="0"/>
        <a:lstStyle/>
        <a:p>
          <a:pPr algn="l">
            <a:lnSpc>
              <a:spcPct val="100000"/>
            </a:lnSpc>
            <a:spcAft>
              <a:spcPts val="0"/>
            </a:spcAft>
          </a:pPr>
          <a:endParaRPr lang="zh-CN" altLang="en-US" sz="2400" b="0" dirty="0">
            <a:latin typeface="Arial" panose="020B0604020202020204" pitchFamily="34" charset="0"/>
            <a:ea typeface="微软雅黑" panose="020B0503020204020204" pitchFamily="34" charset="-122"/>
            <a:cs typeface="Arial" panose="020B0604020202020204" pitchFamily="34" charset="0"/>
          </a:endParaRPr>
        </a:p>
      </dgm:t>
    </dgm:pt>
    <dgm:pt modelId="{99A91E97-E4DD-4ACC-82EE-D1E8967B750E}" type="sibTrans" cxnId="{A26D5F74-7B8C-41D4-8C95-BB075C1DA09C}">
      <dgm:prSet/>
      <dgm:spPr/>
      <dgm:t>
        <a:bodyPr/>
        <a:lstStyle/>
        <a:p>
          <a:endParaRPr lang="zh-CN" altLang="en-US" sz="2400" b="0">
            <a:latin typeface="Arial" panose="020B0604020202020204" pitchFamily="34" charset="0"/>
            <a:ea typeface="微软雅黑" panose="020B0503020204020204" pitchFamily="34" charset="-122"/>
            <a:cs typeface="Arial" panose="020B0604020202020204" pitchFamily="34" charset="0"/>
          </a:endParaRPr>
        </a:p>
      </dgm:t>
    </dgm:pt>
    <dgm:pt modelId="{A76CAF10-56C5-49E4-A819-B61272F31F62}" type="parTrans" cxnId="{A26D5F74-7B8C-41D4-8C95-BB075C1DA09C}">
      <dgm:prSet/>
      <dgm:spPr/>
      <dgm:t>
        <a:bodyPr/>
        <a:lstStyle/>
        <a:p>
          <a:endParaRPr lang="zh-CN" altLang="en-US" sz="2400" b="0">
            <a:latin typeface="Arial" panose="020B0604020202020204" pitchFamily="34" charset="0"/>
            <a:ea typeface="微软雅黑" panose="020B0503020204020204" pitchFamily="34" charset="-122"/>
            <a:cs typeface="Arial" panose="020B0604020202020204" pitchFamily="34" charset="0"/>
          </a:endParaRPr>
        </a:p>
      </dgm:t>
    </dgm:pt>
    <dgm:pt modelId="{123C92C9-7A21-4F74-9F42-B5D624EC1335}" type="pres">
      <dgm:prSet presAssocID="{97A84944-F191-4EA9-93DD-215E774899FB}" presName="Name0" presStyleCnt="0">
        <dgm:presLayoutVars>
          <dgm:dir/>
          <dgm:resizeHandles val="exact"/>
        </dgm:presLayoutVars>
      </dgm:prSet>
      <dgm:spPr/>
    </dgm:pt>
    <dgm:pt modelId="{084753E2-746E-48B2-A5BE-AA888F92DD73}" type="pres">
      <dgm:prSet presAssocID="{E69E9CA5-15AA-4D3A-A812-118124612EF4}" presName="parTxOnly" presStyleLbl="node1" presStyleIdx="0" presStyleCnt="3" custFlipHor="1" custScaleX="62561" custLinFactX="-3735" custLinFactNeighborX="-100000" custLinFactNeighborY="-3612">
        <dgm:presLayoutVars>
          <dgm:bulletEnabled val="1"/>
        </dgm:presLayoutVars>
      </dgm:prSet>
      <dgm:spPr>
        <a:prstGeom prst="rect">
          <a:avLst/>
        </a:prstGeom>
      </dgm:spPr>
    </dgm:pt>
    <dgm:pt modelId="{80B2D562-F44D-45A2-A79C-756B2B5BA3CB}" type="pres">
      <dgm:prSet presAssocID="{C72F96CF-4038-4005-8B46-65790918D95C}" presName="parSpace" presStyleCnt="0"/>
      <dgm:spPr/>
    </dgm:pt>
    <dgm:pt modelId="{FCD51070-61FB-4D3E-BCDA-0D0496348E18}" type="pres">
      <dgm:prSet presAssocID="{3458639B-99AB-4113-928D-B8FE76BC66F1}" presName="parTxOnly" presStyleLbl="node1" presStyleIdx="1" presStyleCnt="3" custFlipHor="1" custScaleX="25024" custLinFactNeighborX="0">
        <dgm:presLayoutVars>
          <dgm:bulletEnabled val="1"/>
        </dgm:presLayoutVars>
      </dgm:prSet>
      <dgm:spPr/>
    </dgm:pt>
    <dgm:pt modelId="{7735FA96-64F1-4F29-BE17-40E452BA3EC7}" type="pres">
      <dgm:prSet presAssocID="{4036B72E-B82B-4920-83EE-2E00E1935BA2}" presName="parSpace" presStyleCnt="0"/>
      <dgm:spPr/>
    </dgm:pt>
    <dgm:pt modelId="{7E44BD7D-92AC-490A-84A1-6AB4D39ADA24}" type="pres">
      <dgm:prSet presAssocID="{2EFE1D80-6532-47AE-A512-D9055240094E}" presName="parTxOnly" presStyleLbl="node1" presStyleIdx="2" presStyleCnt="3" custFlipHor="1" custScaleX="20854" custLinFactX="4588" custLinFactNeighborX="100000" custLinFactNeighborY="-3612">
        <dgm:presLayoutVars>
          <dgm:bulletEnabled val="1"/>
        </dgm:presLayoutVars>
      </dgm:prSet>
      <dgm:spPr>
        <a:prstGeom prst="homePlate">
          <a:avLst/>
        </a:prstGeom>
      </dgm:spPr>
    </dgm:pt>
  </dgm:ptLst>
  <dgm:cxnLst>
    <dgm:cxn modelId="{D4609C06-AD02-4EC1-8221-DBF81B550AD6}" srcId="{97A84944-F191-4EA9-93DD-215E774899FB}" destId="{3458639B-99AB-4113-928D-B8FE76BC66F1}" srcOrd="1" destOrd="0" parTransId="{E8F722C5-0ADC-434E-92EE-8140783B2060}" sibTransId="{4036B72E-B82B-4920-83EE-2E00E1935BA2}"/>
    <dgm:cxn modelId="{6C21730E-CDA2-4D39-84C0-E383189CFFB1}" type="presOf" srcId="{E69E9CA5-15AA-4D3A-A812-118124612EF4}" destId="{084753E2-746E-48B2-A5BE-AA888F92DD73}" srcOrd="0" destOrd="0" presId="urn:microsoft.com/office/officeart/2005/8/layout/hChevron3"/>
    <dgm:cxn modelId="{2B1FF718-67DE-4C40-88EB-6ED99C22B1AB}" srcId="{97A84944-F191-4EA9-93DD-215E774899FB}" destId="{E69E9CA5-15AA-4D3A-A812-118124612EF4}" srcOrd="0" destOrd="0" parTransId="{C2BBB469-A4E8-401D-92CB-7E7416645346}" sibTransId="{C72F96CF-4038-4005-8B46-65790918D95C}"/>
    <dgm:cxn modelId="{E5D17745-01CA-4EBE-BFE7-724FEBF3508D}" type="presOf" srcId="{3458639B-99AB-4113-928D-B8FE76BC66F1}" destId="{FCD51070-61FB-4D3E-BCDA-0D0496348E18}" srcOrd="0" destOrd="0" presId="urn:microsoft.com/office/officeart/2005/8/layout/hChevron3"/>
    <dgm:cxn modelId="{A26D5F74-7B8C-41D4-8C95-BB075C1DA09C}" srcId="{97A84944-F191-4EA9-93DD-215E774899FB}" destId="{2EFE1D80-6532-47AE-A512-D9055240094E}" srcOrd="2" destOrd="0" parTransId="{A76CAF10-56C5-49E4-A819-B61272F31F62}" sibTransId="{99A91E97-E4DD-4ACC-82EE-D1E8967B750E}"/>
    <dgm:cxn modelId="{256D0BB8-711E-4B25-8962-9B5B9C700DE6}" type="presOf" srcId="{2EFE1D80-6532-47AE-A512-D9055240094E}" destId="{7E44BD7D-92AC-490A-84A1-6AB4D39ADA24}" srcOrd="0" destOrd="0" presId="urn:microsoft.com/office/officeart/2005/8/layout/hChevron3"/>
    <dgm:cxn modelId="{94481BFC-E516-42A1-A3BE-7AA1F2CC15C9}" type="presOf" srcId="{97A84944-F191-4EA9-93DD-215E774899FB}" destId="{123C92C9-7A21-4F74-9F42-B5D624EC1335}" srcOrd="0" destOrd="0" presId="urn:microsoft.com/office/officeart/2005/8/layout/hChevron3"/>
    <dgm:cxn modelId="{EA2ED620-B146-45FC-BA36-2B53B362CBF2}" type="presParOf" srcId="{123C92C9-7A21-4F74-9F42-B5D624EC1335}" destId="{084753E2-746E-48B2-A5BE-AA888F92DD73}" srcOrd="0" destOrd="0" presId="urn:microsoft.com/office/officeart/2005/8/layout/hChevron3"/>
    <dgm:cxn modelId="{4C4E8BF0-7145-410F-9FB5-49151B972D99}" type="presParOf" srcId="{123C92C9-7A21-4F74-9F42-B5D624EC1335}" destId="{80B2D562-F44D-45A2-A79C-756B2B5BA3CB}" srcOrd="1" destOrd="0" presId="urn:microsoft.com/office/officeart/2005/8/layout/hChevron3"/>
    <dgm:cxn modelId="{E8BF4E95-3181-4F3B-9A6C-C75C3E10318F}" type="presParOf" srcId="{123C92C9-7A21-4F74-9F42-B5D624EC1335}" destId="{FCD51070-61FB-4D3E-BCDA-0D0496348E18}" srcOrd="2" destOrd="0" presId="urn:microsoft.com/office/officeart/2005/8/layout/hChevron3"/>
    <dgm:cxn modelId="{4702FFD0-21E7-44C4-A523-61B5CB1B2ADF}" type="presParOf" srcId="{123C92C9-7A21-4F74-9F42-B5D624EC1335}" destId="{7735FA96-64F1-4F29-BE17-40E452BA3EC7}" srcOrd="3" destOrd="0" presId="urn:microsoft.com/office/officeart/2005/8/layout/hChevron3"/>
    <dgm:cxn modelId="{9350D8E1-F4EE-4E8C-A086-E5502213FF99}" type="presParOf" srcId="{123C92C9-7A21-4F74-9F42-B5D624EC1335}" destId="{7E44BD7D-92AC-490A-84A1-6AB4D39ADA24}"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753E2-746E-48B2-A5BE-AA888F92DD73}">
      <dsp:nvSpPr>
        <dsp:cNvPr id="0" name=""/>
        <dsp:cNvSpPr/>
      </dsp:nvSpPr>
      <dsp:spPr>
        <a:xfrm flipH="1">
          <a:off x="0" y="0"/>
          <a:ext cx="8631575" cy="450000"/>
        </a:xfrm>
        <a:prstGeom prst="rec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0" tIns="0" rIns="0" bIns="0" numCol="1" spcCol="1270" anchor="ctr" anchorCtr="0">
          <a:noAutofit/>
        </a:bodyPr>
        <a:lstStyle/>
        <a:p>
          <a:pPr marL="0" lvl="0" indent="0" algn="l" defTabSz="1066800">
            <a:lnSpc>
              <a:spcPct val="100000"/>
            </a:lnSpc>
            <a:spcBef>
              <a:spcPct val="0"/>
            </a:spcBef>
            <a:spcAft>
              <a:spcPts val="0"/>
            </a:spcAft>
            <a:buNone/>
          </a:pPr>
          <a:endParaRPr lang="zh-CN" altLang="en-US" sz="2400" b="0" kern="1200" dirty="0">
            <a:latin typeface="Arial" panose="020B0604020202020204" pitchFamily="34" charset="0"/>
            <a:ea typeface="微软雅黑" panose="020B0503020204020204" pitchFamily="34" charset="-122"/>
            <a:cs typeface="Arial" panose="020B0604020202020204" pitchFamily="34" charset="0"/>
          </a:endParaRPr>
        </a:p>
      </dsp:txBody>
      <dsp:txXfrm>
        <a:off x="0" y="0"/>
        <a:ext cx="8631575" cy="45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753E2-746E-48B2-A5BE-AA888F92DD73}">
      <dsp:nvSpPr>
        <dsp:cNvPr id="0" name=""/>
        <dsp:cNvSpPr/>
      </dsp:nvSpPr>
      <dsp:spPr>
        <a:xfrm flipH="1">
          <a:off x="0" y="0"/>
          <a:ext cx="7200017" cy="450000"/>
        </a:xfrm>
        <a:prstGeom prst="rec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0" tIns="0" rIns="0" bIns="0" numCol="1" spcCol="1270" anchor="ctr" anchorCtr="0">
          <a:noAutofit/>
        </a:bodyPr>
        <a:lstStyle/>
        <a:p>
          <a:pPr marL="0" lvl="0" indent="0" algn="l" defTabSz="1066800">
            <a:lnSpc>
              <a:spcPct val="100000"/>
            </a:lnSpc>
            <a:spcBef>
              <a:spcPct val="0"/>
            </a:spcBef>
            <a:spcAft>
              <a:spcPts val="0"/>
            </a:spcAft>
            <a:buNone/>
          </a:pPr>
          <a:endParaRPr lang="zh-CN" altLang="en-US" sz="2400" b="0" kern="1200" dirty="0">
            <a:latin typeface="微软雅黑" panose="020B0503020204020204" pitchFamily="34" charset="-122"/>
            <a:ea typeface="微软雅黑" panose="020B0503020204020204" pitchFamily="34" charset="-122"/>
            <a:cs typeface="Arial" panose="020B0604020202020204" pitchFamily="34" charset="0"/>
          </a:endParaRPr>
        </a:p>
      </dsp:txBody>
      <dsp:txXfrm>
        <a:off x="0" y="0"/>
        <a:ext cx="7200017" cy="450000"/>
      </dsp:txXfrm>
    </dsp:sp>
    <dsp:sp modelId="{7E44BD7D-92AC-490A-84A1-6AB4D39ADA24}">
      <dsp:nvSpPr>
        <dsp:cNvPr id="0" name=""/>
        <dsp:cNvSpPr/>
      </dsp:nvSpPr>
      <dsp:spPr>
        <a:xfrm flipH="1">
          <a:off x="6839973" y="0"/>
          <a:ext cx="1800026" cy="450000"/>
        </a:xfrm>
        <a:prstGeom prst="homePlate">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00" tIns="0" rIns="0" bIns="0" numCol="1" spcCol="1270" anchor="ctr" anchorCtr="0">
          <a:noAutofit/>
        </a:bodyPr>
        <a:lstStyle/>
        <a:p>
          <a:pPr marL="0" lvl="0" indent="0" algn="l" defTabSz="1066800">
            <a:lnSpc>
              <a:spcPct val="100000"/>
            </a:lnSpc>
            <a:spcBef>
              <a:spcPct val="0"/>
            </a:spcBef>
            <a:spcAft>
              <a:spcPts val="0"/>
            </a:spcAft>
            <a:buNone/>
          </a:pPr>
          <a:endParaRPr lang="zh-CN" altLang="en-US" sz="2400" b="0" kern="1200" dirty="0">
            <a:latin typeface="微软雅黑" panose="020B0503020204020204" pitchFamily="34" charset="-122"/>
            <a:ea typeface="微软雅黑" panose="020B0503020204020204" pitchFamily="34" charset="-122"/>
            <a:cs typeface="Arial" panose="020B0604020202020204" pitchFamily="34" charset="0"/>
          </a:endParaRPr>
        </a:p>
      </dsp:txBody>
      <dsp:txXfrm>
        <a:off x="6952473" y="0"/>
        <a:ext cx="1687526" cy="45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753E2-746E-48B2-A5BE-AA888F92DD73}">
      <dsp:nvSpPr>
        <dsp:cNvPr id="0" name=""/>
        <dsp:cNvSpPr/>
      </dsp:nvSpPr>
      <dsp:spPr>
        <a:xfrm flipH="1">
          <a:off x="0" y="0"/>
          <a:ext cx="5399991" cy="450000"/>
        </a:xfrm>
        <a:prstGeom prst="rec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0" tIns="0" rIns="0" bIns="0" numCol="1" spcCol="1270" anchor="ctr" anchorCtr="0">
          <a:noAutofit/>
        </a:bodyPr>
        <a:lstStyle/>
        <a:p>
          <a:pPr marL="0" lvl="0" indent="0" algn="l" defTabSz="1066800">
            <a:lnSpc>
              <a:spcPct val="100000"/>
            </a:lnSpc>
            <a:spcBef>
              <a:spcPct val="0"/>
            </a:spcBef>
            <a:spcAft>
              <a:spcPts val="0"/>
            </a:spcAft>
            <a:buNone/>
          </a:pPr>
          <a:endParaRPr lang="zh-CN" altLang="en-US" sz="2400" b="0" kern="1200" dirty="0">
            <a:latin typeface="Arial" panose="020B0604020202020204" pitchFamily="34" charset="0"/>
            <a:ea typeface="微软雅黑" panose="020B0503020204020204" pitchFamily="34" charset="-122"/>
            <a:cs typeface="Arial" panose="020B0604020202020204" pitchFamily="34" charset="0"/>
          </a:endParaRPr>
        </a:p>
      </dsp:txBody>
      <dsp:txXfrm>
        <a:off x="0" y="0"/>
        <a:ext cx="5399991" cy="450000"/>
      </dsp:txXfrm>
    </dsp:sp>
    <dsp:sp modelId="{FCD51070-61FB-4D3E-BCDA-0D0496348E18}">
      <dsp:nvSpPr>
        <dsp:cNvPr id="0" name=""/>
        <dsp:cNvSpPr/>
      </dsp:nvSpPr>
      <dsp:spPr>
        <a:xfrm flipH="1">
          <a:off x="5040001" y="0"/>
          <a:ext cx="2159962" cy="450000"/>
        </a:xfrm>
        <a:prstGeom prst="chevron">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ts val="0"/>
            </a:spcAft>
            <a:buNone/>
          </a:pPr>
          <a:endParaRPr lang="zh-CN" altLang="en-US" sz="2400" b="0" kern="1200" dirty="0">
            <a:latin typeface="Arial" panose="020B0604020202020204" pitchFamily="34" charset="0"/>
            <a:ea typeface="微软雅黑" panose="020B0503020204020204" pitchFamily="34" charset="-122"/>
            <a:cs typeface="Arial" panose="020B0604020202020204" pitchFamily="34" charset="0"/>
          </a:endParaRPr>
        </a:p>
      </dsp:txBody>
      <dsp:txXfrm>
        <a:off x="5265001" y="0"/>
        <a:ext cx="1709962" cy="450000"/>
      </dsp:txXfrm>
    </dsp:sp>
    <dsp:sp modelId="{7E44BD7D-92AC-490A-84A1-6AB4D39ADA24}">
      <dsp:nvSpPr>
        <dsp:cNvPr id="0" name=""/>
        <dsp:cNvSpPr/>
      </dsp:nvSpPr>
      <dsp:spPr>
        <a:xfrm flipH="1">
          <a:off x="6839973" y="0"/>
          <a:ext cx="1800026" cy="450000"/>
        </a:xfrm>
        <a:prstGeom prst="homePlate">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00" tIns="0" rIns="0" bIns="0" numCol="1" spcCol="1270" anchor="ctr" anchorCtr="0">
          <a:noAutofit/>
        </a:bodyPr>
        <a:lstStyle/>
        <a:p>
          <a:pPr marL="0" lvl="0" indent="0" algn="l" defTabSz="1066800">
            <a:lnSpc>
              <a:spcPct val="100000"/>
            </a:lnSpc>
            <a:spcBef>
              <a:spcPct val="0"/>
            </a:spcBef>
            <a:spcAft>
              <a:spcPts val="0"/>
            </a:spcAft>
            <a:buNone/>
          </a:pPr>
          <a:endParaRPr lang="zh-CN" altLang="en-US" sz="2400" b="0" kern="1200" dirty="0">
            <a:latin typeface="Arial" panose="020B0604020202020204" pitchFamily="34" charset="0"/>
            <a:ea typeface="微软雅黑" panose="020B0503020204020204" pitchFamily="34" charset="-122"/>
            <a:cs typeface="Arial" panose="020B0604020202020204" pitchFamily="34" charset="0"/>
          </a:endParaRPr>
        </a:p>
      </dsp:txBody>
      <dsp:txXfrm>
        <a:off x="6952473" y="0"/>
        <a:ext cx="1687526" cy="45000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9.wmf"/><Relationship Id="rId7" Type="http://schemas.openxmlformats.org/officeDocument/2006/relationships/image" Target="../media/image19.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AE404-2F8F-486A-AEEC-4A72E43ECE24}" type="datetimeFigureOut">
              <a:rPr lang="zh-CN" altLang="en-US" smtClean="0"/>
              <a:t>2019/3/26</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93D533-FAD8-4497-95A3-EE13632E0885}" type="slidenum">
              <a:rPr lang="zh-CN" altLang="en-US" smtClean="0"/>
              <a:t>‹#›</a:t>
            </a:fld>
            <a:endParaRPr lang="zh-CN" altLang="en-US"/>
          </a:p>
        </p:txBody>
      </p:sp>
    </p:spTree>
    <p:extLst>
      <p:ext uri="{BB962C8B-B14F-4D97-AF65-F5344CB8AC3E}">
        <p14:creationId xmlns:p14="http://schemas.microsoft.com/office/powerpoint/2010/main" val="3070394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093D533-FAD8-4497-95A3-EE13632E0885}" type="slidenum">
              <a:rPr lang="zh-CN" altLang="en-US" smtClean="0"/>
              <a:t>1</a:t>
            </a:fld>
            <a:endParaRPr lang="zh-CN" altLang="en-US"/>
          </a:p>
        </p:txBody>
      </p:sp>
    </p:spTree>
    <p:extLst>
      <p:ext uri="{BB962C8B-B14F-4D97-AF65-F5344CB8AC3E}">
        <p14:creationId xmlns:p14="http://schemas.microsoft.com/office/powerpoint/2010/main" val="1697942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dirty="0"/>
              <a:t>由于声发射技术对被检件几何形状不敏感、接近要求不高，并擅长整体探测和评价整个结构中缺陷，因而石油化工工业，电力工业，材料试验，民用工程，航天和航空工业，金属加工，交通运输业等多领域得到了广泛的应用。</a:t>
            </a:r>
          </a:p>
        </p:txBody>
      </p:sp>
      <p:sp>
        <p:nvSpPr>
          <p:cNvPr id="4" name="灯片编号占位符 3"/>
          <p:cNvSpPr>
            <a:spLocks noGrp="1"/>
          </p:cNvSpPr>
          <p:nvPr>
            <p:ph type="sldNum" sz="quarter" idx="5"/>
          </p:nvPr>
        </p:nvSpPr>
        <p:spPr/>
        <p:txBody>
          <a:bodyPr/>
          <a:lstStyle/>
          <a:p>
            <a:fld id="{F093D533-FAD8-4497-95A3-EE13632E0885}" type="slidenum">
              <a:rPr lang="zh-CN" altLang="en-US" smtClean="0"/>
              <a:t>3</a:t>
            </a:fld>
            <a:endParaRPr lang="zh-CN" altLang="en-US"/>
          </a:p>
        </p:txBody>
      </p:sp>
    </p:spTree>
    <p:extLst>
      <p:ext uri="{BB962C8B-B14F-4D97-AF65-F5344CB8AC3E}">
        <p14:creationId xmlns:p14="http://schemas.microsoft.com/office/powerpoint/2010/main" val="2691349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是典型的知识密集型设备</a:t>
            </a:r>
            <a:endParaRPr lang="en-US" altLang="zh-CN" dirty="0"/>
          </a:p>
          <a:p>
            <a:r>
              <a:rPr lang="zh-CN" altLang="en-US" dirty="0"/>
              <a:t>广州声华、长沙鹏翔电子科技、北京软岛时代科</a:t>
            </a:r>
            <a:endParaRPr lang="en-US" altLang="zh-CN" dirty="0"/>
          </a:p>
          <a:p>
            <a:r>
              <a:rPr lang="zh-CN" altLang="en-US" dirty="0"/>
              <a:t>动辄几十、数百万</a:t>
            </a:r>
          </a:p>
        </p:txBody>
      </p:sp>
      <p:sp>
        <p:nvSpPr>
          <p:cNvPr id="4" name="灯片编号占位符 3"/>
          <p:cNvSpPr>
            <a:spLocks noGrp="1"/>
          </p:cNvSpPr>
          <p:nvPr>
            <p:ph type="sldNum" sz="quarter" idx="5"/>
          </p:nvPr>
        </p:nvSpPr>
        <p:spPr/>
        <p:txBody>
          <a:bodyPr/>
          <a:lstStyle/>
          <a:p>
            <a:fld id="{F093D533-FAD8-4497-95A3-EE13632E0885}" type="slidenum">
              <a:rPr lang="zh-CN" altLang="en-US" smtClean="0"/>
              <a:t>4</a:t>
            </a:fld>
            <a:endParaRPr lang="zh-CN" altLang="en-US"/>
          </a:p>
        </p:txBody>
      </p:sp>
    </p:spTree>
    <p:extLst>
      <p:ext uri="{BB962C8B-B14F-4D97-AF65-F5344CB8AC3E}">
        <p14:creationId xmlns:p14="http://schemas.microsoft.com/office/powerpoint/2010/main" val="1491787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 </a:t>
            </a:r>
            <a:r>
              <a:rPr lang="en-US" altLang="zh-CN" dirty="0"/>
              <a:t>Zynq</a:t>
            </a:r>
            <a:r>
              <a:rPr lang="zh-CN" altLang="en-US" dirty="0"/>
              <a:t>系列的亮点在于</a:t>
            </a:r>
            <a:r>
              <a:rPr lang="en-US" altLang="zh-CN" dirty="0"/>
              <a:t>FPGA</a:t>
            </a:r>
            <a:r>
              <a:rPr lang="zh-CN" altLang="en-US" dirty="0"/>
              <a:t>里包含了完整的</a:t>
            </a:r>
            <a:r>
              <a:rPr lang="en-US" altLang="zh-CN" dirty="0"/>
              <a:t>ARM</a:t>
            </a:r>
            <a:r>
              <a:rPr lang="zh-CN" altLang="en-US" dirty="0"/>
              <a:t>处理子系统</a:t>
            </a:r>
            <a:r>
              <a:rPr lang="en-US" altLang="zh-CN" dirty="0"/>
              <a:t>( PS ),</a:t>
            </a:r>
            <a:r>
              <a:rPr lang="zh-CN" altLang="en-US" dirty="0"/>
              <a:t>每一颗</a:t>
            </a:r>
            <a:r>
              <a:rPr lang="en-US" altLang="zh-CN" dirty="0"/>
              <a:t>Zynq</a:t>
            </a:r>
            <a:r>
              <a:rPr lang="zh-CN" altLang="en-US" dirty="0"/>
              <a:t>系列的处理器都包含了</a:t>
            </a:r>
            <a:r>
              <a:rPr lang="en-US" altLang="zh-CN" dirty="0"/>
              <a:t>Cortex-</a:t>
            </a:r>
            <a:r>
              <a:rPr lang="en-US" altLang="zh-CN" dirty="0" err="1"/>
              <a:t>A9</a:t>
            </a:r>
            <a:r>
              <a:rPr lang="zh-CN" altLang="en-US" dirty="0"/>
              <a:t>处理器，整个处理器的搭建都以处理器为中心，而且处理器子系统中集成了内存控制器和大量的外设，使</a:t>
            </a:r>
            <a:r>
              <a:rPr lang="en-US" altLang="zh-CN" dirty="0"/>
              <a:t>Cortex-</a:t>
            </a:r>
            <a:r>
              <a:rPr lang="en-US" altLang="zh-CN" dirty="0" err="1"/>
              <a:t>A9</a:t>
            </a:r>
            <a:r>
              <a:rPr lang="zh-CN" altLang="en-US" dirty="0"/>
              <a:t>的核在</a:t>
            </a:r>
            <a:r>
              <a:rPr lang="en-US" altLang="zh-CN" dirty="0"/>
              <a:t>Zynq-7000</a:t>
            </a:r>
            <a:r>
              <a:rPr lang="zh-CN" altLang="en-US" dirty="0"/>
              <a:t>中完全独立于可编程逻辑单元，如果暂时没有用到可编程逻辑单元部分</a:t>
            </a:r>
            <a:r>
              <a:rPr lang="en-US" altLang="zh-CN" dirty="0"/>
              <a:t>( PL)</a:t>
            </a:r>
            <a:r>
              <a:rPr lang="zh-CN" altLang="en-US" dirty="0"/>
              <a:t>，</a:t>
            </a:r>
            <a:r>
              <a:rPr lang="en-US" altLang="zh-CN" dirty="0"/>
              <a:t>ARM</a:t>
            </a:r>
            <a:r>
              <a:rPr lang="zh-CN" altLang="en-US" dirty="0"/>
              <a:t>处理器的子系统也可以独立工作，这与以前的</a:t>
            </a:r>
            <a:r>
              <a:rPr lang="en-US" altLang="zh-CN" dirty="0"/>
              <a:t>FPGA</a:t>
            </a:r>
            <a:r>
              <a:rPr lang="zh-CN" altLang="en-US" dirty="0"/>
              <a:t>有本质区别，其是以处理器为中心的。</a:t>
            </a:r>
          </a:p>
        </p:txBody>
      </p:sp>
      <p:sp>
        <p:nvSpPr>
          <p:cNvPr id="4" name="灯片编号占位符 3"/>
          <p:cNvSpPr>
            <a:spLocks noGrp="1"/>
          </p:cNvSpPr>
          <p:nvPr>
            <p:ph type="sldNum" sz="quarter" idx="5"/>
          </p:nvPr>
        </p:nvSpPr>
        <p:spPr/>
        <p:txBody>
          <a:bodyPr/>
          <a:lstStyle/>
          <a:p>
            <a:fld id="{F093D533-FAD8-4497-95A3-EE13632E0885}" type="slidenum">
              <a:rPr lang="zh-CN" altLang="en-US" smtClean="0"/>
              <a:t>5</a:t>
            </a:fld>
            <a:endParaRPr lang="zh-CN" altLang="en-US"/>
          </a:p>
        </p:txBody>
      </p:sp>
    </p:spTree>
    <p:extLst>
      <p:ext uri="{BB962C8B-B14F-4D97-AF65-F5344CB8AC3E}">
        <p14:creationId xmlns:p14="http://schemas.microsoft.com/office/powerpoint/2010/main" val="436095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093D533-FAD8-4497-95A3-EE13632E0885}" type="slidenum">
              <a:rPr lang="zh-CN" altLang="en-US" smtClean="0"/>
              <a:t>6</a:t>
            </a:fld>
            <a:endParaRPr lang="zh-CN" altLang="en-US"/>
          </a:p>
        </p:txBody>
      </p:sp>
    </p:spTree>
    <p:extLst>
      <p:ext uri="{BB962C8B-B14F-4D97-AF65-F5344CB8AC3E}">
        <p14:creationId xmlns:p14="http://schemas.microsoft.com/office/powerpoint/2010/main" val="1187282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093D533-FAD8-4497-95A3-EE13632E0885}" type="slidenum">
              <a:rPr lang="zh-CN" altLang="en-US" smtClean="0"/>
              <a:t>7</a:t>
            </a:fld>
            <a:endParaRPr lang="zh-CN" altLang="en-US"/>
          </a:p>
        </p:txBody>
      </p:sp>
    </p:spTree>
    <p:extLst>
      <p:ext uri="{BB962C8B-B14F-4D97-AF65-F5344CB8AC3E}">
        <p14:creationId xmlns:p14="http://schemas.microsoft.com/office/powerpoint/2010/main" val="1202333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每个成员都学业有余力，有热情，有特点，有潜力</a:t>
            </a:r>
          </a:p>
        </p:txBody>
      </p:sp>
      <p:sp>
        <p:nvSpPr>
          <p:cNvPr id="4" name="灯片编号占位符 3"/>
          <p:cNvSpPr>
            <a:spLocks noGrp="1"/>
          </p:cNvSpPr>
          <p:nvPr>
            <p:ph type="sldNum" sz="quarter" idx="5"/>
          </p:nvPr>
        </p:nvSpPr>
        <p:spPr/>
        <p:txBody>
          <a:bodyPr/>
          <a:lstStyle/>
          <a:p>
            <a:fld id="{F093D533-FAD8-4497-95A3-EE13632E0885}" type="slidenum">
              <a:rPr lang="zh-CN" altLang="en-US" smtClean="0"/>
              <a:t>22</a:t>
            </a:fld>
            <a:endParaRPr lang="zh-CN" altLang="en-US"/>
          </a:p>
        </p:txBody>
      </p:sp>
    </p:spTree>
    <p:extLst>
      <p:ext uri="{BB962C8B-B14F-4D97-AF65-F5344CB8AC3E}">
        <p14:creationId xmlns:p14="http://schemas.microsoft.com/office/powerpoint/2010/main" val="8554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分成学习、设计、总结三个部分</a:t>
            </a:r>
          </a:p>
        </p:txBody>
      </p:sp>
      <p:sp>
        <p:nvSpPr>
          <p:cNvPr id="4" name="灯片编号占位符 3"/>
          <p:cNvSpPr>
            <a:spLocks noGrp="1"/>
          </p:cNvSpPr>
          <p:nvPr>
            <p:ph type="sldNum" sz="quarter" idx="5"/>
          </p:nvPr>
        </p:nvSpPr>
        <p:spPr/>
        <p:txBody>
          <a:bodyPr/>
          <a:lstStyle/>
          <a:p>
            <a:fld id="{F093D533-FAD8-4497-95A3-EE13632E0885}" type="slidenum">
              <a:rPr lang="zh-CN" altLang="en-US" smtClean="0"/>
              <a:t>24</a:t>
            </a:fld>
            <a:endParaRPr lang="zh-CN" altLang="en-US"/>
          </a:p>
        </p:txBody>
      </p:sp>
    </p:spTree>
    <p:extLst>
      <p:ext uri="{BB962C8B-B14F-4D97-AF65-F5344CB8AC3E}">
        <p14:creationId xmlns:p14="http://schemas.microsoft.com/office/powerpoint/2010/main" val="10725267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Master" Target="../slideMasters/slideMaster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Rectangle 3">
            <a:extLst>
              <a:ext uri="{FF2B5EF4-FFF2-40B4-BE49-F238E27FC236}">
                <a16:creationId xmlns:a16="http://schemas.microsoft.com/office/drawing/2014/main" id="{28E9FB87-9390-40D5-BE80-2FFBE4AFAA67}"/>
              </a:ext>
            </a:extLst>
          </p:cNvPr>
          <p:cNvSpPr>
            <a:spLocks noGrp="1" noChangeArrowheads="1"/>
          </p:cNvSpPr>
          <p:nvPr>
            <p:ph type="ctrTitle"/>
          </p:nvPr>
        </p:nvSpPr>
        <p:spPr>
          <a:xfrm>
            <a:off x="1221049" y="2161483"/>
            <a:ext cx="6701901" cy="1143000"/>
          </a:xfrm>
          <a:prstGeom prst="rect">
            <a:avLst/>
          </a:prstGeom>
          <a:effectLst/>
        </p:spPr>
        <p:txBody>
          <a:bodyPr anchor="ctr"/>
          <a:lstStyle>
            <a:lvl1pPr algn="ctr">
              <a:defRPr sz="3000">
                <a:solidFill>
                  <a:schemeClr val="tx1"/>
                </a:solidFill>
              </a:defRPr>
            </a:lvl1pPr>
          </a:lstStyle>
          <a:p>
            <a:r>
              <a:rPr lang="en-US" dirty="0"/>
              <a:t>Click to edit Master title style</a:t>
            </a:r>
          </a:p>
        </p:txBody>
      </p:sp>
      <p:sp>
        <p:nvSpPr>
          <p:cNvPr id="8" name="Rectangle 4">
            <a:extLst>
              <a:ext uri="{FF2B5EF4-FFF2-40B4-BE49-F238E27FC236}">
                <a16:creationId xmlns:a16="http://schemas.microsoft.com/office/drawing/2014/main" id="{40DAE213-E3C7-4420-824E-98348B256F3E}"/>
              </a:ext>
            </a:extLst>
          </p:cNvPr>
          <p:cNvSpPr>
            <a:spLocks noGrp="1" noChangeArrowheads="1"/>
          </p:cNvSpPr>
          <p:nvPr>
            <p:ph type="subTitle" idx="1"/>
          </p:nvPr>
        </p:nvSpPr>
        <p:spPr>
          <a:xfrm>
            <a:off x="1221049" y="3652653"/>
            <a:ext cx="6719656" cy="838200"/>
          </a:xfrm>
          <a:prstGeom prst="rect">
            <a:avLst/>
          </a:prstGeom>
        </p:spPr>
        <p:txBody>
          <a:bodyPr/>
          <a:lstStyle>
            <a:lvl1pPr marL="0" indent="0" algn="ctr">
              <a:buFont typeface="Wingdings" pitchFamily="2" charset="2"/>
              <a:buNone/>
              <a:defRPr sz="2400" b="0">
                <a:solidFill>
                  <a:schemeClr val="bg1"/>
                </a:solidFill>
              </a:defRPr>
            </a:lvl1pPr>
          </a:lstStyle>
          <a:p>
            <a:r>
              <a:rPr lang="en-US" dirty="0"/>
              <a:t>Click to edit Master subtitle style</a:t>
            </a:r>
          </a:p>
        </p:txBody>
      </p:sp>
    </p:spTree>
    <p:extLst>
      <p:ext uri="{BB962C8B-B14F-4D97-AF65-F5344CB8AC3E}">
        <p14:creationId xmlns:p14="http://schemas.microsoft.com/office/powerpoint/2010/main" val="35070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3" name="Picture 130" descr="图片1">
            <a:extLst>
              <a:ext uri="{FF2B5EF4-FFF2-40B4-BE49-F238E27FC236}">
                <a16:creationId xmlns:a16="http://schemas.microsoft.com/office/drawing/2014/main" id="{462140E6-507C-47F2-B76C-89058FA275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11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5303ABF9-DE25-46C0-B293-8C818F872691}"/>
              </a:ext>
            </a:extLst>
          </p:cNvPr>
          <p:cNvSpPr>
            <a:spLocks noGrp="1" noChangeArrowheads="1"/>
          </p:cNvSpPr>
          <p:nvPr>
            <p:ph type="ctrTitle"/>
          </p:nvPr>
        </p:nvSpPr>
        <p:spPr>
          <a:xfrm>
            <a:off x="251520" y="3159011"/>
            <a:ext cx="8639999" cy="1143000"/>
          </a:xfrm>
          <a:prstGeom prst="rect">
            <a:avLst/>
          </a:prstGeom>
          <a:effectLst/>
        </p:spPr>
        <p:txBody>
          <a:bodyPr anchor="ctr"/>
          <a:lstStyle>
            <a:lvl1pPr algn="ctr">
              <a:defRPr sz="4800">
                <a:solidFill>
                  <a:schemeClr val="bg1"/>
                </a:solidFill>
                <a:latin typeface="Arial" panose="020B0604020202020204" pitchFamily="34" charset="0"/>
                <a:ea typeface="微软雅黑" panose="020B0503020204020204" pitchFamily="34" charset="-122"/>
                <a:cs typeface="Arial" panose="020B0604020202020204" pitchFamily="34" charset="0"/>
              </a:defRPr>
            </a:lvl1pPr>
          </a:lstStyle>
          <a:p>
            <a:r>
              <a:rPr lang="en-US" dirty="0"/>
              <a:t>Click to edit Master title style</a:t>
            </a:r>
          </a:p>
        </p:txBody>
      </p:sp>
      <p:sp>
        <p:nvSpPr>
          <p:cNvPr id="5" name="Rectangle 4">
            <a:extLst>
              <a:ext uri="{FF2B5EF4-FFF2-40B4-BE49-F238E27FC236}">
                <a16:creationId xmlns:a16="http://schemas.microsoft.com/office/drawing/2014/main" id="{729F6147-E22E-4590-A156-40CC75F7EB59}"/>
              </a:ext>
            </a:extLst>
          </p:cNvPr>
          <p:cNvSpPr>
            <a:spLocks noGrp="1" noChangeArrowheads="1"/>
          </p:cNvSpPr>
          <p:nvPr>
            <p:ph type="subTitle" idx="1" hasCustomPrompt="1"/>
          </p:nvPr>
        </p:nvSpPr>
        <p:spPr>
          <a:xfrm>
            <a:off x="251520" y="4658494"/>
            <a:ext cx="8639999" cy="838200"/>
          </a:xfrm>
          <a:prstGeom prst="rect">
            <a:avLst/>
          </a:prstGeom>
        </p:spPr>
        <p:txBody>
          <a:bodyPr anchor="ctr"/>
          <a:lstStyle>
            <a:lvl1pPr marL="0" indent="0" algn="ctr">
              <a:buFont typeface="Wingdings" pitchFamily="2" charset="2"/>
              <a:buNone/>
              <a:defRPr sz="3200" b="0">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r>
              <a:rPr lang="en-US" dirty="0"/>
              <a:t>Click to edit Master subtitle style</a:t>
            </a:r>
          </a:p>
        </p:txBody>
      </p:sp>
      <p:pic>
        <p:nvPicPr>
          <p:cNvPr id="6" name="Picture 131" descr="244_line">
            <a:extLst>
              <a:ext uri="{FF2B5EF4-FFF2-40B4-BE49-F238E27FC236}">
                <a16:creationId xmlns:a16="http://schemas.microsoft.com/office/drawing/2014/main" id="{F50A69B5-C52B-4C6C-A463-4C206D870AB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1519" y="4233949"/>
            <a:ext cx="8639999"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2570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graphicFrame>
        <p:nvGraphicFramePr>
          <p:cNvPr id="2" name="图示 1">
            <a:extLst>
              <a:ext uri="{FF2B5EF4-FFF2-40B4-BE49-F238E27FC236}">
                <a16:creationId xmlns:a16="http://schemas.microsoft.com/office/drawing/2014/main" id="{F4A2EBD0-51B0-4597-8783-4EED34DF9FD3}"/>
              </a:ext>
            </a:extLst>
          </p:cNvPr>
          <p:cNvGraphicFramePr/>
          <p:nvPr userDrawn="1">
            <p:extLst>
              <p:ext uri="{D42A27DB-BD31-4B8C-83A1-F6EECF244321}">
                <p14:modId xmlns:p14="http://schemas.microsoft.com/office/powerpoint/2010/main" val="2046095286"/>
              </p:ext>
            </p:extLst>
          </p:nvPr>
        </p:nvGraphicFramePr>
        <p:xfrm>
          <a:off x="251520" y="180000"/>
          <a:ext cx="8640000" cy="45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占位符 6">
            <a:extLst>
              <a:ext uri="{FF2B5EF4-FFF2-40B4-BE49-F238E27FC236}">
                <a16:creationId xmlns:a16="http://schemas.microsoft.com/office/drawing/2014/main" id="{69C05AE6-E0D2-41C8-A1A9-85EA3A89BCA4}"/>
              </a:ext>
            </a:extLst>
          </p:cNvPr>
          <p:cNvSpPr>
            <a:spLocks noGrp="1"/>
          </p:cNvSpPr>
          <p:nvPr>
            <p:ph type="body" sz="quarter" idx="10" hasCustomPrompt="1"/>
          </p:nvPr>
        </p:nvSpPr>
        <p:spPr>
          <a:xfrm>
            <a:off x="251520" y="180000"/>
            <a:ext cx="8640000" cy="450000"/>
          </a:xfrm>
          <a:prstGeom prst="rect">
            <a:avLst/>
          </a:prstGeom>
        </p:spPr>
        <p:txBody>
          <a:bodyPr lIns="72000" tIns="0" rIns="0" bIns="0" anchor="ctr"/>
          <a:lstStyle>
            <a:lvl1pPr marL="0" indent="0">
              <a:lnSpc>
                <a:spcPct val="100000"/>
              </a:lnSpc>
              <a:spcBef>
                <a:spcPts val="0"/>
              </a:spcBef>
              <a:buNone/>
              <a:defRPr sz="2400">
                <a:solidFill>
                  <a:schemeClr val="bg1"/>
                </a:solidFill>
                <a:latin typeface="Arial" panose="020B0604020202020204" pitchFamily="34" charset="0"/>
                <a:ea typeface="微软雅黑" panose="020B0503020204020204" pitchFamily="34" charset="-122"/>
                <a:cs typeface="Arial" panose="020B0604020202020204" pitchFamily="34" charset="0"/>
              </a:defRPr>
            </a:lvl1pPr>
          </a:lstStyle>
          <a:p>
            <a:pPr lvl="0"/>
            <a:r>
              <a:rPr lang="zh-CN" altLang="en-US" dirty="0"/>
              <a:t>当前标题</a:t>
            </a:r>
          </a:p>
        </p:txBody>
      </p:sp>
      <p:sp>
        <p:nvSpPr>
          <p:cNvPr id="8" name="内容占位符 2">
            <a:extLst>
              <a:ext uri="{FF2B5EF4-FFF2-40B4-BE49-F238E27FC236}">
                <a16:creationId xmlns:a16="http://schemas.microsoft.com/office/drawing/2014/main" id="{3E1D5D91-3CEA-4480-A3AA-F5A531EE5CEE}"/>
              </a:ext>
            </a:extLst>
          </p:cNvPr>
          <p:cNvSpPr>
            <a:spLocks noGrp="1"/>
          </p:cNvSpPr>
          <p:nvPr>
            <p:ph idx="1"/>
          </p:nvPr>
        </p:nvSpPr>
        <p:spPr>
          <a:xfrm>
            <a:off x="252000" y="720000"/>
            <a:ext cx="8640000" cy="5760000"/>
          </a:xfrm>
          <a:prstGeom prst="rect">
            <a:avLst/>
          </a:prstGeom>
        </p:spPr>
        <p:txBody>
          <a:bodyPr>
            <a:normAutofit/>
          </a:bodyPr>
          <a:lstStyle>
            <a:lvl1pPr marL="342000" indent="-3420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1pPr>
            <a:lvl2pPr marL="741600" indent="-284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2pPr>
            <a:lvl3pPr marL="1144800" indent="-230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3pPr>
            <a:lvl4pPr marL="1602000" indent="-2304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4pPr>
            <a:lvl5pPr marL="2059200" indent="-230400">
              <a:lnSpc>
                <a:spcPct val="110000"/>
              </a:lnSpc>
              <a:spcBef>
                <a:spcPts val="600"/>
              </a:spcBef>
              <a:buClr>
                <a:schemeClr val="tx1">
                  <a:lumMod val="65000"/>
                  <a:lumOff val="35000"/>
                </a:schemeClr>
              </a:buClr>
              <a:buSzPct val="100000"/>
              <a:buFont typeface="Arial" panose="020B0604020202020204" pitchFamily="34" charset="0"/>
              <a:buChar char="•"/>
              <a:defRPr sz="1600"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01363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graphicFrame>
        <p:nvGraphicFramePr>
          <p:cNvPr id="3" name="图示 2">
            <a:extLst>
              <a:ext uri="{FF2B5EF4-FFF2-40B4-BE49-F238E27FC236}">
                <a16:creationId xmlns:a16="http://schemas.microsoft.com/office/drawing/2014/main" id="{F19BD5E8-8E4B-4574-8FD0-251F748EAE8F}"/>
              </a:ext>
            </a:extLst>
          </p:cNvPr>
          <p:cNvGraphicFramePr/>
          <p:nvPr userDrawn="1">
            <p:extLst>
              <p:ext uri="{D42A27DB-BD31-4B8C-83A1-F6EECF244321}">
                <p14:modId xmlns:p14="http://schemas.microsoft.com/office/powerpoint/2010/main" val="2270814896"/>
              </p:ext>
            </p:extLst>
          </p:nvPr>
        </p:nvGraphicFramePr>
        <p:xfrm>
          <a:off x="251520" y="180000"/>
          <a:ext cx="8640000" cy="45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文本占位符 6">
            <a:extLst>
              <a:ext uri="{FF2B5EF4-FFF2-40B4-BE49-F238E27FC236}">
                <a16:creationId xmlns:a16="http://schemas.microsoft.com/office/drawing/2014/main" id="{FAF915E9-FF94-4F51-83BA-21CBE097A417}"/>
              </a:ext>
            </a:extLst>
          </p:cNvPr>
          <p:cNvSpPr>
            <a:spLocks noGrp="1"/>
          </p:cNvSpPr>
          <p:nvPr>
            <p:ph type="body" sz="quarter" idx="10" hasCustomPrompt="1"/>
          </p:nvPr>
        </p:nvSpPr>
        <p:spPr>
          <a:xfrm>
            <a:off x="251520" y="180000"/>
            <a:ext cx="6840000" cy="450000"/>
          </a:xfrm>
          <a:prstGeom prst="rect">
            <a:avLst/>
          </a:prstGeom>
        </p:spPr>
        <p:txBody>
          <a:bodyPr lIns="72000" tIns="0" rIns="0" bIns="0" anchor="ctr"/>
          <a:lstStyle>
            <a:lvl1pPr marL="0" indent="0">
              <a:lnSpc>
                <a:spcPct val="100000"/>
              </a:lnSpc>
              <a:spcBef>
                <a:spcPts val="0"/>
              </a:spcBef>
              <a:buNone/>
              <a:defRPr sz="2400">
                <a:solidFill>
                  <a:schemeClr val="bg1"/>
                </a:solidFill>
                <a:latin typeface="Arial" panose="020B0604020202020204" pitchFamily="34" charset="0"/>
                <a:ea typeface="微软雅黑" panose="020B0503020204020204" pitchFamily="34" charset="-122"/>
                <a:cs typeface="Arial" panose="020B0604020202020204" pitchFamily="34" charset="0"/>
              </a:defRPr>
            </a:lvl1pPr>
          </a:lstStyle>
          <a:p>
            <a:pPr lvl="0"/>
            <a:r>
              <a:rPr lang="zh-CN" altLang="en-US" dirty="0"/>
              <a:t>当前标题</a:t>
            </a:r>
          </a:p>
        </p:txBody>
      </p:sp>
      <p:sp>
        <p:nvSpPr>
          <p:cNvPr id="5" name="文本占位符 6">
            <a:extLst>
              <a:ext uri="{FF2B5EF4-FFF2-40B4-BE49-F238E27FC236}">
                <a16:creationId xmlns:a16="http://schemas.microsoft.com/office/drawing/2014/main" id="{0A9083E0-ABCA-4078-A45E-BEC018A36AB8}"/>
              </a:ext>
            </a:extLst>
          </p:cNvPr>
          <p:cNvSpPr>
            <a:spLocks noGrp="1"/>
          </p:cNvSpPr>
          <p:nvPr>
            <p:ph type="body" sz="quarter" idx="11" hasCustomPrompt="1"/>
          </p:nvPr>
        </p:nvSpPr>
        <p:spPr>
          <a:xfrm>
            <a:off x="7091520" y="180000"/>
            <a:ext cx="1800000" cy="450000"/>
          </a:xfrm>
          <a:prstGeom prst="rect">
            <a:avLst/>
          </a:prstGeom>
        </p:spPr>
        <p:txBody>
          <a:bodyPr lIns="216000" tIns="0" rIns="0" bIns="0" anchor="ctr"/>
          <a:lstStyle>
            <a:lvl1pPr marL="0" indent="0">
              <a:lnSpc>
                <a:spcPct val="100000"/>
              </a:lnSpc>
              <a:spcBef>
                <a:spcPts val="0"/>
              </a:spcBef>
              <a:buNone/>
              <a:defRPr sz="2400">
                <a:solidFill>
                  <a:schemeClr val="bg1"/>
                </a:solidFill>
                <a:latin typeface="Arial" panose="020B0604020202020204" pitchFamily="34" charset="0"/>
                <a:ea typeface="微软雅黑" panose="020B0503020204020204" pitchFamily="34" charset="-122"/>
                <a:cs typeface="Arial" panose="020B0604020202020204" pitchFamily="34" charset="0"/>
              </a:defRPr>
            </a:lvl1pPr>
          </a:lstStyle>
          <a:p>
            <a:pPr lvl="0"/>
            <a:r>
              <a:rPr lang="zh-CN" altLang="en-US" dirty="0"/>
              <a:t>前级标题</a:t>
            </a:r>
          </a:p>
        </p:txBody>
      </p:sp>
      <p:sp>
        <p:nvSpPr>
          <p:cNvPr id="6" name="内容占位符 2">
            <a:extLst>
              <a:ext uri="{FF2B5EF4-FFF2-40B4-BE49-F238E27FC236}">
                <a16:creationId xmlns:a16="http://schemas.microsoft.com/office/drawing/2014/main" id="{1B5D2C92-E21E-4A31-B6A3-DF89796E4E83}"/>
              </a:ext>
            </a:extLst>
          </p:cNvPr>
          <p:cNvSpPr>
            <a:spLocks noGrp="1"/>
          </p:cNvSpPr>
          <p:nvPr>
            <p:ph idx="1"/>
          </p:nvPr>
        </p:nvSpPr>
        <p:spPr>
          <a:xfrm>
            <a:off x="252000" y="720000"/>
            <a:ext cx="8640000" cy="5760000"/>
          </a:xfrm>
          <a:prstGeom prst="rect">
            <a:avLst/>
          </a:prstGeom>
        </p:spPr>
        <p:txBody>
          <a:bodyPr>
            <a:normAutofit/>
          </a:bodyPr>
          <a:lstStyle>
            <a:lvl1pPr marL="342000" indent="-3420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1pPr>
            <a:lvl2pPr marL="741600" indent="-284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2pPr>
            <a:lvl3pPr marL="1144800" indent="-230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3pPr>
            <a:lvl4pPr marL="1602000" indent="-2304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4pPr>
            <a:lvl5pPr marL="2059200" indent="-230400">
              <a:lnSpc>
                <a:spcPct val="110000"/>
              </a:lnSpc>
              <a:spcBef>
                <a:spcPts val="600"/>
              </a:spcBef>
              <a:buClr>
                <a:schemeClr val="tx1">
                  <a:lumMod val="65000"/>
                  <a:lumOff val="35000"/>
                </a:schemeClr>
              </a:buClr>
              <a:buSzPct val="100000"/>
              <a:buFont typeface="Arial" panose="020B0604020202020204" pitchFamily="34" charset="0"/>
              <a:buChar char="•"/>
              <a:defRPr sz="1600"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69260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graphicFrame>
        <p:nvGraphicFramePr>
          <p:cNvPr id="3" name="图示 2">
            <a:extLst>
              <a:ext uri="{FF2B5EF4-FFF2-40B4-BE49-F238E27FC236}">
                <a16:creationId xmlns:a16="http://schemas.microsoft.com/office/drawing/2014/main" id="{6CE6E002-9844-4254-B1D4-80C1E29CCEFD}"/>
              </a:ext>
            </a:extLst>
          </p:cNvPr>
          <p:cNvGraphicFramePr/>
          <p:nvPr userDrawn="1">
            <p:extLst>
              <p:ext uri="{D42A27DB-BD31-4B8C-83A1-F6EECF244321}">
                <p14:modId xmlns:p14="http://schemas.microsoft.com/office/powerpoint/2010/main" val="784592254"/>
              </p:ext>
            </p:extLst>
          </p:nvPr>
        </p:nvGraphicFramePr>
        <p:xfrm>
          <a:off x="251520" y="180000"/>
          <a:ext cx="8640000" cy="45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文本占位符 6">
            <a:extLst>
              <a:ext uri="{FF2B5EF4-FFF2-40B4-BE49-F238E27FC236}">
                <a16:creationId xmlns:a16="http://schemas.microsoft.com/office/drawing/2014/main" id="{6C41FF21-0D0B-4F22-AEA1-F760AA77FF4C}"/>
              </a:ext>
            </a:extLst>
          </p:cNvPr>
          <p:cNvSpPr>
            <a:spLocks noGrp="1"/>
          </p:cNvSpPr>
          <p:nvPr>
            <p:ph type="body" sz="quarter" idx="10" hasCustomPrompt="1"/>
          </p:nvPr>
        </p:nvSpPr>
        <p:spPr>
          <a:xfrm>
            <a:off x="251520" y="180000"/>
            <a:ext cx="5040000" cy="450000"/>
          </a:xfrm>
          <a:prstGeom prst="rect">
            <a:avLst/>
          </a:prstGeom>
        </p:spPr>
        <p:txBody>
          <a:bodyPr lIns="72000" tIns="0" rIns="0" bIns="0" anchor="ctr"/>
          <a:lstStyle>
            <a:lvl1pPr marL="0" indent="0">
              <a:lnSpc>
                <a:spcPct val="100000"/>
              </a:lnSpc>
              <a:spcBef>
                <a:spcPts val="0"/>
              </a:spcBef>
              <a:buNone/>
              <a:defRPr sz="2400">
                <a:solidFill>
                  <a:schemeClr val="bg1"/>
                </a:solidFill>
                <a:latin typeface="Arial" panose="020B0604020202020204" pitchFamily="34" charset="0"/>
                <a:ea typeface="微软雅黑" panose="020B0503020204020204" pitchFamily="34" charset="-122"/>
                <a:cs typeface="Arial" panose="020B0604020202020204" pitchFamily="34" charset="0"/>
              </a:defRPr>
            </a:lvl1pPr>
          </a:lstStyle>
          <a:p>
            <a:pPr lvl="0"/>
            <a:r>
              <a:rPr lang="zh-CN" altLang="en-US" dirty="0"/>
              <a:t>当前标题</a:t>
            </a:r>
          </a:p>
        </p:txBody>
      </p:sp>
      <p:sp>
        <p:nvSpPr>
          <p:cNvPr id="5" name="文本占位符 6">
            <a:extLst>
              <a:ext uri="{FF2B5EF4-FFF2-40B4-BE49-F238E27FC236}">
                <a16:creationId xmlns:a16="http://schemas.microsoft.com/office/drawing/2014/main" id="{2AB55938-4DAA-46AD-96E8-2D47E5683965}"/>
              </a:ext>
            </a:extLst>
          </p:cNvPr>
          <p:cNvSpPr>
            <a:spLocks noGrp="1"/>
          </p:cNvSpPr>
          <p:nvPr>
            <p:ph type="body" sz="quarter" idx="11" hasCustomPrompt="1"/>
          </p:nvPr>
        </p:nvSpPr>
        <p:spPr>
          <a:xfrm>
            <a:off x="7091520" y="180000"/>
            <a:ext cx="1800000" cy="450000"/>
          </a:xfrm>
          <a:prstGeom prst="rect">
            <a:avLst/>
          </a:prstGeom>
        </p:spPr>
        <p:txBody>
          <a:bodyPr lIns="216000" tIns="0" rIns="0" bIns="0" anchor="ctr"/>
          <a:lstStyle>
            <a:lvl1pPr marL="0" indent="0">
              <a:lnSpc>
                <a:spcPct val="100000"/>
              </a:lnSpc>
              <a:spcBef>
                <a:spcPts val="0"/>
              </a:spcBef>
              <a:buNone/>
              <a:defRPr sz="2400">
                <a:solidFill>
                  <a:schemeClr val="bg1"/>
                </a:solidFill>
                <a:latin typeface="Arial" panose="020B0604020202020204" pitchFamily="34" charset="0"/>
                <a:ea typeface="微软雅黑" panose="020B0503020204020204" pitchFamily="34" charset="-122"/>
                <a:cs typeface="Arial" panose="020B0604020202020204" pitchFamily="34" charset="0"/>
              </a:defRPr>
            </a:lvl1pPr>
          </a:lstStyle>
          <a:p>
            <a:pPr lvl="0"/>
            <a:r>
              <a:rPr lang="zh-CN" altLang="en-US" dirty="0"/>
              <a:t>再前级标题</a:t>
            </a:r>
          </a:p>
        </p:txBody>
      </p:sp>
      <p:sp>
        <p:nvSpPr>
          <p:cNvPr id="6" name="文本占位符 6">
            <a:extLst>
              <a:ext uri="{FF2B5EF4-FFF2-40B4-BE49-F238E27FC236}">
                <a16:creationId xmlns:a16="http://schemas.microsoft.com/office/drawing/2014/main" id="{28F893FD-068F-4809-BD33-5A11FBEB899D}"/>
              </a:ext>
            </a:extLst>
          </p:cNvPr>
          <p:cNvSpPr>
            <a:spLocks noGrp="1"/>
          </p:cNvSpPr>
          <p:nvPr>
            <p:ph type="body" sz="quarter" idx="12" hasCustomPrompt="1"/>
          </p:nvPr>
        </p:nvSpPr>
        <p:spPr>
          <a:xfrm>
            <a:off x="5291520" y="180000"/>
            <a:ext cx="1800000" cy="450000"/>
          </a:xfrm>
          <a:prstGeom prst="rect">
            <a:avLst/>
          </a:prstGeom>
        </p:spPr>
        <p:txBody>
          <a:bodyPr lIns="216000" tIns="0" rIns="0" bIns="0" anchor="ctr"/>
          <a:lstStyle>
            <a:lvl1pPr marL="0" indent="0">
              <a:lnSpc>
                <a:spcPct val="100000"/>
              </a:lnSpc>
              <a:spcBef>
                <a:spcPts val="0"/>
              </a:spcBef>
              <a:buNone/>
              <a:defRPr sz="2400">
                <a:solidFill>
                  <a:schemeClr val="bg1"/>
                </a:solidFill>
                <a:latin typeface="Arial" panose="020B0604020202020204" pitchFamily="34" charset="0"/>
                <a:ea typeface="微软雅黑" panose="020B0503020204020204" pitchFamily="34" charset="-122"/>
                <a:cs typeface="Arial" panose="020B0604020202020204" pitchFamily="34" charset="0"/>
              </a:defRPr>
            </a:lvl1pPr>
          </a:lstStyle>
          <a:p>
            <a:pPr lvl="0"/>
            <a:r>
              <a:rPr lang="zh-CN" altLang="en-US" dirty="0"/>
              <a:t>前级标题</a:t>
            </a:r>
          </a:p>
        </p:txBody>
      </p:sp>
      <p:sp>
        <p:nvSpPr>
          <p:cNvPr id="7" name="内容占位符 2">
            <a:extLst>
              <a:ext uri="{FF2B5EF4-FFF2-40B4-BE49-F238E27FC236}">
                <a16:creationId xmlns:a16="http://schemas.microsoft.com/office/drawing/2014/main" id="{BE30F145-81F5-4001-BA47-FD382A8F22B5}"/>
              </a:ext>
            </a:extLst>
          </p:cNvPr>
          <p:cNvSpPr>
            <a:spLocks noGrp="1"/>
          </p:cNvSpPr>
          <p:nvPr>
            <p:ph idx="1"/>
          </p:nvPr>
        </p:nvSpPr>
        <p:spPr>
          <a:xfrm>
            <a:off x="252000" y="720000"/>
            <a:ext cx="8640000" cy="5760000"/>
          </a:xfrm>
          <a:prstGeom prst="rect">
            <a:avLst/>
          </a:prstGeom>
        </p:spPr>
        <p:txBody>
          <a:bodyPr>
            <a:normAutofit/>
          </a:bodyPr>
          <a:lstStyle>
            <a:lvl1pPr marL="342000" indent="-3420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1pPr>
            <a:lvl2pPr marL="741600" indent="-284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2pPr>
            <a:lvl3pPr marL="1144800" indent="-230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3pPr>
            <a:lvl4pPr marL="1602000" indent="-2304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4pPr>
            <a:lvl5pPr marL="2059200" indent="-230400">
              <a:lnSpc>
                <a:spcPct val="110000"/>
              </a:lnSpc>
              <a:spcBef>
                <a:spcPts val="600"/>
              </a:spcBef>
              <a:buClr>
                <a:schemeClr val="tx1">
                  <a:lumMod val="65000"/>
                  <a:lumOff val="35000"/>
                </a:schemeClr>
              </a:buClr>
              <a:buSzPct val="100000"/>
              <a:buFont typeface="Arial" panose="020B0604020202020204" pitchFamily="34" charset="0"/>
              <a:buChar char="•"/>
              <a:defRPr sz="1600"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675493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分级内容">
    <p:spTree>
      <p:nvGrpSpPr>
        <p:cNvPr id="1" name=""/>
        <p:cNvGrpSpPr/>
        <p:nvPr/>
      </p:nvGrpSpPr>
      <p:grpSpPr>
        <a:xfrm>
          <a:off x="0" y="0"/>
          <a:ext cx="0" cy="0"/>
          <a:chOff x="0" y="0"/>
          <a:chExt cx="0" cy="0"/>
        </a:xfrm>
      </p:grpSpPr>
      <p:sp>
        <p:nvSpPr>
          <p:cNvPr id="4" name="内容占位符 2">
            <a:extLst>
              <a:ext uri="{FF2B5EF4-FFF2-40B4-BE49-F238E27FC236}">
                <a16:creationId xmlns:a16="http://schemas.microsoft.com/office/drawing/2014/main" id="{94386D3D-C430-4C48-A5D7-DFD3325A0F8E}"/>
              </a:ext>
            </a:extLst>
          </p:cNvPr>
          <p:cNvSpPr>
            <a:spLocks noGrp="1"/>
          </p:cNvSpPr>
          <p:nvPr>
            <p:ph idx="1"/>
          </p:nvPr>
        </p:nvSpPr>
        <p:spPr>
          <a:xfrm>
            <a:off x="252000" y="720000"/>
            <a:ext cx="8640000" cy="5760000"/>
          </a:xfrm>
          <a:prstGeom prst="rect">
            <a:avLst/>
          </a:prstGeom>
        </p:spPr>
        <p:txBody>
          <a:bodyPr>
            <a:normAutofit/>
          </a:bodyPr>
          <a:lstStyle>
            <a:lvl1pPr marL="342000" indent="-3420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1pPr>
            <a:lvl2pPr marL="741600" indent="-284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2pPr>
            <a:lvl3pPr marL="1144800" indent="-230400">
              <a:lnSpc>
                <a:spcPct val="110000"/>
              </a:lnSpc>
              <a:spcBef>
                <a:spcPts val="600"/>
              </a:spcBef>
              <a:buClr>
                <a:schemeClr val="tx1">
                  <a:lumMod val="65000"/>
                  <a:lumOff val="35000"/>
                </a:schemeClr>
              </a:buClr>
              <a:buSzPct val="100000"/>
              <a:buFont typeface="Arial" panose="020B0604020202020204" pitchFamily="34"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3pPr>
            <a:lvl4pPr marL="1602000" indent="-230400">
              <a:lnSpc>
                <a:spcPct val="110000"/>
              </a:lnSpc>
              <a:spcBef>
                <a:spcPts val="600"/>
              </a:spcBef>
              <a:buClr>
                <a:schemeClr val="tx1">
                  <a:lumMod val="65000"/>
                  <a:lumOff val="35000"/>
                </a:schemeClr>
              </a:buClr>
              <a:buSzPct val="100000"/>
              <a:buFont typeface="Times New Roman" panose="02020603050405020304" pitchFamily="18" charset="0"/>
              <a:buChar char="‣"/>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4pPr>
            <a:lvl5pPr marL="2059200" indent="-230400">
              <a:lnSpc>
                <a:spcPct val="110000"/>
              </a:lnSpc>
              <a:spcBef>
                <a:spcPts val="600"/>
              </a:spcBef>
              <a:buClr>
                <a:schemeClr val="tx1">
                  <a:lumMod val="65000"/>
                  <a:lumOff val="35000"/>
                </a:schemeClr>
              </a:buClr>
              <a:buSzPct val="100000"/>
              <a:buFont typeface="Arial" panose="020B0604020202020204" pitchFamily="34" charset="0"/>
              <a:buChar char="•"/>
              <a:defRPr sz="1600"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3558068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编号内容">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F35FD-423A-41A8-AA00-7F3F83698958}"/>
              </a:ext>
            </a:extLst>
          </p:cNvPr>
          <p:cNvSpPr>
            <a:spLocks noGrp="1"/>
          </p:cNvSpPr>
          <p:nvPr>
            <p:ph idx="1"/>
          </p:nvPr>
        </p:nvSpPr>
        <p:spPr>
          <a:xfrm>
            <a:off x="252000" y="720000"/>
            <a:ext cx="8640000" cy="5589320"/>
          </a:xfrm>
          <a:prstGeom prst="rect">
            <a:avLst/>
          </a:prstGeom>
        </p:spPr>
        <p:txBody>
          <a:bodyPr>
            <a:normAutofit/>
          </a:bodyPr>
          <a:lstStyle>
            <a:lvl1pPr marL="457200" indent="-457200">
              <a:lnSpc>
                <a:spcPct val="120000"/>
              </a:lnSpc>
              <a:spcBef>
                <a:spcPts val="600"/>
              </a:spcBef>
              <a:buClrTx/>
              <a:buSzPct val="75000"/>
              <a:buFont typeface="+mj-ea"/>
              <a:buAutoNum type="circleNumDbPlain"/>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1pPr>
            <a:lvl2pPr marL="914400" indent="-457200">
              <a:lnSpc>
                <a:spcPct val="120000"/>
              </a:lnSpc>
              <a:spcBef>
                <a:spcPts val="600"/>
              </a:spcBef>
              <a:buClrTx/>
              <a:buSzPct val="75000"/>
              <a:buFont typeface="Wingdings" panose="05000000000000000000" pitchFamily="2" charset="2"/>
              <a:buChar char="l"/>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2pPr>
            <a:lvl3pPr marL="1257300" indent="-342900">
              <a:lnSpc>
                <a:spcPct val="120000"/>
              </a:lnSpc>
              <a:spcBef>
                <a:spcPts val="600"/>
              </a:spcBef>
              <a:buClrTx/>
              <a:buSzPct val="75000"/>
              <a:buFont typeface="Wingdings" panose="05000000000000000000" pitchFamily="2" charset="2"/>
              <a:buChar char="u"/>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3pPr>
            <a:lvl4pPr marL="1714500" indent="-342900">
              <a:lnSpc>
                <a:spcPct val="120000"/>
              </a:lnSpc>
              <a:spcBef>
                <a:spcPts val="600"/>
              </a:spcBef>
              <a:buClrTx/>
              <a:buSzPct val="75000"/>
              <a:buFont typeface="Wingdings" panose="05000000000000000000" pitchFamily="2" charset="2"/>
              <a:buChar char="p"/>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4pPr>
            <a:lvl5pPr marL="2171700" indent="-342900">
              <a:lnSpc>
                <a:spcPct val="120000"/>
              </a:lnSpc>
              <a:spcBef>
                <a:spcPts val="600"/>
              </a:spcBef>
              <a:buClrTx/>
              <a:buSzPct val="75000"/>
              <a:buFont typeface="Wingdings" panose="05000000000000000000" pitchFamily="2" charset="2"/>
              <a:buChar char="Ø"/>
              <a:defRPr b="0" i="0" baseline="0">
                <a:solidFill>
                  <a:srgbClr val="000000"/>
                </a:solidFill>
                <a:effectLst/>
                <a:latin typeface="Arial" panose="020B0604020202020204" pitchFamily="34" charset="0"/>
                <a:ea typeface="微软雅黑" panose="020B0503020204020204" pitchFamily="34" charset="-122"/>
                <a:cs typeface="Arial" panose="020B0604020202020204" pitchFamily="34" charset="0"/>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3146802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993087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67" r:id="rId3"/>
    <p:sldLayoutId id="2147483672" r:id="rId4"/>
    <p:sldLayoutId id="2147483673" r:id="rId5"/>
    <p:sldLayoutId id="2147483668" r:id="rId6"/>
    <p:sldLayoutId id="2147483669"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6.bin"/><Relationship Id="rId18" Type="http://schemas.openxmlformats.org/officeDocument/2006/relationships/image" Target="../media/image1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0.wmf"/><Relationship Id="rId17" Type="http://schemas.openxmlformats.org/officeDocument/2006/relationships/oleObject" Target="../embeddings/oleObject8.bin"/><Relationship Id="rId2" Type="http://schemas.openxmlformats.org/officeDocument/2006/relationships/slideLayout" Target="../slideLayouts/slideLayout4.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4.bin"/><Relationship Id="rId14" Type="http://schemas.openxmlformats.org/officeDocument/2006/relationships/image" Target="../media/image11.wmf"/></Relationships>
</file>

<file path=ppt/slides/_rels/slide12.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4.bin"/><Relationship Id="rId18" Type="http://schemas.openxmlformats.org/officeDocument/2006/relationships/image" Target="../media/image20.w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7.wmf"/><Relationship Id="rId17" Type="http://schemas.openxmlformats.org/officeDocument/2006/relationships/oleObject" Target="../embeddings/oleObject16.bin"/><Relationship Id="rId2" Type="http://schemas.openxmlformats.org/officeDocument/2006/relationships/slideLayout" Target="../slideLayouts/slideLayout4.xml"/><Relationship Id="rId16" Type="http://schemas.openxmlformats.org/officeDocument/2006/relationships/image" Target="../media/image19.wmf"/><Relationship Id="rId1" Type="http://schemas.openxmlformats.org/officeDocument/2006/relationships/vmlDrawing" Target="../drawings/vmlDrawing2.vml"/><Relationship Id="rId6" Type="http://schemas.openxmlformats.org/officeDocument/2006/relationships/image" Target="../media/image15.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16.wmf"/><Relationship Id="rId4" Type="http://schemas.openxmlformats.org/officeDocument/2006/relationships/image" Target="../media/image14.wmf"/><Relationship Id="rId9" Type="http://schemas.openxmlformats.org/officeDocument/2006/relationships/oleObject" Target="../embeddings/oleObject12.bin"/><Relationship Id="rId14" Type="http://schemas.openxmlformats.org/officeDocument/2006/relationships/image" Target="../media/image18.wmf"/></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4.xml"/><Relationship Id="rId5" Type="http://schemas.openxmlformats.org/officeDocument/2006/relationships/image" Target="../media/image25.pn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9D9BF5-9C4F-4E55-996A-36DF8C46567A}"/>
              </a:ext>
            </a:extLst>
          </p:cNvPr>
          <p:cNvSpPr>
            <a:spLocks noGrp="1"/>
          </p:cNvSpPr>
          <p:nvPr>
            <p:ph type="ctrTitle"/>
          </p:nvPr>
        </p:nvSpPr>
        <p:spPr>
          <a:xfrm>
            <a:off x="251519" y="2999260"/>
            <a:ext cx="8639999" cy="1385556"/>
          </a:xfrm>
        </p:spPr>
        <p:txBody>
          <a:bodyPr/>
          <a:lstStyle/>
          <a:p>
            <a:r>
              <a:rPr lang="zh-CN" altLang="en-US" dirty="0"/>
              <a:t>多通道声发射系统设计</a:t>
            </a:r>
            <a:br>
              <a:rPr lang="en-US" altLang="zh-CN" dirty="0"/>
            </a:br>
            <a:r>
              <a:rPr lang="zh-CN" altLang="en-US" dirty="0"/>
              <a:t>与高精度信源定位方法研究</a:t>
            </a:r>
          </a:p>
        </p:txBody>
      </p:sp>
      <p:sp>
        <p:nvSpPr>
          <p:cNvPr id="3" name="副标题 2">
            <a:extLst>
              <a:ext uri="{FF2B5EF4-FFF2-40B4-BE49-F238E27FC236}">
                <a16:creationId xmlns:a16="http://schemas.microsoft.com/office/drawing/2014/main" id="{6E0E506A-2792-4C1C-860F-BF0CE07FF022}"/>
              </a:ext>
            </a:extLst>
          </p:cNvPr>
          <p:cNvSpPr>
            <a:spLocks noGrp="1"/>
          </p:cNvSpPr>
          <p:nvPr>
            <p:ph type="subTitle" idx="1"/>
          </p:nvPr>
        </p:nvSpPr>
        <p:spPr/>
        <p:txBody>
          <a:bodyPr/>
          <a:lstStyle/>
          <a:p>
            <a:r>
              <a:rPr lang="zh-CN" altLang="en-US" sz="2800" dirty="0"/>
              <a:t>鲍文龙、翁新羽、黄忠玮、李新宇、余淼</a:t>
            </a:r>
          </a:p>
        </p:txBody>
      </p:sp>
      <p:sp>
        <p:nvSpPr>
          <p:cNvPr id="4" name="副标题 2">
            <a:extLst>
              <a:ext uri="{FF2B5EF4-FFF2-40B4-BE49-F238E27FC236}">
                <a16:creationId xmlns:a16="http://schemas.microsoft.com/office/drawing/2014/main" id="{81F5E669-1E09-4D5D-863F-457C1E2B32B0}"/>
              </a:ext>
            </a:extLst>
          </p:cNvPr>
          <p:cNvSpPr txBox="1">
            <a:spLocks/>
          </p:cNvSpPr>
          <p:nvPr/>
        </p:nvSpPr>
        <p:spPr>
          <a:xfrm>
            <a:off x="251519" y="5496694"/>
            <a:ext cx="8639999" cy="838200"/>
          </a:xfrm>
          <a:prstGeom prst="rect">
            <a:avLst/>
          </a:prstGeom>
        </p:spPr>
        <p:txBody>
          <a:bodyPr anchor="ctr"/>
          <a:lstStyle>
            <a:lvl1pPr marL="0" indent="0" algn="ctr" defTabSz="914400" rtl="0" eaLnBrk="1" latinLnBrk="0" hangingPunct="1">
              <a:lnSpc>
                <a:spcPct val="90000"/>
              </a:lnSpc>
              <a:spcBef>
                <a:spcPts val="1000"/>
              </a:spcBef>
              <a:buFont typeface="Wingdings" pitchFamily="2" charset="2"/>
              <a:buNone/>
              <a:defRPr sz="3200" b="0" kern="1200">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400" dirty="0"/>
              <a:t>指导老师：刘辉</a:t>
            </a:r>
          </a:p>
        </p:txBody>
      </p:sp>
    </p:spTree>
    <p:extLst>
      <p:ext uri="{BB962C8B-B14F-4D97-AF65-F5344CB8AC3E}">
        <p14:creationId xmlns:p14="http://schemas.microsoft.com/office/powerpoint/2010/main" val="3415119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声发射检测过程的数学分析</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sp>
        <p:nvSpPr>
          <p:cNvPr id="58" name="椭圆 57">
            <a:extLst>
              <a:ext uri="{FF2B5EF4-FFF2-40B4-BE49-F238E27FC236}">
                <a16:creationId xmlns:a16="http://schemas.microsoft.com/office/drawing/2014/main" id="{AEB47FC3-0148-4EE7-B0A3-058D1172EB26}"/>
              </a:ext>
            </a:extLst>
          </p:cNvPr>
          <p:cNvSpPr/>
          <p:nvPr/>
        </p:nvSpPr>
        <p:spPr>
          <a:xfrm>
            <a:off x="2090561" y="682206"/>
            <a:ext cx="5040037" cy="5040037"/>
          </a:xfrm>
          <a:prstGeom prst="ellipse">
            <a:avLst/>
          </a:prstGeom>
          <a:gradFill flip="none" rotWithShape="1">
            <a:gsLst>
              <a:gs pos="0">
                <a:schemeClr val="accent6">
                  <a:lumMod val="67000"/>
                </a:schemeClr>
              </a:gs>
              <a:gs pos="73000">
                <a:srgbClr val="FBCCA6"/>
              </a:gs>
              <a:gs pos="39000">
                <a:schemeClr val="accent6">
                  <a:lumMod val="97000"/>
                  <a:lumOff val="3000"/>
                </a:schemeClr>
              </a:gs>
              <a:gs pos="100000">
                <a:schemeClr val="bg1"/>
              </a:gs>
            </a:gsLst>
            <a:path path="shape">
              <a:fillToRect l="50000" t="50000" r="50000" b="50000"/>
            </a:path>
            <a:tileRect/>
          </a:gradFill>
          <a:ln w="28575">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9" name="直接箭头连接符 58">
            <a:extLst>
              <a:ext uri="{FF2B5EF4-FFF2-40B4-BE49-F238E27FC236}">
                <a16:creationId xmlns:a16="http://schemas.microsoft.com/office/drawing/2014/main" id="{3A96F6E2-D724-489E-8BFA-11CD12B53611}"/>
              </a:ext>
            </a:extLst>
          </p:cNvPr>
          <p:cNvCxnSpPr>
            <a:cxnSpLocks/>
            <a:endCxn id="60" idx="2"/>
          </p:cNvCxnSpPr>
          <p:nvPr/>
        </p:nvCxnSpPr>
        <p:spPr>
          <a:xfrm flipH="1" flipV="1">
            <a:off x="1066932" y="1222888"/>
            <a:ext cx="18920" cy="36990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0" name="文本框 59">
            <a:extLst>
              <a:ext uri="{FF2B5EF4-FFF2-40B4-BE49-F238E27FC236}">
                <a16:creationId xmlns:a16="http://schemas.microsoft.com/office/drawing/2014/main" id="{5B331AFC-59BB-477D-A381-3BF7945E95DD}"/>
              </a:ext>
            </a:extLst>
          </p:cNvPr>
          <p:cNvSpPr txBox="1"/>
          <p:nvPr/>
        </p:nvSpPr>
        <p:spPr>
          <a:xfrm>
            <a:off x="186178" y="822778"/>
            <a:ext cx="1761507" cy="400110"/>
          </a:xfrm>
          <a:prstGeom prst="rect">
            <a:avLst/>
          </a:prstGeom>
          <a:noFill/>
        </p:spPr>
        <p:txBody>
          <a:bodyPr wrap="square" rtlCol="0">
            <a:spAutoFit/>
          </a:bodyPr>
          <a:lstStyle/>
          <a:p>
            <a:pPr algn="ct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传感器</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61" name="直接箭头连接符 60">
            <a:extLst>
              <a:ext uri="{FF2B5EF4-FFF2-40B4-BE49-F238E27FC236}">
                <a16:creationId xmlns:a16="http://schemas.microsoft.com/office/drawing/2014/main" id="{1A2AFD83-2AFE-4CB2-8036-2547AD255F00}"/>
              </a:ext>
            </a:extLst>
          </p:cNvPr>
          <p:cNvCxnSpPr>
            <a:cxnSpLocks/>
          </p:cNvCxnSpPr>
          <p:nvPr/>
        </p:nvCxnSpPr>
        <p:spPr>
          <a:xfrm flipH="1" flipV="1">
            <a:off x="4492111" y="2704119"/>
            <a:ext cx="90114" cy="489137"/>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2" name="文本框 61">
            <a:extLst>
              <a:ext uri="{FF2B5EF4-FFF2-40B4-BE49-F238E27FC236}">
                <a16:creationId xmlns:a16="http://schemas.microsoft.com/office/drawing/2014/main" id="{602066AF-399F-44EB-B6B6-83DB2C09759E}"/>
              </a:ext>
            </a:extLst>
          </p:cNvPr>
          <p:cNvSpPr txBox="1"/>
          <p:nvPr/>
        </p:nvSpPr>
        <p:spPr>
          <a:xfrm>
            <a:off x="3100703" y="2260206"/>
            <a:ext cx="2448863" cy="400110"/>
          </a:xfrm>
          <a:prstGeom prst="rect">
            <a:avLst/>
          </a:prstGeom>
          <a:noFill/>
        </p:spPr>
        <p:txBody>
          <a:bodyPr wrap="square" rtlCol="0">
            <a:spAutoFit/>
          </a:bodyPr>
          <a:lstStyle/>
          <a:p>
            <a:pPr algn="ct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声发射点</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63" name="组合 62">
            <a:extLst>
              <a:ext uri="{FF2B5EF4-FFF2-40B4-BE49-F238E27FC236}">
                <a16:creationId xmlns:a16="http://schemas.microsoft.com/office/drawing/2014/main" id="{64CFA9F8-1B7E-4B13-8F6A-260F7E4F70D7}"/>
              </a:ext>
            </a:extLst>
          </p:cNvPr>
          <p:cNvGrpSpPr/>
          <p:nvPr/>
        </p:nvGrpSpPr>
        <p:grpSpPr>
          <a:xfrm>
            <a:off x="1409841" y="3018371"/>
            <a:ext cx="3254375" cy="2049145"/>
            <a:chOff x="5504" y="4699"/>
            <a:chExt cx="5125" cy="3227"/>
          </a:xfrm>
        </p:grpSpPr>
        <p:sp>
          <p:nvSpPr>
            <p:cNvPr id="64" name=" 30">
              <a:extLst>
                <a:ext uri="{FF2B5EF4-FFF2-40B4-BE49-F238E27FC236}">
                  <a16:creationId xmlns:a16="http://schemas.microsoft.com/office/drawing/2014/main" id="{BA73DEB9-2343-469C-BC9D-BD800C54CDD9}"/>
                </a:ext>
              </a:extLst>
            </p:cNvPr>
            <p:cNvSpPr/>
            <p:nvPr/>
          </p:nvSpPr>
          <p:spPr>
            <a:xfrm>
              <a:off x="5504" y="5318"/>
              <a:ext cx="170" cy="17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65" name=" 30">
              <a:extLst>
                <a:ext uri="{FF2B5EF4-FFF2-40B4-BE49-F238E27FC236}">
                  <a16:creationId xmlns:a16="http://schemas.microsoft.com/office/drawing/2014/main" id="{E68DCCE2-7785-4CE5-9575-85360D81D7BF}"/>
                </a:ext>
              </a:extLst>
            </p:cNvPr>
            <p:cNvSpPr/>
            <p:nvPr/>
          </p:nvSpPr>
          <p:spPr>
            <a:xfrm>
              <a:off x="10459" y="5005"/>
              <a:ext cx="170" cy="17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66" name=" 30">
              <a:extLst>
                <a:ext uri="{FF2B5EF4-FFF2-40B4-BE49-F238E27FC236}">
                  <a16:creationId xmlns:a16="http://schemas.microsoft.com/office/drawing/2014/main" id="{088922B3-E3C2-41CF-9517-C90B81C3D789}"/>
                </a:ext>
              </a:extLst>
            </p:cNvPr>
            <p:cNvSpPr/>
            <p:nvPr/>
          </p:nvSpPr>
          <p:spPr>
            <a:xfrm>
              <a:off x="8780" y="7756"/>
              <a:ext cx="170" cy="17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67" name="文本框 66">
              <a:extLst>
                <a:ext uri="{FF2B5EF4-FFF2-40B4-BE49-F238E27FC236}">
                  <a16:creationId xmlns:a16="http://schemas.microsoft.com/office/drawing/2014/main" id="{18D3FACB-99A1-4DA6-A874-3F6C169EA547}"/>
                </a:ext>
              </a:extLst>
            </p:cNvPr>
            <p:cNvSpPr txBox="1"/>
            <p:nvPr/>
          </p:nvSpPr>
          <p:spPr>
            <a:xfrm>
              <a:off x="9626" y="4699"/>
              <a:ext cx="860" cy="580"/>
            </a:xfrm>
            <a:prstGeom prst="rect">
              <a:avLst/>
            </a:prstGeom>
            <a:noFill/>
          </p:spPr>
          <p:txBody>
            <a:bodyPr wrap="square" rtlCol="0">
              <a:spAutoFit/>
            </a:bodyPr>
            <a:lstStyle/>
            <a:p>
              <a:r>
                <a:rPr lang="en-US" altLang="zh-CN" b="1"/>
                <a:t>C1</a:t>
              </a:r>
            </a:p>
          </p:txBody>
        </p:sp>
        <p:sp>
          <p:nvSpPr>
            <p:cNvPr id="68" name="文本框 67">
              <a:extLst>
                <a:ext uri="{FF2B5EF4-FFF2-40B4-BE49-F238E27FC236}">
                  <a16:creationId xmlns:a16="http://schemas.microsoft.com/office/drawing/2014/main" id="{DD738BE3-F210-405B-96BB-A1781EA6B67D}"/>
                </a:ext>
              </a:extLst>
            </p:cNvPr>
            <p:cNvSpPr txBox="1"/>
            <p:nvPr/>
          </p:nvSpPr>
          <p:spPr>
            <a:xfrm>
              <a:off x="5715" y="5110"/>
              <a:ext cx="860" cy="580"/>
            </a:xfrm>
            <a:prstGeom prst="rect">
              <a:avLst/>
            </a:prstGeom>
            <a:noFill/>
          </p:spPr>
          <p:txBody>
            <a:bodyPr wrap="square" rtlCol="0">
              <a:spAutoFit/>
            </a:bodyPr>
            <a:lstStyle/>
            <a:p>
              <a:r>
                <a:rPr lang="en-US" altLang="zh-CN" b="1"/>
                <a:t>C3</a:t>
              </a:r>
            </a:p>
          </p:txBody>
        </p:sp>
        <p:sp>
          <p:nvSpPr>
            <p:cNvPr id="69" name="文本框 68">
              <a:extLst>
                <a:ext uri="{FF2B5EF4-FFF2-40B4-BE49-F238E27FC236}">
                  <a16:creationId xmlns:a16="http://schemas.microsoft.com/office/drawing/2014/main" id="{AD0BA454-C0C2-4417-8212-8DC23A6F7C59}"/>
                </a:ext>
              </a:extLst>
            </p:cNvPr>
            <p:cNvSpPr txBox="1"/>
            <p:nvPr/>
          </p:nvSpPr>
          <p:spPr>
            <a:xfrm>
              <a:off x="8608" y="7176"/>
              <a:ext cx="860" cy="580"/>
            </a:xfrm>
            <a:prstGeom prst="rect">
              <a:avLst/>
            </a:prstGeom>
            <a:noFill/>
          </p:spPr>
          <p:txBody>
            <a:bodyPr wrap="square" rtlCol="0">
              <a:spAutoFit/>
            </a:bodyPr>
            <a:lstStyle/>
            <a:p>
              <a:r>
                <a:rPr lang="en-US" altLang="zh-CN" b="1"/>
                <a:t>C2</a:t>
              </a:r>
            </a:p>
          </p:txBody>
        </p:sp>
      </p:grpSp>
      <p:grpSp>
        <p:nvGrpSpPr>
          <p:cNvPr id="70" name="组合 69">
            <a:extLst>
              <a:ext uri="{FF2B5EF4-FFF2-40B4-BE49-F238E27FC236}">
                <a16:creationId xmlns:a16="http://schemas.microsoft.com/office/drawing/2014/main" id="{1DD53C98-B2E3-4895-9978-23CBCCD921B1}"/>
              </a:ext>
            </a:extLst>
          </p:cNvPr>
          <p:cNvGrpSpPr/>
          <p:nvPr/>
        </p:nvGrpSpPr>
        <p:grpSpPr>
          <a:xfrm>
            <a:off x="224296" y="685381"/>
            <a:ext cx="6119495" cy="6118860"/>
            <a:chOff x="3937" y="1275"/>
            <a:chExt cx="9637" cy="9636"/>
          </a:xfrm>
        </p:grpSpPr>
        <p:sp>
          <p:nvSpPr>
            <p:cNvPr id="71" name="文本框 70">
              <a:extLst>
                <a:ext uri="{FF2B5EF4-FFF2-40B4-BE49-F238E27FC236}">
                  <a16:creationId xmlns:a16="http://schemas.microsoft.com/office/drawing/2014/main" id="{CBCBCD4B-0D65-42EA-9BEE-8B330922E9F8}"/>
                </a:ext>
              </a:extLst>
            </p:cNvPr>
            <p:cNvSpPr txBox="1"/>
            <p:nvPr/>
          </p:nvSpPr>
          <p:spPr>
            <a:xfrm>
              <a:off x="5598" y="8734"/>
              <a:ext cx="977" cy="580"/>
            </a:xfrm>
            <a:prstGeom prst="rect">
              <a:avLst/>
            </a:prstGeom>
            <a:noFill/>
          </p:spPr>
          <p:txBody>
            <a:bodyPr wrap="square" rtlCol="0">
              <a:spAutoFit/>
            </a:bodyPr>
            <a:lstStyle/>
            <a:p>
              <a:r>
                <a:rPr lang="en-US" altLang="zh-CN" b="1"/>
                <a:t>S10</a:t>
              </a:r>
            </a:p>
          </p:txBody>
        </p:sp>
        <p:sp>
          <p:nvSpPr>
            <p:cNvPr id="72" name="文本框 71">
              <a:extLst>
                <a:ext uri="{FF2B5EF4-FFF2-40B4-BE49-F238E27FC236}">
                  <a16:creationId xmlns:a16="http://schemas.microsoft.com/office/drawing/2014/main" id="{6A7DF107-5D09-41C6-8C63-75EFE05C7BB9}"/>
                </a:ext>
              </a:extLst>
            </p:cNvPr>
            <p:cNvSpPr txBox="1"/>
            <p:nvPr/>
          </p:nvSpPr>
          <p:spPr>
            <a:xfrm>
              <a:off x="6769" y="9679"/>
              <a:ext cx="977" cy="580"/>
            </a:xfrm>
            <a:prstGeom prst="rect">
              <a:avLst/>
            </a:prstGeom>
            <a:noFill/>
          </p:spPr>
          <p:txBody>
            <a:bodyPr wrap="square" rtlCol="0">
              <a:spAutoFit/>
            </a:bodyPr>
            <a:lstStyle/>
            <a:p>
              <a:r>
                <a:rPr lang="en-US" altLang="zh-CN" b="1"/>
                <a:t>S9</a:t>
              </a:r>
            </a:p>
          </p:txBody>
        </p:sp>
        <p:sp>
          <p:nvSpPr>
            <p:cNvPr id="73" name="文本框 72">
              <a:extLst>
                <a:ext uri="{FF2B5EF4-FFF2-40B4-BE49-F238E27FC236}">
                  <a16:creationId xmlns:a16="http://schemas.microsoft.com/office/drawing/2014/main" id="{C7010902-3F6B-47C3-A568-E05B647799DB}"/>
                </a:ext>
              </a:extLst>
            </p:cNvPr>
            <p:cNvSpPr txBox="1"/>
            <p:nvPr/>
          </p:nvSpPr>
          <p:spPr>
            <a:xfrm>
              <a:off x="8503" y="9973"/>
              <a:ext cx="977" cy="580"/>
            </a:xfrm>
            <a:prstGeom prst="rect">
              <a:avLst/>
            </a:prstGeom>
            <a:noFill/>
          </p:spPr>
          <p:txBody>
            <a:bodyPr wrap="square" rtlCol="0">
              <a:spAutoFit/>
            </a:bodyPr>
            <a:lstStyle/>
            <a:p>
              <a:r>
                <a:rPr lang="en-US" altLang="zh-CN" b="1"/>
                <a:t>S8</a:t>
              </a:r>
            </a:p>
          </p:txBody>
        </p:sp>
        <p:sp>
          <p:nvSpPr>
            <p:cNvPr id="74" name="文本框 73">
              <a:extLst>
                <a:ext uri="{FF2B5EF4-FFF2-40B4-BE49-F238E27FC236}">
                  <a16:creationId xmlns:a16="http://schemas.microsoft.com/office/drawing/2014/main" id="{61C71FA0-FAC4-45DD-ACFA-945D59C1B858}"/>
                </a:ext>
              </a:extLst>
            </p:cNvPr>
            <p:cNvSpPr txBox="1"/>
            <p:nvPr/>
          </p:nvSpPr>
          <p:spPr>
            <a:xfrm>
              <a:off x="10184" y="9679"/>
              <a:ext cx="977" cy="580"/>
            </a:xfrm>
            <a:prstGeom prst="rect">
              <a:avLst/>
            </a:prstGeom>
            <a:noFill/>
          </p:spPr>
          <p:txBody>
            <a:bodyPr wrap="square" rtlCol="0">
              <a:spAutoFit/>
            </a:bodyPr>
            <a:lstStyle/>
            <a:p>
              <a:r>
                <a:rPr lang="en-US" altLang="zh-CN" b="1"/>
                <a:t>S7</a:t>
              </a:r>
            </a:p>
          </p:txBody>
        </p:sp>
        <p:sp>
          <p:nvSpPr>
            <p:cNvPr id="75" name="文本框 74">
              <a:extLst>
                <a:ext uri="{FF2B5EF4-FFF2-40B4-BE49-F238E27FC236}">
                  <a16:creationId xmlns:a16="http://schemas.microsoft.com/office/drawing/2014/main" id="{785B3CB9-456C-4B6F-BC55-A5A54508FB11}"/>
                </a:ext>
              </a:extLst>
            </p:cNvPr>
            <p:cNvSpPr txBox="1"/>
            <p:nvPr/>
          </p:nvSpPr>
          <p:spPr>
            <a:xfrm>
              <a:off x="4621" y="7551"/>
              <a:ext cx="977" cy="580"/>
            </a:xfrm>
            <a:prstGeom prst="rect">
              <a:avLst/>
            </a:prstGeom>
            <a:noFill/>
          </p:spPr>
          <p:txBody>
            <a:bodyPr wrap="square" rtlCol="0">
              <a:spAutoFit/>
            </a:bodyPr>
            <a:lstStyle/>
            <a:p>
              <a:r>
                <a:rPr lang="en-US" altLang="zh-CN" b="1"/>
                <a:t>S11</a:t>
              </a:r>
            </a:p>
          </p:txBody>
        </p:sp>
        <p:sp>
          <p:nvSpPr>
            <p:cNvPr id="76" name="文本框 75">
              <a:extLst>
                <a:ext uri="{FF2B5EF4-FFF2-40B4-BE49-F238E27FC236}">
                  <a16:creationId xmlns:a16="http://schemas.microsoft.com/office/drawing/2014/main" id="{C7142228-3C44-4B86-B87E-AAA9F8DDEE5B}"/>
                </a:ext>
              </a:extLst>
            </p:cNvPr>
            <p:cNvSpPr txBox="1"/>
            <p:nvPr/>
          </p:nvSpPr>
          <p:spPr>
            <a:xfrm>
              <a:off x="5366" y="2919"/>
              <a:ext cx="977" cy="580"/>
            </a:xfrm>
            <a:prstGeom prst="rect">
              <a:avLst/>
            </a:prstGeom>
            <a:noFill/>
          </p:spPr>
          <p:txBody>
            <a:bodyPr wrap="square" rtlCol="0">
              <a:spAutoFit/>
            </a:bodyPr>
            <a:lstStyle/>
            <a:p>
              <a:r>
                <a:rPr lang="en-US" altLang="zh-CN" b="1"/>
                <a:t>S14</a:t>
              </a:r>
            </a:p>
          </p:txBody>
        </p:sp>
        <p:sp>
          <p:nvSpPr>
            <p:cNvPr id="77" name="文本框 76">
              <a:extLst>
                <a:ext uri="{FF2B5EF4-FFF2-40B4-BE49-F238E27FC236}">
                  <a16:creationId xmlns:a16="http://schemas.microsoft.com/office/drawing/2014/main" id="{96E87394-E63F-4A8D-9DD9-0C6123273A9F}"/>
                </a:ext>
              </a:extLst>
            </p:cNvPr>
            <p:cNvSpPr txBox="1"/>
            <p:nvPr/>
          </p:nvSpPr>
          <p:spPr>
            <a:xfrm>
              <a:off x="4587" y="4290"/>
              <a:ext cx="977" cy="580"/>
            </a:xfrm>
            <a:prstGeom prst="rect">
              <a:avLst/>
            </a:prstGeom>
            <a:noFill/>
          </p:spPr>
          <p:txBody>
            <a:bodyPr wrap="square" rtlCol="0">
              <a:spAutoFit/>
            </a:bodyPr>
            <a:lstStyle/>
            <a:p>
              <a:r>
                <a:rPr lang="en-US" altLang="zh-CN" b="1"/>
                <a:t>S13</a:t>
              </a:r>
            </a:p>
          </p:txBody>
        </p:sp>
        <p:sp>
          <p:nvSpPr>
            <p:cNvPr id="78" name="文本框 77">
              <a:extLst>
                <a:ext uri="{FF2B5EF4-FFF2-40B4-BE49-F238E27FC236}">
                  <a16:creationId xmlns:a16="http://schemas.microsoft.com/office/drawing/2014/main" id="{6DC97416-000B-4ED3-B146-8230CD0EC43F}"/>
                </a:ext>
              </a:extLst>
            </p:cNvPr>
            <p:cNvSpPr txBox="1"/>
            <p:nvPr/>
          </p:nvSpPr>
          <p:spPr>
            <a:xfrm>
              <a:off x="6575" y="2124"/>
              <a:ext cx="977" cy="580"/>
            </a:xfrm>
            <a:prstGeom prst="rect">
              <a:avLst/>
            </a:prstGeom>
            <a:noFill/>
          </p:spPr>
          <p:txBody>
            <a:bodyPr wrap="square" rtlCol="0">
              <a:spAutoFit/>
            </a:bodyPr>
            <a:lstStyle/>
            <a:p>
              <a:r>
                <a:rPr lang="en-US" altLang="zh-CN" b="1"/>
                <a:t>S15</a:t>
              </a:r>
            </a:p>
          </p:txBody>
        </p:sp>
        <p:sp>
          <p:nvSpPr>
            <p:cNvPr id="79" name="文本框 78">
              <a:extLst>
                <a:ext uri="{FF2B5EF4-FFF2-40B4-BE49-F238E27FC236}">
                  <a16:creationId xmlns:a16="http://schemas.microsoft.com/office/drawing/2014/main" id="{DA64DAEC-E828-4C02-9BF9-010284FF6383}"/>
                </a:ext>
              </a:extLst>
            </p:cNvPr>
            <p:cNvSpPr txBox="1"/>
            <p:nvPr/>
          </p:nvSpPr>
          <p:spPr>
            <a:xfrm>
              <a:off x="4244" y="5804"/>
              <a:ext cx="977" cy="580"/>
            </a:xfrm>
            <a:prstGeom prst="rect">
              <a:avLst/>
            </a:prstGeom>
            <a:noFill/>
          </p:spPr>
          <p:txBody>
            <a:bodyPr wrap="square" rtlCol="0">
              <a:spAutoFit/>
            </a:bodyPr>
            <a:lstStyle/>
            <a:p>
              <a:r>
                <a:rPr lang="en-US" altLang="zh-CN" b="1"/>
                <a:t>S12</a:t>
              </a:r>
            </a:p>
          </p:txBody>
        </p:sp>
        <p:grpSp>
          <p:nvGrpSpPr>
            <p:cNvPr id="80" name="组合 79">
              <a:extLst>
                <a:ext uri="{FF2B5EF4-FFF2-40B4-BE49-F238E27FC236}">
                  <a16:creationId xmlns:a16="http://schemas.microsoft.com/office/drawing/2014/main" id="{1D04825C-5C63-4C15-BBAA-F10A4828D51A}"/>
                </a:ext>
              </a:extLst>
            </p:cNvPr>
            <p:cNvGrpSpPr/>
            <p:nvPr/>
          </p:nvGrpSpPr>
          <p:grpSpPr>
            <a:xfrm>
              <a:off x="3937" y="1275"/>
              <a:ext cx="9637" cy="9636"/>
              <a:chOff x="4782" y="811"/>
              <a:chExt cx="9637" cy="9636"/>
            </a:xfrm>
          </p:grpSpPr>
          <p:sp>
            <p:nvSpPr>
              <p:cNvPr id="88" name="椭圆 87">
                <a:extLst>
                  <a:ext uri="{FF2B5EF4-FFF2-40B4-BE49-F238E27FC236}">
                    <a16:creationId xmlns:a16="http://schemas.microsoft.com/office/drawing/2014/main" id="{B2CAFD5D-8AE2-49D3-A565-5118C1E397F2}"/>
                  </a:ext>
                </a:extLst>
              </p:cNvPr>
              <p:cNvSpPr/>
              <p:nvPr/>
            </p:nvSpPr>
            <p:spPr>
              <a:xfrm>
                <a:off x="5065" y="1094"/>
                <a:ext cx="9071" cy="9071"/>
              </a:xfrm>
              <a:prstGeom prst="ellipse">
                <a:avLst/>
              </a:prstGeom>
              <a:noFill/>
              <a:ln w="38100">
                <a:solidFill>
                  <a:schemeClr val="accent1"/>
                </a:solidFill>
              </a:ln>
              <a:extLst>
                <a:ext uri="{909E8E84-426E-40DD-AFC4-6F175D3DCCD1}">
                  <a14:hiddenFill xmlns:a14="http://schemas.microsoft.com/office/drawing/2010/main">
                    <a:solidFill>
                      <a:schemeClr val="accent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9" name="组合 88">
                <a:extLst>
                  <a:ext uri="{FF2B5EF4-FFF2-40B4-BE49-F238E27FC236}">
                    <a16:creationId xmlns:a16="http://schemas.microsoft.com/office/drawing/2014/main" id="{5850D996-1F93-440E-8F32-F1C5C85BBC86}"/>
                  </a:ext>
                </a:extLst>
              </p:cNvPr>
              <p:cNvGrpSpPr/>
              <p:nvPr/>
            </p:nvGrpSpPr>
            <p:grpSpPr>
              <a:xfrm>
                <a:off x="4782" y="811"/>
                <a:ext cx="9636" cy="9636"/>
                <a:chOff x="4782" y="811"/>
                <a:chExt cx="9636" cy="9636"/>
              </a:xfrm>
            </p:grpSpPr>
            <p:sp>
              <p:nvSpPr>
                <p:cNvPr id="105" name=" 184">
                  <a:extLst>
                    <a:ext uri="{FF2B5EF4-FFF2-40B4-BE49-F238E27FC236}">
                      <a16:creationId xmlns:a16="http://schemas.microsoft.com/office/drawing/2014/main" id="{99148D8C-E2FD-445F-8BAF-963D84E1238D}"/>
                    </a:ext>
                  </a:extLst>
                </p:cNvPr>
                <p:cNvSpPr/>
                <p:nvPr/>
              </p:nvSpPr>
              <p:spPr>
                <a:xfrm>
                  <a:off x="9458" y="811"/>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6" name=" 184">
                  <a:extLst>
                    <a:ext uri="{FF2B5EF4-FFF2-40B4-BE49-F238E27FC236}">
                      <a16:creationId xmlns:a16="http://schemas.microsoft.com/office/drawing/2014/main" id="{364AE346-93E9-4A45-947A-269E8066C47C}"/>
                    </a:ext>
                  </a:extLst>
                </p:cNvPr>
                <p:cNvSpPr/>
                <p:nvPr/>
              </p:nvSpPr>
              <p:spPr>
                <a:xfrm>
                  <a:off x="9459" y="10165"/>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7" name=" 184">
                  <a:extLst>
                    <a:ext uri="{FF2B5EF4-FFF2-40B4-BE49-F238E27FC236}">
                      <a16:creationId xmlns:a16="http://schemas.microsoft.com/office/drawing/2014/main" id="{70B262AF-D028-43B2-A54A-DC45E69C2661}"/>
                    </a:ext>
                  </a:extLst>
                </p:cNvPr>
                <p:cNvSpPr/>
                <p:nvPr/>
              </p:nvSpPr>
              <p:spPr>
                <a:xfrm>
                  <a:off x="4782"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8" name=" 184">
                  <a:extLst>
                    <a:ext uri="{FF2B5EF4-FFF2-40B4-BE49-F238E27FC236}">
                      <a16:creationId xmlns:a16="http://schemas.microsoft.com/office/drawing/2014/main" id="{F85CAB20-59E4-4708-9E6D-7B407882E99A}"/>
                    </a:ext>
                  </a:extLst>
                </p:cNvPr>
                <p:cNvSpPr/>
                <p:nvPr/>
              </p:nvSpPr>
              <p:spPr>
                <a:xfrm>
                  <a:off x="14136"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grpSp>
          <p:grpSp>
            <p:nvGrpSpPr>
              <p:cNvPr id="90" name="组合 89">
                <a:extLst>
                  <a:ext uri="{FF2B5EF4-FFF2-40B4-BE49-F238E27FC236}">
                    <a16:creationId xmlns:a16="http://schemas.microsoft.com/office/drawing/2014/main" id="{110C3068-EFD0-4F17-82C5-A8D0FA7765A2}"/>
                  </a:ext>
                </a:extLst>
              </p:cNvPr>
              <p:cNvGrpSpPr/>
              <p:nvPr/>
            </p:nvGrpSpPr>
            <p:grpSpPr>
              <a:xfrm rot="2580000">
                <a:off x="4783" y="811"/>
                <a:ext cx="9636" cy="9636"/>
                <a:chOff x="4782" y="811"/>
                <a:chExt cx="9636" cy="9636"/>
              </a:xfrm>
            </p:grpSpPr>
            <p:sp>
              <p:nvSpPr>
                <p:cNvPr id="101" name=" 184">
                  <a:extLst>
                    <a:ext uri="{FF2B5EF4-FFF2-40B4-BE49-F238E27FC236}">
                      <a16:creationId xmlns:a16="http://schemas.microsoft.com/office/drawing/2014/main" id="{99AEDDEE-7892-4FA2-BC45-56EBFD514A17}"/>
                    </a:ext>
                  </a:extLst>
                </p:cNvPr>
                <p:cNvSpPr/>
                <p:nvPr/>
              </p:nvSpPr>
              <p:spPr>
                <a:xfrm>
                  <a:off x="9458" y="811"/>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2" name=" 184">
                  <a:extLst>
                    <a:ext uri="{FF2B5EF4-FFF2-40B4-BE49-F238E27FC236}">
                      <a16:creationId xmlns:a16="http://schemas.microsoft.com/office/drawing/2014/main" id="{1F21F739-5F27-4479-9388-4FC78CF2C127}"/>
                    </a:ext>
                  </a:extLst>
                </p:cNvPr>
                <p:cNvSpPr/>
                <p:nvPr/>
              </p:nvSpPr>
              <p:spPr>
                <a:xfrm>
                  <a:off x="9459" y="10165"/>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3" name=" 184">
                  <a:extLst>
                    <a:ext uri="{FF2B5EF4-FFF2-40B4-BE49-F238E27FC236}">
                      <a16:creationId xmlns:a16="http://schemas.microsoft.com/office/drawing/2014/main" id="{CC5C30CF-52C3-4EF7-AB81-418F0B8DFE94}"/>
                    </a:ext>
                  </a:extLst>
                </p:cNvPr>
                <p:cNvSpPr/>
                <p:nvPr/>
              </p:nvSpPr>
              <p:spPr>
                <a:xfrm>
                  <a:off x="4782"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4" name=" 184">
                  <a:extLst>
                    <a:ext uri="{FF2B5EF4-FFF2-40B4-BE49-F238E27FC236}">
                      <a16:creationId xmlns:a16="http://schemas.microsoft.com/office/drawing/2014/main" id="{328BA90F-4A5A-457B-9E05-D25B2A340760}"/>
                    </a:ext>
                  </a:extLst>
                </p:cNvPr>
                <p:cNvSpPr/>
                <p:nvPr/>
              </p:nvSpPr>
              <p:spPr>
                <a:xfrm>
                  <a:off x="14136"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grpSp>
          <p:grpSp>
            <p:nvGrpSpPr>
              <p:cNvPr id="91" name="组合 90">
                <a:extLst>
                  <a:ext uri="{FF2B5EF4-FFF2-40B4-BE49-F238E27FC236}">
                    <a16:creationId xmlns:a16="http://schemas.microsoft.com/office/drawing/2014/main" id="{FB620851-11F1-42F0-B3A7-C6D1D922907D}"/>
                  </a:ext>
                </a:extLst>
              </p:cNvPr>
              <p:cNvGrpSpPr/>
              <p:nvPr/>
            </p:nvGrpSpPr>
            <p:grpSpPr>
              <a:xfrm rot="1260000">
                <a:off x="4782" y="811"/>
                <a:ext cx="9636" cy="9636"/>
                <a:chOff x="4782" y="811"/>
                <a:chExt cx="9636" cy="9636"/>
              </a:xfrm>
            </p:grpSpPr>
            <p:sp>
              <p:nvSpPr>
                <p:cNvPr id="97" name=" 184">
                  <a:extLst>
                    <a:ext uri="{FF2B5EF4-FFF2-40B4-BE49-F238E27FC236}">
                      <a16:creationId xmlns:a16="http://schemas.microsoft.com/office/drawing/2014/main" id="{0F299021-E1D9-4DC3-8856-9848AD26AB95}"/>
                    </a:ext>
                  </a:extLst>
                </p:cNvPr>
                <p:cNvSpPr/>
                <p:nvPr/>
              </p:nvSpPr>
              <p:spPr>
                <a:xfrm>
                  <a:off x="9458" y="811"/>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98" name=" 184">
                  <a:extLst>
                    <a:ext uri="{FF2B5EF4-FFF2-40B4-BE49-F238E27FC236}">
                      <a16:creationId xmlns:a16="http://schemas.microsoft.com/office/drawing/2014/main" id="{4353461D-71BE-46F1-9F8A-8B9061B6749E}"/>
                    </a:ext>
                  </a:extLst>
                </p:cNvPr>
                <p:cNvSpPr/>
                <p:nvPr/>
              </p:nvSpPr>
              <p:spPr>
                <a:xfrm>
                  <a:off x="9459" y="10165"/>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99" name=" 184">
                  <a:extLst>
                    <a:ext uri="{FF2B5EF4-FFF2-40B4-BE49-F238E27FC236}">
                      <a16:creationId xmlns:a16="http://schemas.microsoft.com/office/drawing/2014/main" id="{41E4BF6B-7417-4448-AFDA-89079AC57659}"/>
                    </a:ext>
                  </a:extLst>
                </p:cNvPr>
                <p:cNvSpPr/>
                <p:nvPr/>
              </p:nvSpPr>
              <p:spPr>
                <a:xfrm>
                  <a:off x="4782"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00" name=" 184">
                  <a:extLst>
                    <a:ext uri="{FF2B5EF4-FFF2-40B4-BE49-F238E27FC236}">
                      <a16:creationId xmlns:a16="http://schemas.microsoft.com/office/drawing/2014/main" id="{EF80D9A2-D46F-43E5-B52D-99CA1E7412C7}"/>
                    </a:ext>
                  </a:extLst>
                </p:cNvPr>
                <p:cNvSpPr/>
                <p:nvPr/>
              </p:nvSpPr>
              <p:spPr>
                <a:xfrm>
                  <a:off x="14136"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grpSp>
          <p:grpSp>
            <p:nvGrpSpPr>
              <p:cNvPr id="92" name="组合 91">
                <a:extLst>
                  <a:ext uri="{FF2B5EF4-FFF2-40B4-BE49-F238E27FC236}">
                    <a16:creationId xmlns:a16="http://schemas.microsoft.com/office/drawing/2014/main" id="{615DF41C-D360-4319-B585-BFF18D74DFBB}"/>
                  </a:ext>
                </a:extLst>
              </p:cNvPr>
              <p:cNvGrpSpPr/>
              <p:nvPr/>
            </p:nvGrpSpPr>
            <p:grpSpPr>
              <a:xfrm rot="20160000">
                <a:off x="4782" y="811"/>
                <a:ext cx="9636" cy="9636"/>
                <a:chOff x="4782" y="811"/>
                <a:chExt cx="9636" cy="9636"/>
              </a:xfrm>
            </p:grpSpPr>
            <p:sp>
              <p:nvSpPr>
                <p:cNvPr id="93" name=" 184">
                  <a:extLst>
                    <a:ext uri="{FF2B5EF4-FFF2-40B4-BE49-F238E27FC236}">
                      <a16:creationId xmlns:a16="http://schemas.microsoft.com/office/drawing/2014/main" id="{7BB5B528-E9BA-4CE3-88A4-7827318F7B63}"/>
                    </a:ext>
                  </a:extLst>
                </p:cNvPr>
                <p:cNvSpPr/>
                <p:nvPr/>
              </p:nvSpPr>
              <p:spPr>
                <a:xfrm>
                  <a:off x="9458" y="811"/>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94" name=" 184">
                  <a:extLst>
                    <a:ext uri="{FF2B5EF4-FFF2-40B4-BE49-F238E27FC236}">
                      <a16:creationId xmlns:a16="http://schemas.microsoft.com/office/drawing/2014/main" id="{7C37665A-1060-45D4-9BD9-820F7130DCA7}"/>
                    </a:ext>
                  </a:extLst>
                </p:cNvPr>
                <p:cNvSpPr/>
                <p:nvPr/>
              </p:nvSpPr>
              <p:spPr>
                <a:xfrm>
                  <a:off x="9459" y="10165"/>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95" name=" 184">
                  <a:extLst>
                    <a:ext uri="{FF2B5EF4-FFF2-40B4-BE49-F238E27FC236}">
                      <a16:creationId xmlns:a16="http://schemas.microsoft.com/office/drawing/2014/main" id="{EF1848B6-85EB-4EFC-B08F-C5482F029556}"/>
                    </a:ext>
                  </a:extLst>
                </p:cNvPr>
                <p:cNvSpPr/>
                <p:nvPr/>
              </p:nvSpPr>
              <p:spPr>
                <a:xfrm>
                  <a:off x="4782"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96" name=" 184">
                  <a:extLst>
                    <a:ext uri="{FF2B5EF4-FFF2-40B4-BE49-F238E27FC236}">
                      <a16:creationId xmlns:a16="http://schemas.microsoft.com/office/drawing/2014/main" id="{02B5D2A9-EC44-4467-B6B5-A1D62C68882F}"/>
                    </a:ext>
                  </a:extLst>
                </p:cNvPr>
                <p:cNvSpPr/>
                <p:nvPr/>
              </p:nvSpPr>
              <p:spPr>
                <a:xfrm>
                  <a:off x="14136" y="5488"/>
                  <a:ext cx="283" cy="283"/>
                </a:xfrm>
                <a:prstGeom prst="ellipse">
                  <a:avLst/>
                </a:prstGeom>
                <a:solidFill>
                  <a:srgbClr val="C00000"/>
                </a:solidFill>
              </p:spPr>
              <p:style>
                <a:lnRef idx="2">
                  <a:schemeClr val="accent6"/>
                </a:lnRef>
                <a:fillRef idx="1">
                  <a:schemeClr val="lt1"/>
                </a:fillRef>
                <a:effectRef idx="0">
                  <a:schemeClr val="accent6"/>
                </a:effectRef>
                <a:fontRef idx="minor">
                  <a:schemeClr val="dk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grpSp>
        </p:grpSp>
        <p:sp>
          <p:nvSpPr>
            <p:cNvPr id="81" name="文本框 80">
              <a:extLst>
                <a:ext uri="{FF2B5EF4-FFF2-40B4-BE49-F238E27FC236}">
                  <a16:creationId xmlns:a16="http://schemas.microsoft.com/office/drawing/2014/main" id="{F203F0CC-EFC7-4F8A-A231-82D113FB4304}"/>
                </a:ext>
              </a:extLst>
            </p:cNvPr>
            <p:cNvSpPr txBox="1"/>
            <p:nvPr/>
          </p:nvSpPr>
          <p:spPr>
            <a:xfrm>
              <a:off x="11456" y="8734"/>
              <a:ext cx="977" cy="580"/>
            </a:xfrm>
            <a:prstGeom prst="rect">
              <a:avLst/>
            </a:prstGeom>
            <a:noFill/>
          </p:spPr>
          <p:txBody>
            <a:bodyPr wrap="square" rtlCol="0">
              <a:spAutoFit/>
            </a:bodyPr>
            <a:lstStyle/>
            <a:p>
              <a:r>
                <a:rPr lang="en-US" altLang="zh-CN" b="1"/>
                <a:t>S6</a:t>
              </a:r>
            </a:p>
          </p:txBody>
        </p:sp>
        <p:sp>
          <p:nvSpPr>
            <p:cNvPr id="82" name="文本框 81">
              <a:extLst>
                <a:ext uri="{FF2B5EF4-FFF2-40B4-BE49-F238E27FC236}">
                  <a16:creationId xmlns:a16="http://schemas.microsoft.com/office/drawing/2014/main" id="{125A0917-C35F-45A2-B489-4A9E2DF930D4}"/>
                </a:ext>
              </a:extLst>
            </p:cNvPr>
            <p:cNvSpPr txBox="1"/>
            <p:nvPr/>
          </p:nvSpPr>
          <p:spPr>
            <a:xfrm>
              <a:off x="12238" y="7373"/>
              <a:ext cx="977" cy="580"/>
            </a:xfrm>
            <a:prstGeom prst="rect">
              <a:avLst/>
            </a:prstGeom>
            <a:noFill/>
          </p:spPr>
          <p:txBody>
            <a:bodyPr wrap="square" rtlCol="0">
              <a:spAutoFit/>
            </a:bodyPr>
            <a:lstStyle/>
            <a:p>
              <a:r>
                <a:rPr lang="en-US" altLang="zh-CN" b="1"/>
                <a:t>S5</a:t>
              </a:r>
            </a:p>
          </p:txBody>
        </p:sp>
        <p:sp>
          <p:nvSpPr>
            <p:cNvPr id="83" name="文本框 82">
              <a:extLst>
                <a:ext uri="{FF2B5EF4-FFF2-40B4-BE49-F238E27FC236}">
                  <a16:creationId xmlns:a16="http://schemas.microsoft.com/office/drawing/2014/main" id="{41DE7EB5-C0BA-463E-8F99-2B631DAA1B67}"/>
                </a:ext>
              </a:extLst>
            </p:cNvPr>
            <p:cNvSpPr txBox="1"/>
            <p:nvPr/>
          </p:nvSpPr>
          <p:spPr>
            <a:xfrm>
              <a:off x="12539" y="5803"/>
              <a:ext cx="977" cy="580"/>
            </a:xfrm>
            <a:prstGeom prst="rect">
              <a:avLst/>
            </a:prstGeom>
            <a:noFill/>
          </p:spPr>
          <p:txBody>
            <a:bodyPr wrap="square" rtlCol="0">
              <a:spAutoFit/>
            </a:bodyPr>
            <a:lstStyle/>
            <a:p>
              <a:r>
                <a:rPr lang="en-US" altLang="zh-CN" b="1"/>
                <a:t>S4</a:t>
              </a:r>
            </a:p>
          </p:txBody>
        </p:sp>
        <p:sp>
          <p:nvSpPr>
            <p:cNvPr id="84" name="文本框 83">
              <a:extLst>
                <a:ext uri="{FF2B5EF4-FFF2-40B4-BE49-F238E27FC236}">
                  <a16:creationId xmlns:a16="http://schemas.microsoft.com/office/drawing/2014/main" id="{AE71A0C6-6795-469B-9AF8-60BBD1DC840F}"/>
                </a:ext>
              </a:extLst>
            </p:cNvPr>
            <p:cNvSpPr txBox="1"/>
            <p:nvPr/>
          </p:nvSpPr>
          <p:spPr>
            <a:xfrm>
              <a:off x="12145" y="3901"/>
              <a:ext cx="977" cy="580"/>
            </a:xfrm>
            <a:prstGeom prst="rect">
              <a:avLst/>
            </a:prstGeom>
            <a:noFill/>
          </p:spPr>
          <p:txBody>
            <a:bodyPr wrap="square" rtlCol="0">
              <a:spAutoFit/>
            </a:bodyPr>
            <a:lstStyle/>
            <a:p>
              <a:r>
                <a:rPr lang="en-US" altLang="zh-CN" b="1"/>
                <a:t>S3</a:t>
              </a:r>
            </a:p>
          </p:txBody>
        </p:sp>
        <p:sp>
          <p:nvSpPr>
            <p:cNvPr id="85" name="文本框 84">
              <a:extLst>
                <a:ext uri="{FF2B5EF4-FFF2-40B4-BE49-F238E27FC236}">
                  <a16:creationId xmlns:a16="http://schemas.microsoft.com/office/drawing/2014/main" id="{35505D57-8A6C-482E-95B6-6FA54F3E6831}"/>
                </a:ext>
              </a:extLst>
            </p:cNvPr>
            <p:cNvSpPr txBox="1"/>
            <p:nvPr/>
          </p:nvSpPr>
          <p:spPr>
            <a:xfrm>
              <a:off x="11261" y="2919"/>
              <a:ext cx="977" cy="580"/>
            </a:xfrm>
            <a:prstGeom prst="rect">
              <a:avLst/>
            </a:prstGeom>
            <a:noFill/>
          </p:spPr>
          <p:txBody>
            <a:bodyPr wrap="square" rtlCol="0">
              <a:spAutoFit/>
            </a:bodyPr>
            <a:lstStyle/>
            <a:p>
              <a:r>
                <a:rPr lang="en-US" altLang="zh-CN" b="1"/>
                <a:t>S2</a:t>
              </a:r>
            </a:p>
          </p:txBody>
        </p:sp>
        <p:sp>
          <p:nvSpPr>
            <p:cNvPr id="86" name="文本框 85">
              <a:extLst>
                <a:ext uri="{FF2B5EF4-FFF2-40B4-BE49-F238E27FC236}">
                  <a16:creationId xmlns:a16="http://schemas.microsoft.com/office/drawing/2014/main" id="{7A62560F-0205-49A7-9499-18FA23F32AA2}"/>
                </a:ext>
              </a:extLst>
            </p:cNvPr>
            <p:cNvSpPr txBox="1"/>
            <p:nvPr/>
          </p:nvSpPr>
          <p:spPr>
            <a:xfrm>
              <a:off x="9943" y="2008"/>
              <a:ext cx="977" cy="580"/>
            </a:xfrm>
            <a:prstGeom prst="rect">
              <a:avLst/>
            </a:prstGeom>
            <a:noFill/>
          </p:spPr>
          <p:txBody>
            <a:bodyPr wrap="square" rtlCol="0">
              <a:spAutoFit/>
            </a:bodyPr>
            <a:lstStyle/>
            <a:p>
              <a:r>
                <a:rPr lang="en-US" altLang="zh-CN" b="1"/>
                <a:t>S1</a:t>
              </a:r>
            </a:p>
          </p:txBody>
        </p:sp>
        <p:sp>
          <p:nvSpPr>
            <p:cNvPr id="87" name="文本框 86">
              <a:extLst>
                <a:ext uri="{FF2B5EF4-FFF2-40B4-BE49-F238E27FC236}">
                  <a16:creationId xmlns:a16="http://schemas.microsoft.com/office/drawing/2014/main" id="{9E09192C-B754-434F-B56C-5662D9A0940F}"/>
                </a:ext>
              </a:extLst>
            </p:cNvPr>
            <p:cNvSpPr txBox="1"/>
            <p:nvPr/>
          </p:nvSpPr>
          <p:spPr>
            <a:xfrm>
              <a:off x="8362" y="1634"/>
              <a:ext cx="977" cy="580"/>
            </a:xfrm>
            <a:prstGeom prst="rect">
              <a:avLst/>
            </a:prstGeom>
            <a:noFill/>
          </p:spPr>
          <p:txBody>
            <a:bodyPr wrap="square" rtlCol="0">
              <a:spAutoFit/>
            </a:bodyPr>
            <a:lstStyle/>
            <a:p>
              <a:r>
                <a:rPr lang="en-US" altLang="zh-CN" b="1"/>
                <a:t>S0</a:t>
              </a:r>
            </a:p>
          </p:txBody>
        </p:sp>
      </p:grpSp>
      <p:sp>
        <p:nvSpPr>
          <p:cNvPr id="109" name="文本框 108">
            <a:extLst>
              <a:ext uri="{FF2B5EF4-FFF2-40B4-BE49-F238E27FC236}">
                <a16:creationId xmlns:a16="http://schemas.microsoft.com/office/drawing/2014/main" id="{39B1569E-3C45-4244-A2C8-C11A014DE93A}"/>
              </a:ext>
            </a:extLst>
          </p:cNvPr>
          <p:cNvSpPr txBox="1"/>
          <p:nvPr/>
        </p:nvSpPr>
        <p:spPr>
          <a:xfrm>
            <a:off x="7121031" y="819981"/>
            <a:ext cx="1767155" cy="523220"/>
          </a:xfrm>
          <a:prstGeom prst="rect">
            <a:avLst/>
          </a:prstGeom>
          <a:noFill/>
        </p:spPr>
        <p:txBody>
          <a:bodyPr wrap="square" rtlCol="0" anchor="t">
            <a:spAutoFit/>
          </a:bodyPr>
          <a:lstStyle/>
          <a:p>
            <a:pPr algn="ctr"/>
            <a:r>
              <a:rPr lang="zh-CN" altLang="en-US" sz="2800" dirty="0">
                <a:latin typeface="Arial" panose="020B0604020202020204" pitchFamily="34" charset="0"/>
                <a:ea typeface="微软雅黑" panose="020B0503020204020204" pitchFamily="34" charset="-122"/>
                <a:cs typeface="Arial" panose="020B0604020202020204" pitchFamily="34" charset="0"/>
              </a:rPr>
              <a:t>概念</a:t>
            </a:r>
          </a:p>
        </p:txBody>
      </p:sp>
      <p:sp>
        <p:nvSpPr>
          <p:cNvPr id="112" name="文本框 111">
            <a:extLst>
              <a:ext uri="{FF2B5EF4-FFF2-40B4-BE49-F238E27FC236}">
                <a16:creationId xmlns:a16="http://schemas.microsoft.com/office/drawing/2014/main" id="{48023E8E-06ED-4442-B0C3-13657BFF373B}"/>
              </a:ext>
            </a:extLst>
          </p:cNvPr>
          <p:cNvSpPr txBox="1"/>
          <p:nvPr/>
        </p:nvSpPr>
        <p:spPr>
          <a:xfrm>
            <a:off x="7039241" y="1387885"/>
            <a:ext cx="1930734" cy="400110"/>
          </a:xfrm>
          <a:prstGeom prst="rect">
            <a:avLst/>
          </a:prstGeom>
          <a:solidFill>
            <a:schemeClr val="accent2">
              <a:lumMod val="20000"/>
              <a:lumOff val="80000"/>
            </a:schemeClr>
          </a:solidFill>
        </p:spPr>
        <p:txBody>
          <a:bodyPr wrap="square" rtlCol="0" anchor="t">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事件</a:t>
            </a:r>
            <a:r>
              <a:rPr lang="en-US" altLang="zh-CN" sz="2000" dirty="0">
                <a:latin typeface="Arial" panose="020B0604020202020204" pitchFamily="34" charset="0"/>
                <a:ea typeface="微软雅黑" panose="020B0503020204020204" pitchFamily="34" charset="-122"/>
                <a:cs typeface="Arial" panose="020B0604020202020204" pitchFamily="34" charset="0"/>
              </a:rPr>
              <a:t>: Event</a:t>
            </a:r>
            <a:endParaRPr lang="zh-CN" altLang="en-US" sz="2000" dirty="0">
              <a:latin typeface="Arial" panose="020B0604020202020204" pitchFamily="34" charset="0"/>
              <a:ea typeface="微软雅黑" panose="020B0503020204020204" pitchFamily="34" charset="-122"/>
              <a:cs typeface="Arial" panose="020B0604020202020204" pitchFamily="34" charset="0"/>
            </a:endParaRPr>
          </a:p>
        </p:txBody>
      </p:sp>
      <p:sp>
        <p:nvSpPr>
          <p:cNvPr id="113" name="文本框 112">
            <a:extLst>
              <a:ext uri="{FF2B5EF4-FFF2-40B4-BE49-F238E27FC236}">
                <a16:creationId xmlns:a16="http://schemas.microsoft.com/office/drawing/2014/main" id="{D94C95B9-49B6-48A6-A089-2B35F0A0FD09}"/>
              </a:ext>
            </a:extLst>
          </p:cNvPr>
          <p:cNvSpPr txBox="1"/>
          <p:nvPr/>
        </p:nvSpPr>
        <p:spPr>
          <a:xfrm>
            <a:off x="7039241" y="1832164"/>
            <a:ext cx="1930734" cy="400110"/>
          </a:xfrm>
          <a:prstGeom prst="rect">
            <a:avLst/>
          </a:prstGeom>
          <a:solidFill>
            <a:schemeClr val="accent2">
              <a:lumMod val="20000"/>
              <a:lumOff val="80000"/>
            </a:schemeClr>
          </a:solidFill>
        </p:spPr>
        <p:txBody>
          <a:bodyPr wrap="square" rtlCol="0" anchor="t">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撞击</a:t>
            </a:r>
            <a:r>
              <a:rPr lang="en-US" altLang="zh-CN" sz="2000" dirty="0">
                <a:latin typeface="Arial" panose="020B0604020202020204" pitchFamily="34" charset="0"/>
                <a:ea typeface="微软雅黑" panose="020B0503020204020204" pitchFamily="34" charset="-122"/>
                <a:cs typeface="Arial" panose="020B0604020202020204" pitchFamily="34" charset="0"/>
              </a:rPr>
              <a:t>:</a:t>
            </a:r>
            <a:r>
              <a:rPr lang="zh-CN" altLang="en-US" sz="2000" dirty="0">
                <a:latin typeface="Arial" panose="020B0604020202020204" pitchFamily="34" charset="0"/>
                <a:ea typeface="微软雅黑" panose="020B0503020204020204" pitchFamily="34" charset="-122"/>
                <a:cs typeface="Arial" panose="020B0604020202020204" pitchFamily="34" charset="0"/>
              </a:rPr>
              <a:t> </a:t>
            </a:r>
            <a:r>
              <a:rPr lang="en-US" altLang="zh-CN" sz="2000" dirty="0">
                <a:latin typeface="Arial" panose="020B0604020202020204" pitchFamily="34" charset="0"/>
                <a:ea typeface="微软雅黑" panose="020B0503020204020204" pitchFamily="34" charset="-122"/>
                <a:cs typeface="Arial" panose="020B0604020202020204" pitchFamily="34" charset="0"/>
              </a:rPr>
              <a:t>AE Hit</a:t>
            </a:r>
            <a:endParaRPr lang="zh-CN" altLang="en-US" sz="2000" dirty="0">
              <a:latin typeface="Arial" panose="020B0604020202020204" pitchFamily="34" charset="0"/>
              <a:ea typeface="微软雅黑" panose="020B0503020204020204" pitchFamily="34" charset="-122"/>
              <a:cs typeface="Arial" panose="020B0604020202020204" pitchFamily="34" charset="0"/>
            </a:endParaRPr>
          </a:p>
        </p:txBody>
      </p:sp>
      <p:sp>
        <p:nvSpPr>
          <p:cNvPr id="114" name="文本框 113">
            <a:extLst>
              <a:ext uri="{FF2B5EF4-FFF2-40B4-BE49-F238E27FC236}">
                <a16:creationId xmlns:a16="http://schemas.microsoft.com/office/drawing/2014/main" id="{BE5FB5F9-DE2F-4181-B707-C6A065701569}"/>
              </a:ext>
            </a:extLst>
          </p:cNvPr>
          <p:cNvSpPr txBox="1"/>
          <p:nvPr/>
        </p:nvSpPr>
        <p:spPr>
          <a:xfrm>
            <a:off x="7121031" y="3386671"/>
            <a:ext cx="1767155" cy="523220"/>
          </a:xfrm>
          <a:prstGeom prst="rect">
            <a:avLst/>
          </a:prstGeom>
          <a:noFill/>
        </p:spPr>
        <p:txBody>
          <a:bodyPr wrap="square" rtlCol="0" anchor="t">
            <a:spAutoFit/>
          </a:bodyPr>
          <a:lstStyle/>
          <a:p>
            <a:pPr algn="ctr"/>
            <a:r>
              <a:rPr lang="zh-CN" altLang="en-US" sz="2800" dirty="0">
                <a:latin typeface="Arial" panose="020B0604020202020204" pitchFamily="34" charset="0"/>
                <a:ea typeface="微软雅黑" panose="020B0503020204020204" pitchFamily="34" charset="-122"/>
                <a:cs typeface="Arial" panose="020B0604020202020204" pitchFamily="34" charset="0"/>
              </a:rPr>
              <a:t>时域上看</a:t>
            </a:r>
          </a:p>
        </p:txBody>
      </p:sp>
      <p:sp>
        <p:nvSpPr>
          <p:cNvPr id="115" name="文本框 114">
            <a:extLst>
              <a:ext uri="{FF2B5EF4-FFF2-40B4-BE49-F238E27FC236}">
                <a16:creationId xmlns:a16="http://schemas.microsoft.com/office/drawing/2014/main" id="{7CCE4266-9EF4-4B74-9BC6-67D6BF40DFBF}"/>
              </a:ext>
            </a:extLst>
          </p:cNvPr>
          <p:cNvSpPr txBox="1"/>
          <p:nvPr/>
        </p:nvSpPr>
        <p:spPr>
          <a:xfrm>
            <a:off x="7039241" y="3900828"/>
            <a:ext cx="1930734" cy="1015663"/>
          </a:xfrm>
          <a:prstGeom prst="rect">
            <a:avLst/>
          </a:prstGeom>
          <a:solidFill>
            <a:schemeClr val="accent2">
              <a:lumMod val="20000"/>
              <a:lumOff val="80000"/>
            </a:schemeClr>
          </a:solidFill>
        </p:spPr>
        <p:txBody>
          <a:bodyPr wrap="square" rtlCol="0" anchor="t">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每个声发射源产生一连串的</a:t>
            </a:r>
            <a:r>
              <a:rPr lang="en-US" altLang="zh-CN" sz="2000" dirty="0">
                <a:latin typeface="Arial" panose="020B0604020202020204" pitchFamily="34" charset="0"/>
                <a:ea typeface="微软雅黑" panose="020B0503020204020204" pitchFamily="34" charset="-122"/>
                <a:cs typeface="Arial" panose="020B0604020202020204" pitchFamily="34" charset="0"/>
              </a:rPr>
              <a:t>AE Event</a:t>
            </a:r>
            <a:endParaRPr lang="zh-CN" altLang="en-US" sz="2000" dirty="0">
              <a:latin typeface="Arial" panose="020B0604020202020204" pitchFamily="34" charset="0"/>
              <a:ea typeface="微软雅黑" panose="020B0503020204020204" pitchFamily="34" charset="-122"/>
              <a:cs typeface="Arial" panose="020B0604020202020204" pitchFamily="34" charset="0"/>
            </a:endParaRPr>
          </a:p>
        </p:txBody>
      </p:sp>
      <p:sp>
        <p:nvSpPr>
          <p:cNvPr id="116" name="文本框 115">
            <a:extLst>
              <a:ext uri="{FF2B5EF4-FFF2-40B4-BE49-F238E27FC236}">
                <a16:creationId xmlns:a16="http://schemas.microsoft.com/office/drawing/2014/main" id="{51E22504-ACDC-4EBB-9369-B24E57841F59}"/>
              </a:ext>
            </a:extLst>
          </p:cNvPr>
          <p:cNvSpPr txBox="1"/>
          <p:nvPr/>
        </p:nvSpPr>
        <p:spPr>
          <a:xfrm>
            <a:off x="7039241" y="4961175"/>
            <a:ext cx="1930734" cy="1015663"/>
          </a:xfrm>
          <a:prstGeom prst="rect">
            <a:avLst/>
          </a:prstGeom>
          <a:solidFill>
            <a:schemeClr val="accent2">
              <a:lumMod val="20000"/>
              <a:lumOff val="80000"/>
            </a:schemeClr>
          </a:solidFill>
        </p:spPr>
        <p:txBody>
          <a:bodyPr wrap="square" rtlCol="0" anchor="t">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每个传感器收到一连串的</a:t>
            </a:r>
            <a:r>
              <a:rPr lang="en-US" altLang="zh-CN" sz="2000" dirty="0">
                <a:latin typeface="Arial" panose="020B0604020202020204" pitchFamily="34" charset="0"/>
                <a:ea typeface="微软雅黑" panose="020B0503020204020204" pitchFamily="34" charset="-122"/>
                <a:cs typeface="Arial" panose="020B0604020202020204" pitchFamily="34" charset="0"/>
              </a:rPr>
              <a:t>AE Hit</a:t>
            </a:r>
            <a:endParaRPr lang="zh-CN" altLang="en-US" sz="2000" dirty="0">
              <a:latin typeface="Arial" panose="020B0604020202020204" pitchFamily="34" charset="0"/>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119088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59"/>
                                        </p:tgtEl>
                                        <p:attrNameLst>
                                          <p:attrName>style.visibility</p:attrName>
                                        </p:attrNameLst>
                                      </p:cBhvr>
                                      <p:to>
                                        <p:strVal val="visible"/>
                                      </p:to>
                                    </p:set>
                                    <p:animEffect transition="in" filter="wipe(down)">
                                      <p:cBhvr>
                                        <p:cTn id="11" dur="500"/>
                                        <p:tgtEl>
                                          <p:spTgt spid="59"/>
                                        </p:tgtEl>
                                      </p:cBhvr>
                                    </p:animEffect>
                                  </p:childTnLst>
                                </p:cTn>
                              </p:par>
                            </p:childTnLst>
                          </p:cTn>
                        </p:par>
                        <p:par>
                          <p:cTn id="12" fill="hold">
                            <p:stCondLst>
                              <p:cond delay="500"/>
                            </p:stCondLst>
                            <p:childTnLst>
                              <p:par>
                                <p:cTn id="13" presetID="22" presetClass="entr" presetSubtype="4" fill="hold" grpId="0" nodeType="afterEffect">
                                  <p:stCondLst>
                                    <p:cond delay="0"/>
                                  </p:stCondLst>
                                  <p:childTnLst>
                                    <p:set>
                                      <p:cBhvr>
                                        <p:cTn id="14" dur="1" fill="hold">
                                          <p:stCondLst>
                                            <p:cond delay="0"/>
                                          </p:stCondLst>
                                        </p:cTn>
                                        <p:tgtEl>
                                          <p:spTgt spid="60"/>
                                        </p:tgtEl>
                                        <p:attrNameLst>
                                          <p:attrName>style.visibility</p:attrName>
                                        </p:attrNameLst>
                                      </p:cBhvr>
                                      <p:to>
                                        <p:strVal val="visible"/>
                                      </p:to>
                                    </p:set>
                                    <p:animEffect transition="in" filter="wipe(down)">
                                      <p:cBhvr>
                                        <p:cTn id="15" dur="500"/>
                                        <p:tgtEl>
                                          <p:spTgt spid="6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wipe(down)">
                                      <p:cBhvr>
                                        <p:cTn id="24" dur="500"/>
                                        <p:tgtEl>
                                          <p:spTgt spid="61"/>
                                        </p:tgtEl>
                                      </p:cBhvr>
                                    </p:animEffect>
                                  </p:childTnLst>
                                </p:cTn>
                              </p:par>
                            </p:childTnLst>
                          </p:cTn>
                        </p:par>
                        <p:par>
                          <p:cTn id="25" fill="hold">
                            <p:stCondLst>
                              <p:cond delay="500"/>
                            </p:stCondLst>
                            <p:childTnLst>
                              <p:par>
                                <p:cTn id="26" presetID="22" presetClass="entr" presetSubtype="4" fill="hold" grpId="0" nodeType="after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wipe(down)">
                                      <p:cBhvr>
                                        <p:cTn id="28" dur="500"/>
                                        <p:tgtEl>
                                          <p:spTgt spid="62"/>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32" fill="hold" grpId="0" nodeType="click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circle(out)">
                                      <p:cBhvr>
                                        <p:cTn id="33" dur="2000"/>
                                        <p:tgtEl>
                                          <p:spTgt spid="5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09"/>
                                        </p:tgtEl>
                                        <p:attrNameLst>
                                          <p:attrName>style.visibility</p:attrName>
                                        </p:attrNameLst>
                                      </p:cBhvr>
                                      <p:to>
                                        <p:strVal val="visible"/>
                                      </p:to>
                                    </p:set>
                                    <p:animEffect transition="in" filter="wipe(up)">
                                      <p:cBhvr>
                                        <p:cTn id="38" dur="500"/>
                                        <p:tgtEl>
                                          <p:spTgt spid="109"/>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112"/>
                                        </p:tgtEl>
                                        <p:attrNameLst>
                                          <p:attrName>style.visibility</p:attrName>
                                        </p:attrNameLst>
                                      </p:cBhvr>
                                      <p:to>
                                        <p:strVal val="visible"/>
                                      </p:to>
                                    </p:set>
                                    <p:animEffect transition="in" filter="wipe(up)">
                                      <p:cBhvr>
                                        <p:cTn id="41" dur="500"/>
                                        <p:tgtEl>
                                          <p:spTgt spid="112"/>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113"/>
                                        </p:tgtEl>
                                        <p:attrNameLst>
                                          <p:attrName>style.visibility</p:attrName>
                                        </p:attrNameLst>
                                      </p:cBhvr>
                                      <p:to>
                                        <p:strVal val="visible"/>
                                      </p:to>
                                    </p:set>
                                    <p:animEffect transition="in" filter="wipe(up)">
                                      <p:cBhvr>
                                        <p:cTn id="44" dur="500"/>
                                        <p:tgtEl>
                                          <p:spTgt spid="11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114"/>
                                        </p:tgtEl>
                                        <p:attrNameLst>
                                          <p:attrName>style.visibility</p:attrName>
                                        </p:attrNameLst>
                                      </p:cBhvr>
                                      <p:to>
                                        <p:strVal val="visible"/>
                                      </p:to>
                                    </p:set>
                                    <p:animEffect transition="in" filter="wipe(up)">
                                      <p:cBhvr>
                                        <p:cTn id="49" dur="500"/>
                                        <p:tgtEl>
                                          <p:spTgt spid="114"/>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15"/>
                                        </p:tgtEl>
                                        <p:attrNameLst>
                                          <p:attrName>style.visibility</p:attrName>
                                        </p:attrNameLst>
                                      </p:cBhvr>
                                      <p:to>
                                        <p:strVal val="visible"/>
                                      </p:to>
                                    </p:set>
                                    <p:animEffect transition="in" filter="wipe(up)">
                                      <p:cBhvr>
                                        <p:cTn id="52" dur="500"/>
                                        <p:tgtEl>
                                          <p:spTgt spid="115"/>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16"/>
                                        </p:tgtEl>
                                        <p:attrNameLst>
                                          <p:attrName>style.visibility</p:attrName>
                                        </p:attrNameLst>
                                      </p:cBhvr>
                                      <p:to>
                                        <p:strVal val="visible"/>
                                      </p:to>
                                    </p:set>
                                    <p:animEffect transition="in" filter="wipe(up)">
                                      <p:cBhvr>
                                        <p:cTn id="55"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60" grpId="0"/>
      <p:bldP spid="62" grpId="0"/>
      <p:bldP spid="109" grpId="0"/>
      <p:bldP spid="112" grpId="0" animBg="1"/>
      <p:bldP spid="113" grpId="0" animBg="1"/>
      <p:bldP spid="114" grpId="0"/>
      <p:bldP spid="115" grpId="0" animBg="1"/>
      <p:bldP spid="1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声发射检测过程的数学分析</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graphicFrame>
        <p:nvGraphicFramePr>
          <p:cNvPr id="110" name="对象 109">
            <a:hlinkClick r:id="" action="ppaction://ole?verb=0"/>
            <a:extLst>
              <a:ext uri="{FF2B5EF4-FFF2-40B4-BE49-F238E27FC236}">
                <a16:creationId xmlns:a16="http://schemas.microsoft.com/office/drawing/2014/main" id="{5AA5570C-214F-473F-BCF3-D0392395D407}"/>
              </a:ext>
            </a:extLst>
          </p:cNvPr>
          <p:cNvGraphicFramePr>
            <a:graphicFrameLocks noChangeAspect="1"/>
          </p:cNvGraphicFramePr>
          <p:nvPr>
            <p:extLst>
              <p:ext uri="{D42A27DB-BD31-4B8C-83A1-F6EECF244321}">
                <p14:modId xmlns:p14="http://schemas.microsoft.com/office/powerpoint/2010/main" val="3703079361"/>
              </p:ext>
            </p:extLst>
          </p:nvPr>
        </p:nvGraphicFramePr>
        <p:xfrm>
          <a:off x="3632493" y="751014"/>
          <a:ext cx="1995488" cy="590550"/>
        </p:xfrm>
        <a:graphic>
          <a:graphicData uri="http://schemas.openxmlformats.org/presentationml/2006/ole">
            <mc:AlternateContent xmlns:mc="http://schemas.openxmlformats.org/markup-compatibility/2006">
              <mc:Choice xmlns:v="urn:schemas-microsoft-com:vml" Requires="v">
                <p:oleObj spid="_x0000_s1184" name="Equation" r:id="rId3" imgW="901440" imgH="266400" progId="Equation.DSMT4">
                  <p:embed/>
                </p:oleObj>
              </mc:Choice>
              <mc:Fallback>
                <p:oleObj name="Equation" r:id="rId3" imgW="901440" imgH="266400" progId="Equation.DSMT4">
                  <p:embed/>
                  <p:pic>
                    <p:nvPicPr>
                      <p:cNvPr id="54" name="对象 53">
                        <a:hlinkClick r:id="" action="ppaction://ole?verb=0"/>
                      </p:cNvPr>
                      <p:cNvPicPr/>
                      <p:nvPr/>
                    </p:nvPicPr>
                    <p:blipFill>
                      <a:blip r:embed="rId4"/>
                      <a:stretch>
                        <a:fillRect/>
                      </a:stretch>
                    </p:blipFill>
                    <p:spPr>
                      <a:xfrm>
                        <a:off x="3632493" y="751014"/>
                        <a:ext cx="1995488" cy="590550"/>
                      </a:xfrm>
                      <a:prstGeom prst="rect">
                        <a:avLst/>
                      </a:prstGeom>
                    </p:spPr>
                  </p:pic>
                </p:oleObj>
              </mc:Fallback>
            </mc:AlternateContent>
          </a:graphicData>
        </a:graphic>
      </p:graphicFrame>
      <p:graphicFrame>
        <p:nvGraphicFramePr>
          <p:cNvPr id="111" name="内容占位符 4">
            <a:hlinkClick r:id="" action="ppaction://ole?verb=0"/>
            <a:extLst>
              <a:ext uri="{FF2B5EF4-FFF2-40B4-BE49-F238E27FC236}">
                <a16:creationId xmlns:a16="http://schemas.microsoft.com/office/drawing/2014/main" id="{C49DDD25-3A10-4E74-8DB9-BB70108BD47A}"/>
              </a:ext>
            </a:extLst>
          </p:cNvPr>
          <p:cNvGraphicFramePr>
            <a:graphicFrameLocks noChangeAspect="1"/>
          </p:cNvGraphicFramePr>
          <p:nvPr>
            <p:extLst>
              <p:ext uri="{D42A27DB-BD31-4B8C-83A1-F6EECF244321}">
                <p14:modId xmlns:p14="http://schemas.microsoft.com/office/powerpoint/2010/main" val="3173069373"/>
              </p:ext>
            </p:extLst>
          </p:nvPr>
        </p:nvGraphicFramePr>
        <p:xfrm>
          <a:off x="2203280" y="1349389"/>
          <a:ext cx="2767330" cy="572135"/>
        </p:xfrm>
        <a:graphic>
          <a:graphicData uri="http://schemas.openxmlformats.org/presentationml/2006/ole">
            <mc:AlternateContent xmlns:mc="http://schemas.openxmlformats.org/markup-compatibility/2006">
              <mc:Choice xmlns:v="urn:schemas-microsoft-com:vml" Requires="v">
                <p:oleObj spid="_x0000_s1185" r:id="rId5" imgW="1104900" imgH="228600" progId="Equation.KSEE3">
                  <p:embed/>
                </p:oleObj>
              </mc:Choice>
              <mc:Fallback>
                <p:oleObj r:id="rId5" imgW="1104900" imgH="228600" progId="Equation.KSEE3">
                  <p:embed/>
                  <p:pic>
                    <p:nvPicPr>
                      <p:cNvPr id="55" name="内容占位符 4">
                        <a:hlinkClick r:id="" action="ppaction://ole?verb=0"/>
                      </p:cNvPr>
                      <p:cNvPicPr/>
                      <p:nvPr/>
                    </p:nvPicPr>
                    <p:blipFill>
                      <a:blip r:embed="rId6"/>
                      <a:stretch>
                        <a:fillRect/>
                      </a:stretch>
                    </p:blipFill>
                    <p:spPr>
                      <a:xfrm>
                        <a:off x="2203280" y="1349389"/>
                        <a:ext cx="2767330" cy="572135"/>
                      </a:xfrm>
                      <a:prstGeom prst="rect">
                        <a:avLst/>
                      </a:prstGeom>
                    </p:spPr>
                  </p:pic>
                </p:oleObj>
              </mc:Fallback>
            </mc:AlternateContent>
          </a:graphicData>
        </a:graphic>
      </p:graphicFrame>
      <p:graphicFrame>
        <p:nvGraphicFramePr>
          <p:cNvPr id="117" name="对象 116">
            <a:hlinkClick r:id="" action="ppaction://ole?verb=0"/>
            <a:extLst>
              <a:ext uri="{FF2B5EF4-FFF2-40B4-BE49-F238E27FC236}">
                <a16:creationId xmlns:a16="http://schemas.microsoft.com/office/drawing/2014/main" id="{6E266AC5-7296-456B-BF67-15FAB89F4F2C}"/>
              </a:ext>
            </a:extLst>
          </p:cNvPr>
          <p:cNvGraphicFramePr>
            <a:graphicFrameLocks noChangeAspect="1"/>
          </p:cNvGraphicFramePr>
          <p:nvPr>
            <p:extLst>
              <p:ext uri="{D42A27DB-BD31-4B8C-83A1-F6EECF244321}">
                <p14:modId xmlns:p14="http://schemas.microsoft.com/office/powerpoint/2010/main" val="52672963"/>
              </p:ext>
            </p:extLst>
          </p:nvPr>
        </p:nvGraphicFramePr>
        <p:xfrm>
          <a:off x="2248828" y="2031325"/>
          <a:ext cx="2767330" cy="541655"/>
        </p:xfrm>
        <a:graphic>
          <a:graphicData uri="http://schemas.openxmlformats.org/presentationml/2006/ole">
            <mc:AlternateContent xmlns:mc="http://schemas.openxmlformats.org/markup-compatibility/2006">
              <mc:Choice xmlns:v="urn:schemas-microsoft-com:vml" Requires="v">
                <p:oleObj spid="_x0000_s1186" r:id="rId7" imgW="1168400" imgH="228600" progId="Equation.KSEE3">
                  <p:embed/>
                </p:oleObj>
              </mc:Choice>
              <mc:Fallback>
                <p:oleObj r:id="rId7" imgW="1168400" imgH="228600" progId="Equation.KSEE3">
                  <p:embed/>
                  <p:pic>
                    <p:nvPicPr>
                      <p:cNvPr id="57" name="对象 56">
                        <a:hlinkClick r:id="" action="ppaction://ole?verb=0"/>
                      </p:cNvPr>
                      <p:cNvPicPr/>
                      <p:nvPr/>
                    </p:nvPicPr>
                    <p:blipFill>
                      <a:blip r:embed="rId8"/>
                      <a:stretch>
                        <a:fillRect/>
                      </a:stretch>
                    </p:blipFill>
                    <p:spPr>
                      <a:xfrm>
                        <a:off x="2248828" y="2031325"/>
                        <a:ext cx="2767330" cy="541655"/>
                      </a:xfrm>
                      <a:prstGeom prst="rect">
                        <a:avLst/>
                      </a:prstGeom>
                    </p:spPr>
                  </p:pic>
                </p:oleObj>
              </mc:Fallback>
            </mc:AlternateContent>
          </a:graphicData>
        </a:graphic>
      </p:graphicFrame>
      <p:sp>
        <p:nvSpPr>
          <p:cNvPr id="118" name="文本框 117">
            <a:extLst>
              <a:ext uri="{FF2B5EF4-FFF2-40B4-BE49-F238E27FC236}">
                <a16:creationId xmlns:a16="http://schemas.microsoft.com/office/drawing/2014/main" id="{84510EDE-32A7-44FE-A3BE-A5C74EE615FD}"/>
              </a:ext>
            </a:extLst>
          </p:cNvPr>
          <p:cNvSpPr txBox="1"/>
          <p:nvPr/>
        </p:nvSpPr>
        <p:spPr>
          <a:xfrm>
            <a:off x="296692" y="1404624"/>
            <a:ext cx="1906905" cy="461665"/>
          </a:xfrm>
          <a:prstGeom prst="rect">
            <a:avLst/>
          </a:prstGeom>
          <a:noFill/>
        </p:spPr>
        <p:txBody>
          <a:bodyPr wrap="square" rtlCol="0">
            <a:spAutoFit/>
          </a:bodyPr>
          <a:lstStyle/>
          <a:p>
            <a:pPr algn="ct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传感器集合：</a:t>
            </a:r>
          </a:p>
        </p:txBody>
      </p:sp>
      <p:sp>
        <p:nvSpPr>
          <p:cNvPr id="119" name="文本框 118">
            <a:extLst>
              <a:ext uri="{FF2B5EF4-FFF2-40B4-BE49-F238E27FC236}">
                <a16:creationId xmlns:a16="http://schemas.microsoft.com/office/drawing/2014/main" id="{5713134D-33A3-4146-81EA-B98330B67951}"/>
              </a:ext>
            </a:extLst>
          </p:cNvPr>
          <p:cNvSpPr txBox="1"/>
          <p:nvPr/>
        </p:nvSpPr>
        <p:spPr>
          <a:xfrm>
            <a:off x="295275" y="2071320"/>
            <a:ext cx="1751330" cy="461665"/>
          </a:xfrm>
          <a:prstGeom prst="rect">
            <a:avLst/>
          </a:prstGeom>
          <a:noFill/>
        </p:spPr>
        <p:txBody>
          <a:bodyPr wrap="square" rtlCol="0">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发射源集合：</a:t>
            </a:r>
          </a:p>
        </p:txBody>
      </p:sp>
      <p:sp>
        <p:nvSpPr>
          <p:cNvPr id="124" name="文本框 123">
            <a:extLst>
              <a:ext uri="{FF2B5EF4-FFF2-40B4-BE49-F238E27FC236}">
                <a16:creationId xmlns:a16="http://schemas.microsoft.com/office/drawing/2014/main" id="{72E33736-C4DB-479F-A408-6497FFA6CEE0}"/>
              </a:ext>
            </a:extLst>
          </p:cNvPr>
          <p:cNvSpPr txBox="1"/>
          <p:nvPr/>
        </p:nvSpPr>
        <p:spPr>
          <a:xfrm>
            <a:off x="247822" y="815457"/>
            <a:ext cx="3429030" cy="461665"/>
          </a:xfrm>
          <a:prstGeom prst="rect">
            <a:avLst/>
          </a:prstGeom>
          <a:noFill/>
        </p:spPr>
        <p:txBody>
          <a:bodyPr wrap="square" rtlCol="0">
            <a:spAutoFit/>
          </a:bodyPr>
          <a:lstStyle/>
          <a:p>
            <a:r>
              <a:rPr lang="zh-CN" altLang="en-US" sz="2400" dirty="0"/>
              <a:t>设圆盘形构件的坐标为</a:t>
            </a:r>
          </a:p>
        </p:txBody>
      </p:sp>
      <p:sp>
        <p:nvSpPr>
          <p:cNvPr id="126" name="文本框 125">
            <a:extLst>
              <a:ext uri="{FF2B5EF4-FFF2-40B4-BE49-F238E27FC236}">
                <a16:creationId xmlns:a16="http://schemas.microsoft.com/office/drawing/2014/main" id="{97887B52-E095-4772-B756-CEA711B0441F}"/>
              </a:ext>
            </a:extLst>
          </p:cNvPr>
          <p:cNvSpPr txBox="1"/>
          <p:nvPr/>
        </p:nvSpPr>
        <p:spPr>
          <a:xfrm>
            <a:off x="273050" y="2738016"/>
            <a:ext cx="1773555" cy="461665"/>
          </a:xfrm>
          <a:prstGeom prst="rect">
            <a:avLst/>
          </a:prstGeom>
          <a:noFill/>
        </p:spPr>
        <p:txBody>
          <a:bodyPr wrap="square" rtlCol="0">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距离矩阵</a:t>
            </a:r>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D</a:t>
            </a: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a:t>
            </a:r>
          </a:p>
        </p:txBody>
      </p:sp>
      <p:graphicFrame>
        <p:nvGraphicFramePr>
          <p:cNvPr id="127" name="对象 126">
            <a:hlinkClick r:id="" action="ppaction://ole?verb=0"/>
            <a:extLst>
              <a:ext uri="{FF2B5EF4-FFF2-40B4-BE49-F238E27FC236}">
                <a16:creationId xmlns:a16="http://schemas.microsoft.com/office/drawing/2014/main" id="{AE77FBC2-A61C-49B7-9F8C-583037D2D15B}"/>
              </a:ext>
            </a:extLst>
          </p:cNvPr>
          <p:cNvGraphicFramePr>
            <a:graphicFrameLocks noChangeAspect="1"/>
          </p:cNvGraphicFramePr>
          <p:nvPr>
            <p:extLst>
              <p:ext uri="{D42A27DB-BD31-4B8C-83A1-F6EECF244321}">
                <p14:modId xmlns:p14="http://schemas.microsoft.com/office/powerpoint/2010/main" val="2419664692"/>
              </p:ext>
            </p:extLst>
          </p:nvPr>
        </p:nvGraphicFramePr>
        <p:xfrm>
          <a:off x="1126966" y="3598010"/>
          <a:ext cx="2239401" cy="479680"/>
        </p:xfrm>
        <a:graphic>
          <a:graphicData uri="http://schemas.openxmlformats.org/presentationml/2006/ole">
            <mc:AlternateContent xmlns:mc="http://schemas.openxmlformats.org/markup-compatibility/2006">
              <mc:Choice xmlns:v="urn:schemas-microsoft-com:vml" Requires="v">
                <p:oleObj spid="_x0000_s1187" name="Equation" r:id="rId9" imgW="1066800" imgH="228600" progId="Equation.DSMT4">
                  <p:embed/>
                </p:oleObj>
              </mc:Choice>
              <mc:Fallback>
                <p:oleObj name="Equation" r:id="rId9" imgW="1066800" imgH="228600" progId="Equation.DSMT4">
                  <p:embed/>
                  <p:pic>
                    <p:nvPicPr>
                      <p:cNvPr id="16" name="对象 15">
                        <a:hlinkClick r:id="" action="ppaction://ole?verb=0"/>
                      </p:cNvPr>
                      <p:cNvPicPr/>
                      <p:nvPr/>
                    </p:nvPicPr>
                    <p:blipFill>
                      <a:blip r:embed="rId10"/>
                      <a:stretch>
                        <a:fillRect/>
                      </a:stretch>
                    </p:blipFill>
                    <p:spPr>
                      <a:xfrm>
                        <a:off x="1126966" y="3598010"/>
                        <a:ext cx="2239401" cy="479680"/>
                      </a:xfrm>
                      <a:prstGeom prst="rect">
                        <a:avLst/>
                      </a:prstGeom>
                    </p:spPr>
                  </p:pic>
                </p:oleObj>
              </mc:Fallback>
            </mc:AlternateContent>
          </a:graphicData>
        </a:graphic>
      </p:graphicFrame>
      <p:graphicFrame>
        <p:nvGraphicFramePr>
          <p:cNvPr id="128" name="对象 127">
            <a:hlinkClick r:id="" action="ppaction://ole?verb=0"/>
            <a:extLst>
              <a:ext uri="{FF2B5EF4-FFF2-40B4-BE49-F238E27FC236}">
                <a16:creationId xmlns:a16="http://schemas.microsoft.com/office/drawing/2014/main" id="{F7DB7FFE-4C35-4FA6-ABD6-C0152A1619BE}"/>
              </a:ext>
            </a:extLst>
          </p:cNvPr>
          <p:cNvGraphicFramePr>
            <a:graphicFrameLocks noChangeAspect="1"/>
          </p:cNvGraphicFramePr>
          <p:nvPr>
            <p:extLst>
              <p:ext uri="{D42A27DB-BD31-4B8C-83A1-F6EECF244321}">
                <p14:modId xmlns:p14="http://schemas.microsoft.com/office/powerpoint/2010/main" val="655468595"/>
              </p:ext>
            </p:extLst>
          </p:nvPr>
        </p:nvGraphicFramePr>
        <p:xfrm>
          <a:off x="459252" y="4079781"/>
          <a:ext cx="586436" cy="2014667"/>
        </p:xfrm>
        <a:graphic>
          <a:graphicData uri="http://schemas.openxmlformats.org/presentationml/2006/ole">
            <mc:AlternateContent xmlns:mc="http://schemas.openxmlformats.org/markup-compatibility/2006">
              <mc:Choice xmlns:v="urn:schemas-microsoft-com:vml" Requires="v">
                <p:oleObj spid="_x0000_s1188" name="Equation" r:id="rId11" imgW="266700" imgH="914400" progId="Equation.DSMT4">
                  <p:embed/>
                </p:oleObj>
              </mc:Choice>
              <mc:Fallback>
                <p:oleObj name="Equation" r:id="rId11" imgW="266700" imgH="914400" progId="Equation.DSMT4">
                  <p:embed/>
                  <p:pic>
                    <p:nvPicPr>
                      <p:cNvPr id="17" name="对象 16">
                        <a:hlinkClick r:id="" action="ppaction://ole?verb=0"/>
                      </p:cNvPr>
                      <p:cNvPicPr/>
                      <p:nvPr/>
                    </p:nvPicPr>
                    <p:blipFill>
                      <a:blip r:embed="rId12"/>
                      <a:stretch>
                        <a:fillRect/>
                      </a:stretch>
                    </p:blipFill>
                    <p:spPr>
                      <a:xfrm>
                        <a:off x="459252" y="4079781"/>
                        <a:ext cx="586436" cy="2014667"/>
                      </a:xfrm>
                      <a:prstGeom prst="rect">
                        <a:avLst/>
                      </a:prstGeom>
                    </p:spPr>
                  </p:pic>
                </p:oleObj>
              </mc:Fallback>
            </mc:AlternateContent>
          </a:graphicData>
        </a:graphic>
      </p:graphicFrame>
      <p:graphicFrame>
        <p:nvGraphicFramePr>
          <p:cNvPr id="129" name="对象 128">
            <a:hlinkClick r:id="" action="ppaction://ole?verb=0"/>
            <a:extLst>
              <a:ext uri="{FF2B5EF4-FFF2-40B4-BE49-F238E27FC236}">
                <a16:creationId xmlns:a16="http://schemas.microsoft.com/office/drawing/2014/main" id="{C26A134F-1B23-42BA-A735-6F8BBF4D1121}"/>
              </a:ext>
            </a:extLst>
          </p:cNvPr>
          <p:cNvGraphicFramePr>
            <a:graphicFrameLocks noChangeAspect="1"/>
          </p:cNvGraphicFramePr>
          <p:nvPr>
            <p:extLst>
              <p:ext uri="{D42A27DB-BD31-4B8C-83A1-F6EECF244321}">
                <p14:modId xmlns:p14="http://schemas.microsoft.com/office/powerpoint/2010/main" val="1050203510"/>
              </p:ext>
            </p:extLst>
          </p:nvPr>
        </p:nvGraphicFramePr>
        <p:xfrm>
          <a:off x="1054234" y="4033874"/>
          <a:ext cx="2389188" cy="2060575"/>
        </p:xfrm>
        <a:graphic>
          <a:graphicData uri="http://schemas.openxmlformats.org/presentationml/2006/ole">
            <mc:AlternateContent xmlns:mc="http://schemas.openxmlformats.org/markup-compatibility/2006">
              <mc:Choice xmlns:v="urn:schemas-microsoft-com:vml" Requires="v">
                <p:oleObj spid="_x0000_s1189" name="Equation" r:id="rId13" imgW="1612800" imgH="1054080" progId="Equation.DSMT4">
                  <p:embed/>
                </p:oleObj>
              </mc:Choice>
              <mc:Fallback>
                <p:oleObj name="Equation" r:id="rId13" imgW="1612800" imgH="1054080" progId="Equation.DSMT4">
                  <p:embed/>
                  <p:pic>
                    <p:nvPicPr>
                      <p:cNvPr id="18" name="对象 17">
                        <a:hlinkClick r:id="" action="ppaction://ole?verb=0"/>
                      </p:cNvPr>
                      <p:cNvPicPr/>
                      <p:nvPr/>
                    </p:nvPicPr>
                    <p:blipFill>
                      <a:blip r:embed="rId14"/>
                      <a:stretch>
                        <a:fillRect/>
                      </a:stretch>
                    </p:blipFill>
                    <p:spPr>
                      <a:xfrm>
                        <a:off x="1054234" y="4033874"/>
                        <a:ext cx="2389188" cy="2060575"/>
                      </a:xfrm>
                      <a:prstGeom prst="rect">
                        <a:avLst/>
                      </a:prstGeom>
                    </p:spPr>
                  </p:pic>
                </p:oleObj>
              </mc:Fallback>
            </mc:AlternateContent>
          </a:graphicData>
        </a:graphic>
      </p:graphicFrame>
      <p:sp>
        <p:nvSpPr>
          <p:cNvPr id="4" name="矩形 3">
            <a:extLst>
              <a:ext uri="{FF2B5EF4-FFF2-40B4-BE49-F238E27FC236}">
                <a16:creationId xmlns:a16="http://schemas.microsoft.com/office/drawing/2014/main" id="{D89EB90B-C262-4E6D-B600-DAD7372BF4B2}"/>
              </a:ext>
            </a:extLst>
          </p:cNvPr>
          <p:cNvSpPr/>
          <p:nvPr/>
        </p:nvSpPr>
        <p:spPr>
          <a:xfrm>
            <a:off x="3845292" y="2738016"/>
            <a:ext cx="4572000" cy="830997"/>
          </a:xfrm>
          <a:prstGeom prst="rect">
            <a:avLst/>
          </a:prstGeom>
        </p:spPr>
        <p:txBody>
          <a:bodyPr>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在检测期内，每个发射源各自产生声发射事件</a:t>
            </a:r>
          </a:p>
        </p:txBody>
      </p:sp>
      <p:grpSp>
        <p:nvGrpSpPr>
          <p:cNvPr id="7" name="组合 6">
            <a:extLst>
              <a:ext uri="{FF2B5EF4-FFF2-40B4-BE49-F238E27FC236}">
                <a16:creationId xmlns:a16="http://schemas.microsoft.com/office/drawing/2014/main" id="{E2B3179B-3E5F-489A-A84E-A602957FF378}"/>
              </a:ext>
            </a:extLst>
          </p:cNvPr>
          <p:cNvGrpSpPr/>
          <p:nvPr/>
        </p:nvGrpSpPr>
        <p:grpSpPr>
          <a:xfrm>
            <a:off x="4178392" y="3837850"/>
            <a:ext cx="4063837" cy="2263622"/>
            <a:chOff x="4428649" y="3932350"/>
            <a:chExt cx="4063837" cy="2263622"/>
          </a:xfrm>
        </p:grpSpPr>
        <p:graphicFrame>
          <p:nvGraphicFramePr>
            <p:cNvPr id="131" name="对象 130">
              <a:hlinkClick r:id="" action="ppaction://ole?verb=0"/>
              <a:extLst>
                <a:ext uri="{FF2B5EF4-FFF2-40B4-BE49-F238E27FC236}">
                  <a16:creationId xmlns:a16="http://schemas.microsoft.com/office/drawing/2014/main" id="{401E60B9-C8CA-443F-ABD6-1C81C3B0C48B}"/>
                </a:ext>
              </a:extLst>
            </p:cNvPr>
            <p:cNvGraphicFramePr>
              <a:graphicFrameLocks noChangeAspect="1"/>
            </p:cNvGraphicFramePr>
            <p:nvPr>
              <p:extLst>
                <p:ext uri="{D42A27DB-BD31-4B8C-83A1-F6EECF244321}">
                  <p14:modId xmlns:p14="http://schemas.microsoft.com/office/powerpoint/2010/main" val="1835414552"/>
                </p:ext>
              </p:extLst>
            </p:nvPr>
          </p:nvGraphicFramePr>
          <p:xfrm>
            <a:off x="4428649" y="4022918"/>
            <a:ext cx="619016" cy="2122568"/>
          </p:xfrm>
          <a:graphic>
            <a:graphicData uri="http://schemas.openxmlformats.org/presentationml/2006/ole">
              <mc:AlternateContent xmlns:mc="http://schemas.openxmlformats.org/markup-compatibility/2006">
                <mc:Choice xmlns:v="urn:schemas-microsoft-com:vml" Requires="v">
                  <p:oleObj spid="_x0000_s1190" r:id="rId15" imgW="266700" imgH="914400" progId="Equation.KSEE3">
                    <p:embed/>
                  </p:oleObj>
                </mc:Choice>
                <mc:Fallback>
                  <p:oleObj r:id="rId15" imgW="266700" imgH="914400" progId="Equation.KSEE3">
                    <p:embed/>
                    <p:pic>
                      <p:nvPicPr>
                        <p:cNvPr id="6" name="对象 5">
                          <a:hlinkClick r:id="" action="ppaction://ole?verb=0"/>
                        </p:cNvPr>
                        <p:cNvPicPr/>
                        <p:nvPr/>
                      </p:nvPicPr>
                      <p:blipFill>
                        <a:blip r:embed="rId16"/>
                        <a:stretch>
                          <a:fillRect/>
                        </a:stretch>
                      </p:blipFill>
                      <p:spPr>
                        <a:xfrm>
                          <a:off x="4428649" y="4022918"/>
                          <a:ext cx="619016" cy="2122568"/>
                        </a:xfrm>
                        <a:prstGeom prst="rect">
                          <a:avLst/>
                        </a:prstGeom>
                      </p:spPr>
                    </p:pic>
                  </p:oleObj>
                </mc:Fallback>
              </mc:AlternateContent>
            </a:graphicData>
          </a:graphic>
        </p:graphicFrame>
        <p:graphicFrame>
          <p:nvGraphicFramePr>
            <p:cNvPr id="132" name="对象 131">
              <a:hlinkClick r:id="" action="ppaction://ole?verb=0"/>
              <a:extLst>
                <a:ext uri="{FF2B5EF4-FFF2-40B4-BE49-F238E27FC236}">
                  <a16:creationId xmlns:a16="http://schemas.microsoft.com/office/drawing/2014/main" id="{29079AFA-3770-4A5F-BF70-518D1DFE4F44}"/>
                </a:ext>
              </a:extLst>
            </p:cNvPr>
            <p:cNvGraphicFramePr>
              <a:graphicFrameLocks noChangeAspect="1"/>
            </p:cNvGraphicFramePr>
            <p:nvPr>
              <p:extLst>
                <p:ext uri="{D42A27DB-BD31-4B8C-83A1-F6EECF244321}">
                  <p14:modId xmlns:p14="http://schemas.microsoft.com/office/powerpoint/2010/main" val="1040986099"/>
                </p:ext>
              </p:extLst>
            </p:nvPr>
          </p:nvGraphicFramePr>
          <p:xfrm>
            <a:off x="4970610" y="3932350"/>
            <a:ext cx="3521876" cy="2263622"/>
          </p:xfrm>
          <a:graphic>
            <a:graphicData uri="http://schemas.openxmlformats.org/presentationml/2006/ole">
              <mc:AlternateContent xmlns:mc="http://schemas.openxmlformats.org/markup-compatibility/2006">
                <mc:Choice xmlns:v="urn:schemas-microsoft-com:vml" Requires="v">
                  <p:oleObj spid="_x0000_s1191" name="Equation" r:id="rId17" imgW="1422400" imgH="914400" progId="Equation.DSMT4">
                    <p:embed/>
                  </p:oleObj>
                </mc:Choice>
                <mc:Fallback>
                  <p:oleObj name="Equation" r:id="rId17" imgW="1422400" imgH="914400" progId="Equation.DSMT4">
                    <p:embed/>
                    <p:pic>
                      <p:nvPicPr>
                        <p:cNvPr id="7" name="对象 6">
                          <a:hlinkClick r:id="" action="ppaction://ole?verb=0"/>
                        </p:cNvPr>
                        <p:cNvPicPr/>
                        <p:nvPr/>
                      </p:nvPicPr>
                      <p:blipFill>
                        <a:blip r:embed="rId18"/>
                        <a:stretch>
                          <a:fillRect/>
                        </a:stretch>
                      </p:blipFill>
                      <p:spPr>
                        <a:xfrm>
                          <a:off x="4970610" y="3932350"/>
                          <a:ext cx="3521876" cy="2263622"/>
                        </a:xfrm>
                        <a:prstGeom prst="rect">
                          <a:avLst/>
                        </a:prstGeom>
                      </p:spPr>
                    </p:pic>
                  </p:oleObj>
                </mc:Fallback>
              </mc:AlternateContent>
            </a:graphicData>
          </a:graphic>
        </p:graphicFrame>
      </p:grpSp>
    </p:spTree>
    <p:extLst>
      <p:ext uri="{BB962C8B-B14F-4D97-AF65-F5344CB8AC3E}">
        <p14:creationId xmlns:p14="http://schemas.microsoft.com/office/powerpoint/2010/main" val="125856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wipe(up)">
                                      <p:cBhvr>
                                        <p:cTn id="7" dur="500"/>
                                        <p:tgtEl>
                                          <p:spTgt spid="1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0"/>
                                        </p:tgtEl>
                                        <p:attrNameLst>
                                          <p:attrName>style.visibility</p:attrName>
                                        </p:attrNameLst>
                                      </p:cBhvr>
                                      <p:to>
                                        <p:strVal val="visible"/>
                                      </p:to>
                                    </p:set>
                                    <p:animEffect transition="in" filter="wipe(up)">
                                      <p:cBhvr>
                                        <p:cTn id="12" dur="500"/>
                                        <p:tgtEl>
                                          <p:spTgt spid="1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8"/>
                                        </p:tgtEl>
                                        <p:attrNameLst>
                                          <p:attrName>style.visibility</p:attrName>
                                        </p:attrNameLst>
                                      </p:cBhvr>
                                      <p:to>
                                        <p:strVal val="visible"/>
                                      </p:to>
                                    </p:set>
                                    <p:animEffect transition="in" filter="wipe(up)">
                                      <p:cBhvr>
                                        <p:cTn id="17" dur="500"/>
                                        <p:tgtEl>
                                          <p:spTgt spid="1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11"/>
                                        </p:tgtEl>
                                        <p:attrNameLst>
                                          <p:attrName>style.visibility</p:attrName>
                                        </p:attrNameLst>
                                      </p:cBhvr>
                                      <p:to>
                                        <p:strVal val="visible"/>
                                      </p:to>
                                    </p:set>
                                    <p:animEffect transition="in" filter="wipe(up)">
                                      <p:cBhvr>
                                        <p:cTn id="22" dur="500"/>
                                        <p:tgtEl>
                                          <p:spTgt spid="1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9"/>
                                        </p:tgtEl>
                                        <p:attrNameLst>
                                          <p:attrName>style.visibility</p:attrName>
                                        </p:attrNameLst>
                                      </p:cBhvr>
                                      <p:to>
                                        <p:strVal val="visible"/>
                                      </p:to>
                                    </p:set>
                                    <p:animEffect transition="in" filter="wipe(up)">
                                      <p:cBhvr>
                                        <p:cTn id="27" dur="500"/>
                                        <p:tgtEl>
                                          <p:spTgt spid="1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17"/>
                                        </p:tgtEl>
                                        <p:attrNameLst>
                                          <p:attrName>style.visibility</p:attrName>
                                        </p:attrNameLst>
                                      </p:cBhvr>
                                      <p:to>
                                        <p:strVal val="visible"/>
                                      </p:to>
                                    </p:set>
                                    <p:animEffect transition="in" filter="wipe(up)">
                                      <p:cBhvr>
                                        <p:cTn id="32" dur="500"/>
                                        <p:tgtEl>
                                          <p:spTgt spid="1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wipe(up)">
                                      <p:cBhvr>
                                        <p:cTn id="37" dur="500"/>
                                        <p:tgtEl>
                                          <p:spTgt spid="12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27"/>
                                        </p:tgtEl>
                                        <p:attrNameLst>
                                          <p:attrName>style.visibility</p:attrName>
                                        </p:attrNameLst>
                                      </p:cBhvr>
                                      <p:to>
                                        <p:strVal val="visible"/>
                                      </p:to>
                                    </p:set>
                                    <p:animEffect transition="in" filter="wipe(left)">
                                      <p:cBhvr>
                                        <p:cTn id="42" dur="500"/>
                                        <p:tgtEl>
                                          <p:spTgt spid="12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128"/>
                                        </p:tgtEl>
                                        <p:attrNameLst>
                                          <p:attrName>style.visibility</p:attrName>
                                        </p:attrNameLst>
                                      </p:cBhvr>
                                      <p:to>
                                        <p:strVal val="visible"/>
                                      </p:to>
                                    </p:set>
                                    <p:animEffect transition="in" filter="wipe(up)">
                                      <p:cBhvr>
                                        <p:cTn id="47" dur="500"/>
                                        <p:tgtEl>
                                          <p:spTgt spid="128"/>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129"/>
                                        </p:tgtEl>
                                        <p:attrNameLst>
                                          <p:attrName>style.visibility</p:attrName>
                                        </p:attrNameLst>
                                      </p:cBhvr>
                                      <p:to>
                                        <p:strVal val="visible"/>
                                      </p:to>
                                    </p:set>
                                    <p:anim calcmode="lin" valueType="num">
                                      <p:cBhvr>
                                        <p:cTn id="52" dur="500" fill="hold"/>
                                        <p:tgtEl>
                                          <p:spTgt spid="129"/>
                                        </p:tgtEl>
                                        <p:attrNameLst>
                                          <p:attrName>ppt_w</p:attrName>
                                        </p:attrNameLst>
                                      </p:cBhvr>
                                      <p:tavLst>
                                        <p:tav tm="0">
                                          <p:val>
                                            <p:fltVal val="0"/>
                                          </p:val>
                                        </p:tav>
                                        <p:tav tm="100000">
                                          <p:val>
                                            <p:strVal val="#ppt_w"/>
                                          </p:val>
                                        </p:tav>
                                      </p:tavLst>
                                    </p:anim>
                                    <p:anim calcmode="lin" valueType="num">
                                      <p:cBhvr>
                                        <p:cTn id="53" dur="500" fill="hold"/>
                                        <p:tgtEl>
                                          <p:spTgt spid="129"/>
                                        </p:tgtEl>
                                        <p:attrNameLst>
                                          <p:attrName>ppt_h</p:attrName>
                                        </p:attrNameLst>
                                      </p:cBhvr>
                                      <p:tavLst>
                                        <p:tav tm="0">
                                          <p:val>
                                            <p:fltVal val="0"/>
                                          </p:val>
                                        </p:tav>
                                        <p:tav tm="100000">
                                          <p:val>
                                            <p:strVal val="#ppt_h"/>
                                          </p:val>
                                        </p:tav>
                                      </p:tavLst>
                                    </p:anim>
                                    <p:animEffect transition="in" filter="fade">
                                      <p:cBhvr>
                                        <p:cTn id="54" dur="500"/>
                                        <p:tgtEl>
                                          <p:spTgt spid="12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wipe(up)">
                                      <p:cBhvr>
                                        <p:cTn id="59" dur="500"/>
                                        <p:tgtEl>
                                          <p:spTgt spid="4"/>
                                        </p:tgtEl>
                                      </p:cBhvr>
                                    </p:animEffect>
                                  </p:childTnLst>
                                </p:cTn>
                              </p:par>
                              <p:par>
                                <p:cTn id="60" presetID="22" presetClass="entr" presetSubtype="1" fill="hold"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wipe(up)">
                                      <p:cBhvr>
                                        <p:cTn id="6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19" grpId="0"/>
      <p:bldP spid="124" grpId="0"/>
      <p:bldP spid="126"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声发射检测过程的数学分析</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graphicFrame>
        <p:nvGraphicFramePr>
          <p:cNvPr id="18" name="对象 17">
            <a:hlinkClick r:id="" action="ppaction://ole?verb=0"/>
            <a:extLst>
              <a:ext uri="{FF2B5EF4-FFF2-40B4-BE49-F238E27FC236}">
                <a16:creationId xmlns:a16="http://schemas.microsoft.com/office/drawing/2014/main" id="{96364339-4479-4223-866E-16125BFB9C6C}"/>
              </a:ext>
            </a:extLst>
          </p:cNvPr>
          <p:cNvGraphicFramePr>
            <a:graphicFrameLocks noChangeAspect="1"/>
          </p:cNvGraphicFramePr>
          <p:nvPr>
            <p:extLst>
              <p:ext uri="{D42A27DB-BD31-4B8C-83A1-F6EECF244321}">
                <p14:modId xmlns:p14="http://schemas.microsoft.com/office/powerpoint/2010/main" val="1821076545"/>
              </p:ext>
            </p:extLst>
          </p:nvPr>
        </p:nvGraphicFramePr>
        <p:xfrm>
          <a:off x="818466" y="1355317"/>
          <a:ext cx="2449830" cy="469265"/>
        </p:xfrm>
        <a:graphic>
          <a:graphicData uri="http://schemas.openxmlformats.org/presentationml/2006/ole">
            <mc:AlternateContent xmlns:mc="http://schemas.openxmlformats.org/markup-compatibility/2006">
              <mc:Choice xmlns:v="urn:schemas-microsoft-com:vml" Requires="v">
                <p:oleObj spid="_x0000_s2194" r:id="rId3" imgW="1193800" imgH="228600" progId="Equation.KSEE3">
                  <p:embed/>
                </p:oleObj>
              </mc:Choice>
              <mc:Fallback>
                <p:oleObj r:id="rId3" imgW="1193800" imgH="228600" progId="Equation.KSEE3">
                  <p:embed/>
                  <p:pic>
                    <p:nvPicPr>
                      <p:cNvPr id="10" name="对象 9">
                        <a:hlinkClick r:id="" action="ppaction://ole?verb=0"/>
                      </p:cNvPr>
                      <p:cNvPicPr/>
                      <p:nvPr/>
                    </p:nvPicPr>
                    <p:blipFill>
                      <a:blip r:embed="rId4"/>
                      <a:stretch>
                        <a:fillRect/>
                      </a:stretch>
                    </p:blipFill>
                    <p:spPr>
                      <a:xfrm>
                        <a:off x="818466" y="1355317"/>
                        <a:ext cx="2449830" cy="469265"/>
                      </a:xfrm>
                      <a:prstGeom prst="rect">
                        <a:avLst/>
                      </a:prstGeom>
                    </p:spPr>
                  </p:pic>
                </p:oleObj>
              </mc:Fallback>
            </mc:AlternateContent>
          </a:graphicData>
        </a:graphic>
      </p:graphicFrame>
      <p:sp>
        <p:nvSpPr>
          <p:cNvPr id="19" name="文本框 18">
            <a:extLst>
              <a:ext uri="{FF2B5EF4-FFF2-40B4-BE49-F238E27FC236}">
                <a16:creationId xmlns:a16="http://schemas.microsoft.com/office/drawing/2014/main" id="{3F73A9B9-2961-4CBB-B286-F16DE0ADA202}"/>
              </a:ext>
            </a:extLst>
          </p:cNvPr>
          <p:cNvSpPr txBox="1"/>
          <p:nvPr/>
        </p:nvSpPr>
        <p:spPr>
          <a:xfrm>
            <a:off x="251520" y="722856"/>
            <a:ext cx="8640000" cy="461665"/>
          </a:xfrm>
          <a:prstGeom prst="rect">
            <a:avLst/>
          </a:prstGeom>
          <a:noFill/>
        </p:spPr>
        <p:txBody>
          <a:bodyPr wrap="square" rtlCol="0" anchor="t">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将所有事件按时间先后顺序得到全局事件列表：</a:t>
            </a:r>
          </a:p>
        </p:txBody>
      </p:sp>
      <p:graphicFrame>
        <p:nvGraphicFramePr>
          <p:cNvPr id="20" name="对象 19">
            <a:hlinkClick r:id="" action="ppaction://ole?verb=0"/>
            <a:extLst>
              <a:ext uri="{FF2B5EF4-FFF2-40B4-BE49-F238E27FC236}">
                <a16:creationId xmlns:a16="http://schemas.microsoft.com/office/drawing/2014/main" id="{3A13C9F2-7397-4401-9FB1-171BB72B43CC}"/>
              </a:ext>
            </a:extLst>
          </p:cNvPr>
          <p:cNvGraphicFramePr>
            <a:graphicFrameLocks noChangeAspect="1"/>
          </p:cNvGraphicFramePr>
          <p:nvPr>
            <p:extLst>
              <p:ext uri="{D42A27DB-BD31-4B8C-83A1-F6EECF244321}">
                <p14:modId xmlns:p14="http://schemas.microsoft.com/office/powerpoint/2010/main" val="3141296271"/>
              </p:ext>
            </p:extLst>
          </p:nvPr>
        </p:nvGraphicFramePr>
        <p:xfrm>
          <a:off x="4330700" y="1366078"/>
          <a:ext cx="3616325" cy="449263"/>
        </p:xfrm>
        <a:graphic>
          <a:graphicData uri="http://schemas.openxmlformats.org/presentationml/2006/ole">
            <mc:AlternateContent xmlns:mc="http://schemas.openxmlformats.org/markup-compatibility/2006">
              <mc:Choice xmlns:v="urn:schemas-microsoft-com:vml" Requires="v">
                <p:oleObj spid="_x0000_s2195" name="Equation" r:id="rId5" imgW="1942920" imgH="241200" progId="Equation.DSMT4">
                  <p:embed/>
                </p:oleObj>
              </mc:Choice>
              <mc:Fallback>
                <p:oleObj name="Equation" r:id="rId5" imgW="1942920" imgH="241200" progId="Equation.DSMT4">
                  <p:embed/>
                  <p:pic>
                    <p:nvPicPr>
                      <p:cNvPr id="15" name="对象 14">
                        <a:hlinkClick r:id="" action="ppaction://ole?verb=0"/>
                      </p:cNvPr>
                      <p:cNvPicPr/>
                      <p:nvPr/>
                    </p:nvPicPr>
                    <p:blipFill>
                      <a:blip r:embed="rId6"/>
                      <a:stretch>
                        <a:fillRect/>
                      </a:stretch>
                    </p:blipFill>
                    <p:spPr>
                      <a:xfrm>
                        <a:off x="4330700" y="1366078"/>
                        <a:ext cx="3616325" cy="449263"/>
                      </a:xfrm>
                      <a:prstGeom prst="rect">
                        <a:avLst/>
                      </a:prstGeom>
                    </p:spPr>
                  </p:pic>
                </p:oleObj>
              </mc:Fallback>
            </mc:AlternateContent>
          </a:graphicData>
        </a:graphic>
      </p:graphicFrame>
      <p:sp>
        <p:nvSpPr>
          <p:cNvPr id="21" name="文本框 20">
            <a:extLst>
              <a:ext uri="{FF2B5EF4-FFF2-40B4-BE49-F238E27FC236}">
                <a16:creationId xmlns:a16="http://schemas.microsoft.com/office/drawing/2014/main" id="{F54566C6-92CA-43B2-969E-181BC8BEB5E6}"/>
              </a:ext>
            </a:extLst>
          </p:cNvPr>
          <p:cNvSpPr txBox="1"/>
          <p:nvPr/>
        </p:nvSpPr>
        <p:spPr>
          <a:xfrm>
            <a:off x="3430263" y="1359117"/>
            <a:ext cx="856311" cy="461665"/>
          </a:xfrm>
          <a:prstGeom prst="rect">
            <a:avLst/>
          </a:prstGeom>
          <a:noFill/>
        </p:spPr>
        <p:txBody>
          <a:bodyPr wrap="square" rtlCol="0" anchor="t">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其中</a:t>
            </a:r>
          </a:p>
        </p:txBody>
      </p:sp>
      <p:grpSp>
        <p:nvGrpSpPr>
          <p:cNvPr id="22" name="组合 21">
            <a:extLst>
              <a:ext uri="{FF2B5EF4-FFF2-40B4-BE49-F238E27FC236}">
                <a16:creationId xmlns:a16="http://schemas.microsoft.com/office/drawing/2014/main" id="{BF2947AE-9ABE-4B85-B6F8-A06241457882}"/>
              </a:ext>
            </a:extLst>
          </p:cNvPr>
          <p:cNvGrpSpPr/>
          <p:nvPr/>
        </p:nvGrpSpPr>
        <p:grpSpPr>
          <a:xfrm>
            <a:off x="1060450" y="3178728"/>
            <a:ext cx="3295015" cy="2556509"/>
            <a:chOff x="1060450" y="2042946"/>
            <a:chExt cx="3295015" cy="2556509"/>
          </a:xfrm>
        </p:grpSpPr>
        <p:graphicFrame>
          <p:nvGraphicFramePr>
            <p:cNvPr id="23" name="对象 22">
              <a:hlinkClick r:id="" action="ppaction://ole?verb=0"/>
              <a:extLst>
                <a:ext uri="{FF2B5EF4-FFF2-40B4-BE49-F238E27FC236}">
                  <a16:creationId xmlns:a16="http://schemas.microsoft.com/office/drawing/2014/main" id="{65856FEE-359A-4C1E-8BB2-06F0CE00492C}"/>
                </a:ext>
              </a:extLst>
            </p:cNvPr>
            <p:cNvGraphicFramePr>
              <a:graphicFrameLocks noChangeAspect="1"/>
            </p:cNvGraphicFramePr>
            <p:nvPr/>
          </p:nvGraphicFramePr>
          <p:xfrm>
            <a:off x="1647825" y="2042946"/>
            <a:ext cx="2707640" cy="465200"/>
          </p:xfrm>
          <a:graphic>
            <a:graphicData uri="http://schemas.openxmlformats.org/presentationml/2006/ole">
              <mc:AlternateContent xmlns:mc="http://schemas.openxmlformats.org/markup-compatibility/2006">
                <mc:Choice xmlns:v="urn:schemas-microsoft-com:vml" Requires="v">
                  <p:oleObj spid="_x0000_s2196" r:id="rId7" imgW="1066800" imgH="228600" progId="Equation.KSEE3">
                    <p:embed/>
                  </p:oleObj>
                </mc:Choice>
                <mc:Fallback>
                  <p:oleObj r:id="rId7" imgW="1066800" imgH="228600" progId="Equation.KSEE3">
                    <p:embed/>
                    <p:pic>
                      <p:nvPicPr>
                        <p:cNvPr id="24" name="对象 23">
                          <a:hlinkClick r:id="" action="ppaction://ole?verb=0"/>
                        </p:cNvPr>
                        <p:cNvPicPr/>
                        <p:nvPr/>
                      </p:nvPicPr>
                      <p:blipFill>
                        <a:blip r:embed="rId8"/>
                        <a:stretch>
                          <a:fillRect/>
                        </a:stretch>
                      </p:blipFill>
                      <p:spPr>
                        <a:xfrm>
                          <a:off x="1647825" y="2042946"/>
                          <a:ext cx="2707640" cy="465200"/>
                        </a:xfrm>
                        <a:prstGeom prst="rect">
                          <a:avLst/>
                        </a:prstGeom>
                      </p:spPr>
                    </p:pic>
                  </p:oleObj>
                </mc:Fallback>
              </mc:AlternateContent>
            </a:graphicData>
          </a:graphic>
        </p:graphicFrame>
        <p:graphicFrame>
          <p:nvGraphicFramePr>
            <p:cNvPr id="24" name="对象 23">
              <a:hlinkClick r:id="" action="ppaction://ole?verb=0"/>
              <a:extLst>
                <a:ext uri="{FF2B5EF4-FFF2-40B4-BE49-F238E27FC236}">
                  <a16:creationId xmlns:a16="http://schemas.microsoft.com/office/drawing/2014/main" id="{A4BFB965-9590-442A-BE7B-23600984C4B7}"/>
                </a:ext>
              </a:extLst>
            </p:cNvPr>
            <p:cNvGraphicFramePr>
              <a:graphicFrameLocks noChangeAspect="1"/>
            </p:cNvGraphicFramePr>
            <p:nvPr/>
          </p:nvGraphicFramePr>
          <p:xfrm>
            <a:off x="1060450" y="2517290"/>
            <a:ext cx="519915" cy="2082165"/>
          </p:xfrm>
          <a:graphic>
            <a:graphicData uri="http://schemas.openxmlformats.org/presentationml/2006/ole">
              <mc:AlternateContent xmlns:mc="http://schemas.openxmlformats.org/markup-compatibility/2006">
                <mc:Choice xmlns:v="urn:schemas-microsoft-com:vml" Requires="v">
                  <p:oleObj spid="_x0000_s2197" r:id="rId9" imgW="228600" imgH="914400" progId="Equation.KSEE3">
                    <p:embed/>
                  </p:oleObj>
                </mc:Choice>
                <mc:Fallback>
                  <p:oleObj r:id="rId9" imgW="228600" imgH="914400" progId="Equation.KSEE3">
                    <p:embed/>
                    <p:pic>
                      <p:nvPicPr>
                        <p:cNvPr id="25" name="对象 24">
                          <a:hlinkClick r:id="" action="ppaction://ole?verb=0"/>
                        </p:cNvPr>
                        <p:cNvPicPr/>
                        <p:nvPr/>
                      </p:nvPicPr>
                      <p:blipFill>
                        <a:blip r:embed="rId10"/>
                        <a:stretch>
                          <a:fillRect/>
                        </a:stretch>
                      </p:blipFill>
                      <p:spPr>
                        <a:xfrm>
                          <a:off x="1060450" y="2517290"/>
                          <a:ext cx="519915" cy="2082165"/>
                        </a:xfrm>
                        <a:prstGeom prst="rect">
                          <a:avLst/>
                        </a:prstGeom>
                      </p:spPr>
                    </p:pic>
                  </p:oleObj>
                </mc:Fallback>
              </mc:AlternateContent>
            </a:graphicData>
          </a:graphic>
        </p:graphicFrame>
        <p:graphicFrame>
          <p:nvGraphicFramePr>
            <p:cNvPr id="25" name="对象 24">
              <a:hlinkClick r:id="" action="ppaction://ole?verb=0"/>
              <a:extLst>
                <a:ext uri="{FF2B5EF4-FFF2-40B4-BE49-F238E27FC236}">
                  <a16:creationId xmlns:a16="http://schemas.microsoft.com/office/drawing/2014/main" id="{5781F92A-9579-43EA-BFF2-BDEA429A1A43}"/>
                </a:ext>
              </a:extLst>
            </p:cNvPr>
            <p:cNvGraphicFramePr>
              <a:graphicFrameLocks noChangeAspect="1"/>
            </p:cNvGraphicFramePr>
            <p:nvPr/>
          </p:nvGraphicFramePr>
          <p:xfrm>
            <a:off x="1587500" y="2545230"/>
            <a:ext cx="2692400" cy="2054225"/>
          </p:xfrm>
          <a:graphic>
            <a:graphicData uri="http://schemas.openxmlformats.org/presentationml/2006/ole">
              <mc:AlternateContent xmlns:mc="http://schemas.openxmlformats.org/markup-compatibility/2006">
                <mc:Choice xmlns:v="urn:schemas-microsoft-com:vml" Requires="v">
                  <p:oleObj spid="_x0000_s2198" r:id="rId11" imgW="1346200" imgH="914400" progId="Equation.KSEE3">
                    <p:embed/>
                  </p:oleObj>
                </mc:Choice>
                <mc:Fallback>
                  <p:oleObj r:id="rId11" imgW="1346200" imgH="914400" progId="Equation.KSEE3">
                    <p:embed/>
                    <p:pic>
                      <p:nvPicPr>
                        <p:cNvPr id="26" name="对象 25">
                          <a:hlinkClick r:id="" action="ppaction://ole?verb=0"/>
                        </p:cNvPr>
                        <p:cNvPicPr/>
                        <p:nvPr/>
                      </p:nvPicPr>
                      <p:blipFill>
                        <a:blip r:embed="rId12"/>
                        <a:stretch>
                          <a:fillRect/>
                        </a:stretch>
                      </p:blipFill>
                      <p:spPr>
                        <a:xfrm>
                          <a:off x="1587500" y="2545230"/>
                          <a:ext cx="2692400" cy="2054225"/>
                        </a:xfrm>
                        <a:prstGeom prst="rect">
                          <a:avLst/>
                        </a:prstGeom>
                      </p:spPr>
                    </p:pic>
                  </p:oleObj>
                </mc:Fallback>
              </mc:AlternateContent>
            </a:graphicData>
          </a:graphic>
        </p:graphicFrame>
      </p:grpSp>
      <p:sp>
        <p:nvSpPr>
          <p:cNvPr id="26" name="矩形 25">
            <a:extLst>
              <a:ext uri="{FF2B5EF4-FFF2-40B4-BE49-F238E27FC236}">
                <a16:creationId xmlns:a16="http://schemas.microsoft.com/office/drawing/2014/main" id="{8AC34F20-4BA6-4B07-B013-7492E193F0EE}"/>
              </a:ext>
            </a:extLst>
          </p:cNvPr>
          <p:cNvSpPr/>
          <p:nvPr/>
        </p:nvSpPr>
        <p:spPr>
          <a:xfrm>
            <a:off x="1551305" y="3108877"/>
            <a:ext cx="647700" cy="2739390"/>
          </a:xfrm>
          <a:prstGeom prst="rect">
            <a:avLst/>
          </a:prstGeom>
          <a:noFill/>
          <a:ln w="38100">
            <a:solidFill>
              <a:schemeClr val="accent2">
                <a:lumMod val="50000"/>
              </a:schemeClr>
            </a:solidFill>
          </a:ln>
          <a:extLst>
            <a:ext uri="{909E8E84-426E-40DD-AFC4-6F175D3DCCD1}">
              <a14:hiddenFill xmlns:a14="http://schemas.microsoft.com/office/drawing/2010/main">
                <a:solidFill>
                  <a:schemeClr val="accent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3ECFADA5-D08F-46D0-BD51-AE15E2CA8728}"/>
              </a:ext>
            </a:extLst>
          </p:cNvPr>
          <p:cNvSpPr/>
          <p:nvPr/>
        </p:nvSpPr>
        <p:spPr>
          <a:xfrm>
            <a:off x="1060450" y="4182662"/>
            <a:ext cx="3295015" cy="527050"/>
          </a:xfrm>
          <a:prstGeom prst="rect">
            <a:avLst/>
          </a:prstGeom>
          <a:noFill/>
          <a:ln w="38100">
            <a:solidFill>
              <a:schemeClr val="accent1">
                <a:lumMod val="50000"/>
              </a:schemeClr>
            </a:solidFill>
          </a:ln>
          <a:extLst>
            <a:ext uri="{909E8E84-426E-40DD-AFC4-6F175D3DCCD1}">
              <a14:hiddenFill xmlns:a14="http://schemas.microsoft.com/office/drawing/2010/main">
                <a:solidFill>
                  <a:schemeClr val="accent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a:extLst>
              <a:ext uri="{FF2B5EF4-FFF2-40B4-BE49-F238E27FC236}">
                <a16:creationId xmlns:a16="http://schemas.microsoft.com/office/drawing/2014/main" id="{7D70F750-9BB1-4B16-8E1A-9A2D9ACA7B39}"/>
              </a:ext>
            </a:extLst>
          </p:cNvPr>
          <p:cNvSpPr txBox="1"/>
          <p:nvPr/>
        </p:nvSpPr>
        <p:spPr>
          <a:xfrm>
            <a:off x="251520" y="1881996"/>
            <a:ext cx="8640000" cy="461665"/>
          </a:xfrm>
          <a:prstGeom prst="rect">
            <a:avLst/>
          </a:prstGeom>
          <a:noFill/>
        </p:spPr>
        <p:txBody>
          <a:bodyPr wrap="square" rtlCol="0" anchor="t">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每次事件</a:t>
            </a:r>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event</a:t>
            </a: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，都会传输到所有传感器，产生撞击</a:t>
            </a:r>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hit</a:t>
            </a:r>
            <a:endParaRPr lang="zh-CN" altLang="en-US" sz="24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9" name="文本框 28">
            <a:extLst>
              <a:ext uri="{FF2B5EF4-FFF2-40B4-BE49-F238E27FC236}">
                <a16:creationId xmlns:a16="http://schemas.microsoft.com/office/drawing/2014/main" id="{FC3E984E-A16B-46CC-8BC8-D0E08C0966E9}"/>
              </a:ext>
            </a:extLst>
          </p:cNvPr>
          <p:cNvSpPr txBox="1"/>
          <p:nvPr/>
        </p:nvSpPr>
        <p:spPr>
          <a:xfrm>
            <a:off x="251520" y="2386206"/>
            <a:ext cx="8640000" cy="461665"/>
          </a:xfrm>
          <a:prstGeom prst="rect">
            <a:avLst/>
          </a:prstGeom>
          <a:noFill/>
        </p:spPr>
        <p:txBody>
          <a:bodyPr wrap="square" rtlCol="0" anchor="t">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传感器声发射撞击矩阵：</a:t>
            </a:r>
          </a:p>
        </p:txBody>
      </p:sp>
      <p:sp>
        <p:nvSpPr>
          <p:cNvPr id="30" name="文本框 29">
            <a:extLst>
              <a:ext uri="{FF2B5EF4-FFF2-40B4-BE49-F238E27FC236}">
                <a16:creationId xmlns:a16="http://schemas.microsoft.com/office/drawing/2014/main" id="{ADE405A1-DB83-4D3C-B0A6-E67C3C42AA50}"/>
              </a:ext>
            </a:extLst>
          </p:cNvPr>
          <p:cNvSpPr txBox="1"/>
          <p:nvPr/>
        </p:nvSpPr>
        <p:spPr>
          <a:xfrm>
            <a:off x="4679576" y="3484559"/>
            <a:ext cx="4211944" cy="830997"/>
          </a:xfrm>
          <a:prstGeom prst="rect">
            <a:avLst/>
          </a:prstGeom>
          <a:solidFill>
            <a:schemeClr val="accent1">
              <a:lumMod val="20000"/>
              <a:lumOff val="80000"/>
            </a:schemeClr>
          </a:solidFill>
        </p:spPr>
        <p:txBody>
          <a:bodyPr wrap="square" rtlCol="0" anchor="t">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一次</a:t>
            </a:r>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Event</a:t>
            </a: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，在所有传感器上，产生的</a:t>
            </a:r>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hit</a:t>
            </a: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的列表</a:t>
            </a:r>
            <a:endParaRPr lang="en-US" altLang="zh-CN" sz="24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1" name="文本框 30">
            <a:extLst>
              <a:ext uri="{FF2B5EF4-FFF2-40B4-BE49-F238E27FC236}">
                <a16:creationId xmlns:a16="http://schemas.microsoft.com/office/drawing/2014/main" id="{B2FBA046-F490-418A-A44F-07FE032345EC}"/>
              </a:ext>
            </a:extLst>
          </p:cNvPr>
          <p:cNvSpPr txBox="1"/>
          <p:nvPr/>
        </p:nvSpPr>
        <p:spPr>
          <a:xfrm>
            <a:off x="4679576" y="4752018"/>
            <a:ext cx="4211944" cy="830997"/>
          </a:xfrm>
          <a:prstGeom prst="rect">
            <a:avLst/>
          </a:prstGeom>
          <a:solidFill>
            <a:schemeClr val="accent2">
              <a:lumMod val="20000"/>
              <a:lumOff val="80000"/>
            </a:schemeClr>
          </a:solidFill>
        </p:spPr>
        <p:txBody>
          <a:bodyPr wrap="square" rtlCol="0" anchor="t">
            <a:spAutoFit/>
          </a:bodyPr>
          <a:lstStyle/>
          <a:p>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一个传感器，在检测期内，检测到的所有</a:t>
            </a:r>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hit</a:t>
            </a: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的列表</a:t>
            </a:r>
            <a:endParaRPr lang="en-US" altLang="zh-CN" sz="2400" b="1" dirty="0">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32" name="组合 31">
            <a:extLst>
              <a:ext uri="{FF2B5EF4-FFF2-40B4-BE49-F238E27FC236}">
                <a16:creationId xmlns:a16="http://schemas.microsoft.com/office/drawing/2014/main" id="{022A984E-C1F5-4CDA-B052-7130C99999E0}"/>
              </a:ext>
            </a:extLst>
          </p:cNvPr>
          <p:cNvGrpSpPr/>
          <p:nvPr/>
        </p:nvGrpSpPr>
        <p:grpSpPr>
          <a:xfrm>
            <a:off x="3230881" y="5995336"/>
            <a:ext cx="1472670" cy="494655"/>
            <a:chOff x="3230881" y="5696952"/>
            <a:chExt cx="1472670" cy="494655"/>
          </a:xfrm>
        </p:grpSpPr>
        <p:sp>
          <p:nvSpPr>
            <p:cNvPr id="33" name="文本框 32">
              <a:extLst>
                <a:ext uri="{FF2B5EF4-FFF2-40B4-BE49-F238E27FC236}">
                  <a16:creationId xmlns:a16="http://schemas.microsoft.com/office/drawing/2014/main" id="{6D25383F-AE3C-47EB-A7EA-8B321F2E3DBB}"/>
                </a:ext>
              </a:extLst>
            </p:cNvPr>
            <p:cNvSpPr txBox="1"/>
            <p:nvPr/>
          </p:nvSpPr>
          <p:spPr>
            <a:xfrm>
              <a:off x="3230881" y="5713457"/>
              <a:ext cx="861060" cy="461645"/>
            </a:xfrm>
            <a:prstGeom prst="rect">
              <a:avLst/>
            </a:prstGeom>
            <a:noFill/>
          </p:spPr>
          <p:txBody>
            <a:bodyPr wrap="square" rtlCol="0">
              <a:spAutoFit/>
            </a:bodyPr>
            <a:lstStyle/>
            <a:p>
              <a:r>
                <a:rPr lang="zh-CN"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衰减</a:t>
              </a:r>
            </a:p>
          </p:txBody>
        </p:sp>
        <p:graphicFrame>
          <p:nvGraphicFramePr>
            <p:cNvPr id="34" name="对象 33">
              <a:hlinkClick r:id="" action="ppaction://ole?verb=0"/>
              <a:extLst>
                <a:ext uri="{FF2B5EF4-FFF2-40B4-BE49-F238E27FC236}">
                  <a16:creationId xmlns:a16="http://schemas.microsoft.com/office/drawing/2014/main" id="{C6BFE517-6586-4712-877A-7C99A525EC7C}"/>
                </a:ext>
              </a:extLst>
            </p:cNvPr>
            <p:cNvGraphicFramePr>
              <a:graphicFrameLocks noChangeAspect="1"/>
            </p:cNvGraphicFramePr>
            <p:nvPr>
              <p:extLst>
                <p:ext uri="{D42A27DB-BD31-4B8C-83A1-F6EECF244321}">
                  <p14:modId xmlns:p14="http://schemas.microsoft.com/office/powerpoint/2010/main" val="2338139912"/>
                </p:ext>
              </p:extLst>
            </p:nvPr>
          </p:nvGraphicFramePr>
          <p:xfrm>
            <a:off x="3923691" y="5696952"/>
            <a:ext cx="779860" cy="494655"/>
          </p:xfrm>
          <a:graphic>
            <a:graphicData uri="http://schemas.openxmlformats.org/presentationml/2006/ole">
              <mc:AlternateContent xmlns:mc="http://schemas.openxmlformats.org/markup-compatibility/2006">
                <mc:Choice xmlns:v="urn:schemas-microsoft-com:vml" Requires="v">
                  <p:oleObj spid="_x0000_s2199" name="Equation" r:id="rId13" imgW="368280" imgH="228600" progId="Equation.DSMT4">
                    <p:embed/>
                  </p:oleObj>
                </mc:Choice>
                <mc:Fallback>
                  <p:oleObj name="Equation" r:id="rId13" imgW="368280" imgH="228600" progId="Equation.DSMT4">
                    <p:embed/>
                    <p:pic>
                      <p:nvPicPr>
                        <p:cNvPr id="20" name="对象 19">
                          <a:hlinkClick r:id="" action="ppaction://ole?verb=0"/>
                        </p:cNvPr>
                        <p:cNvPicPr/>
                        <p:nvPr/>
                      </p:nvPicPr>
                      <p:blipFill>
                        <a:blip r:embed="rId14"/>
                        <a:stretch>
                          <a:fillRect/>
                        </a:stretch>
                      </p:blipFill>
                      <p:spPr>
                        <a:xfrm>
                          <a:off x="3923691" y="5696952"/>
                          <a:ext cx="779860" cy="494655"/>
                        </a:xfrm>
                        <a:prstGeom prst="rect">
                          <a:avLst/>
                        </a:prstGeom>
                      </p:spPr>
                    </p:pic>
                  </p:oleObj>
                </mc:Fallback>
              </mc:AlternateContent>
            </a:graphicData>
          </a:graphic>
        </p:graphicFrame>
      </p:grpSp>
      <p:grpSp>
        <p:nvGrpSpPr>
          <p:cNvPr id="35" name="组合 34">
            <a:extLst>
              <a:ext uri="{FF2B5EF4-FFF2-40B4-BE49-F238E27FC236}">
                <a16:creationId xmlns:a16="http://schemas.microsoft.com/office/drawing/2014/main" id="{402F62BA-2A0B-4955-A2C1-CF2E2C855783}"/>
              </a:ext>
            </a:extLst>
          </p:cNvPr>
          <p:cNvGrpSpPr/>
          <p:nvPr/>
        </p:nvGrpSpPr>
        <p:grpSpPr>
          <a:xfrm>
            <a:off x="4982939" y="6011841"/>
            <a:ext cx="1371213" cy="461645"/>
            <a:chOff x="4982939" y="5713457"/>
            <a:chExt cx="1371213" cy="461645"/>
          </a:xfrm>
        </p:grpSpPr>
        <p:sp>
          <p:nvSpPr>
            <p:cNvPr id="36" name="文本框 35">
              <a:extLst>
                <a:ext uri="{FF2B5EF4-FFF2-40B4-BE49-F238E27FC236}">
                  <a16:creationId xmlns:a16="http://schemas.microsoft.com/office/drawing/2014/main" id="{1A19B9C5-4821-4A58-A933-561B3E96E216}"/>
                </a:ext>
              </a:extLst>
            </p:cNvPr>
            <p:cNvSpPr txBox="1"/>
            <p:nvPr/>
          </p:nvSpPr>
          <p:spPr>
            <a:xfrm>
              <a:off x="4982939" y="5713457"/>
              <a:ext cx="861060" cy="461645"/>
            </a:xfrm>
            <a:prstGeom prst="rect">
              <a:avLst/>
            </a:prstGeom>
            <a:noFill/>
          </p:spPr>
          <p:txBody>
            <a:bodyPr wrap="square" rtlCol="0">
              <a:spAutoFit/>
            </a:bodyPr>
            <a:lstStyle/>
            <a:p>
              <a:r>
                <a:rPr lang="zh-CN" altLang="en-US" sz="24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噪声</a:t>
              </a:r>
            </a:p>
          </p:txBody>
        </p:sp>
        <p:graphicFrame>
          <p:nvGraphicFramePr>
            <p:cNvPr id="37" name="对象 36">
              <a:hlinkClick r:id="" action="ppaction://ole?verb=0"/>
              <a:extLst>
                <a:ext uri="{FF2B5EF4-FFF2-40B4-BE49-F238E27FC236}">
                  <a16:creationId xmlns:a16="http://schemas.microsoft.com/office/drawing/2014/main" id="{14321F0E-833F-46F4-8E1F-BB1DCA3B5EF2}"/>
                </a:ext>
              </a:extLst>
            </p:cNvPr>
            <p:cNvGraphicFramePr>
              <a:graphicFrameLocks noChangeAspect="1"/>
            </p:cNvGraphicFramePr>
            <p:nvPr>
              <p:extLst>
                <p:ext uri="{D42A27DB-BD31-4B8C-83A1-F6EECF244321}">
                  <p14:modId xmlns:p14="http://schemas.microsoft.com/office/powerpoint/2010/main" val="676984582"/>
                </p:ext>
              </p:extLst>
            </p:nvPr>
          </p:nvGraphicFramePr>
          <p:xfrm>
            <a:off x="5677877" y="5742667"/>
            <a:ext cx="676275" cy="403225"/>
          </p:xfrm>
          <a:graphic>
            <a:graphicData uri="http://schemas.openxmlformats.org/presentationml/2006/ole">
              <mc:AlternateContent xmlns:mc="http://schemas.openxmlformats.org/markup-compatibility/2006">
                <mc:Choice xmlns:v="urn:schemas-microsoft-com:vml" Requires="v">
                  <p:oleObj spid="_x0000_s2200" name="Equation" r:id="rId15" imgW="317160" imgH="190440" progId="Equation.DSMT4">
                    <p:embed/>
                  </p:oleObj>
                </mc:Choice>
                <mc:Fallback>
                  <p:oleObj name="Equation" r:id="rId15" imgW="317160" imgH="190440" progId="Equation.DSMT4">
                    <p:embed/>
                    <p:pic>
                      <p:nvPicPr>
                        <p:cNvPr id="23" name="对象 22">
                          <a:hlinkClick r:id="" action="ppaction://ole?verb=0"/>
                        </p:cNvPr>
                        <p:cNvPicPr/>
                        <p:nvPr/>
                      </p:nvPicPr>
                      <p:blipFill>
                        <a:blip r:embed="rId16"/>
                        <a:stretch>
                          <a:fillRect/>
                        </a:stretch>
                      </p:blipFill>
                      <p:spPr>
                        <a:xfrm>
                          <a:off x="5677877" y="5742667"/>
                          <a:ext cx="676275" cy="403225"/>
                        </a:xfrm>
                        <a:prstGeom prst="rect">
                          <a:avLst/>
                        </a:prstGeom>
                      </p:spPr>
                    </p:pic>
                  </p:oleObj>
                </mc:Fallback>
              </mc:AlternateContent>
            </a:graphicData>
          </a:graphic>
        </p:graphicFrame>
      </p:grpSp>
      <p:grpSp>
        <p:nvGrpSpPr>
          <p:cNvPr id="38" name="组合 37">
            <a:extLst>
              <a:ext uri="{FF2B5EF4-FFF2-40B4-BE49-F238E27FC236}">
                <a16:creationId xmlns:a16="http://schemas.microsoft.com/office/drawing/2014/main" id="{6CD0B7DB-8941-4FC2-B1A0-F8AF53ECEDEC}"/>
              </a:ext>
            </a:extLst>
          </p:cNvPr>
          <p:cNvGrpSpPr/>
          <p:nvPr/>
        </p:nvGrpSpPr>
        <p:grpSpPr>
          <a:xfrm>
            <a:off x="6706237" y="6011841"/>
            <a:ext cx="1370353" cy="461645"/>
            <a:chOff x="6706237" y="5713457"/>
            <a:chExt cx="1370353" cy="461645"/>
          </a:xfrm>
        </p:grpSpPr>
        <p:sp>
          <p:nvSpPr>
            <p:cNvPr id="39" name="文本框 38">
              <a:extLst>
                <a:ext uri="{FF2B5EF4-FFF2-40B4-BE49-F238E27FC236}">
                  <a16:creationId xmlns:a16="http://schemas.microsoft.com/office/drawing/2014/main" id="{DAF5EDA0-8293-45C8-AC0E-92AF48E1EE6F}"/>
                </a:ext>
              </a:extLst>
            </p:cNvPr>
            <p:cNvSpPr txBox="1"/>
            <p:nvPr/>
          </p:nvSpPr>
          <p:spPr>
            <a:xfrm>
              <a:off x="6706237" y="5713457"/>
              <a:ext cx="861060" cy="461645"/>
            </a:xfrm>
            <a:prstGeom prst="rect">
              <a:avLst/>
            </a:prstGeom>
            <a:noFill/>
          </p:spPr>
          <p:txBody>
            <a:bodyPr wrap="square" rtlCol="0">
              <a:spAutoFit/>
            </a:bodyPr>
            <a:lstStyle/>
            <a:p>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延迟</a:t>
              </a:r>
            </a:p>
          </p:txBody>
        </p:sp>
        <p:graphicFrame>
          <p:nvGraphicFramePr>
            <p:cNvPr id="40" name="对象 39">
              <a:hlinkClick r:id="" action="ppaction://ole?verb=0"/>
              <a:extLst>
                <a:ext uri="{FF2B5EF4-FFF2-40B4-BE49-F238E27FC236}">
                  <a16:creationId xmlns:a16="http://schemas.microsoft.com/office/drawing/2014/main" id="{A9752228-8EBC-4706-8117-4DD814B2B566}"/>
                </a:ext>
              </a:extLst>
            </p:cNvPr>
            <p:cNvGraphicFramePr>
              <a:graphicFrameLocks noChangeAspect="1"/>
            </p:cNvGraphicFramePr>
            <p:nvPr>
              <p:extLst>
                <p:ext uri="{D42A27DB-BD31-4B8C-83A1-F6EECF244321}">
                  <p14:modId xmlns:p14="http://schemas.microsoft.com/office/powerpoint/2010/main" val="1959176153"/>
                </p:ext>
              </p:extLst>
            </p:nvPr>
          </p:nvGraphicFramePr>
          <p:xfrm>
            <a:off x="7401902" y="5742667"/>
            <a:ext cx="674688" cy="403225"/>
          </p:xfrm>
          <a:graphic>
            <a:graphicData uri="http://schemas.openxmlformats.org/presentationml/2006/ole">
              <mc:AlternateContent xmlns:mc="http://schemas.openxmlformats.org/markup-compatibility/2006">
                <mc:Choice xmlns:v="urn:schemas-microsoft-com:vml" Requires="v">
                  <p:oleObj spid="_x0000_s2201" name="Equation" r:id="rId17" imgW="317160" imgH="190440" progId="Equation.DSMT4">
                    <p:embed/>
                  </p:oleObj>
                </mc:Choice>
                <mc:Fallback>
                  <p:oleObj name="Equation" r:id="rId17" imgW="317160" imgH="190440" progId="Equation.DSMT4">
                    <p:embed/>
                    <p:pic>
                      <p:nvPicPr>
                        <p:cNvPr id="35" name="对象 34">
                          <a:hlinkClick r:id="" action="ppaction://ole?verb=0"/>
                        </p:cNvPr>
                        <p:cNvPicPr/>
                        <p:nvPr/>
                      </p:nvPicPr>
                      <p:blipFill>
                        <a:blip r:embed="rId18"/>
                        <a:stretch>
                          <a:fillRect/>
                        </a:stretch>
                      </p:blipFill>
                      <p:spPr>
                        <a:xfrm>
                          <a:off x="7401902" y="5742667"/>
                          <a:ext cx="674688" cy="403225"/>
                        </a:xfrm>
                        <a:prstGeom prst="rect">
                          <a:avLst/>
                        </a:prstGeom>
                      </p:spPr>
                    </p:pic>
                  </p:oleObj>
                </mc:Fallback>
              </mc:AlternateContent>
            </a:graphicData>
          </a:graphic>
        </p:graphicFrame>
      </p:grpSp>
      <p:sp>
        <p:nvSpPr>
          <p:cNvPr id="41" name="文本框 40">
            <a:extLst>
              <a:ext uri="{FF2B5EF4-FFF2-40B4-BE49-F238E27FC236}">
                <a16:creationId xmlns:a16="http://schemas.microsoft.com/office/drawing/2014/main" id="{6D0C3BD8-6371-4E18-8718-2350B38384E4}"/>
              </a:ext>
            </a:extLst>
          </p:cNvPr>
          <p:cNvSpPr txBox="1"/>
          <p:nvPr/>
        </p:nvSpPr>
        <p:spPr>
          <a:xfrm>
            <a:off x="392197" y="6011831"/>
            <a:ext cx="2682815" cy="461665"/>
          </a:xfrm>
          <a:prstGeom prst="rect">
            <a:avLst/>
          </a:prstGeom>
          <a:noFill/>
        </p:spPr>
        <p:txBody>
          <a:bodyPr wrap="square" rtlCol="0" anchor="t">
            <a:spAutoFit/>
          </a:bodyPr>
          <a:lstStyle/>
          <a:p>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Event</a:t>
            </a: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b="1" dirty="0">
                <a:latin typeface="Times New Roman" panose="02020603050405020304" pitchFamily="18" charset="0"/>
                <a:ea typeface="宋体" panose="02010600030101010101" pitchFamily="2" charset="-122"/>
                <a:cs typeface="Times New Roman" panose="02020603050405020304" pitchFamily="18" charset="0"/>
              </a:rPr>
              <a:t>Hit</a:t>
            </a:r>
            <a:r>
              <a:rPr lang="zh-CN" altLang="en-US" sz="2400" b="1" dirty="0">
                <a:latin typeface="Times New Roman" panose="02020603050405020304" pitchFamily="18" charset="0"/>
                <a:ea typeface="宋体" panose="02010600030101010101" pitchFamily="2" charset="-122"/>
                <a:cs typeface="Times New Roman" panose="02020603050405020304" pitchFamily="18" charset="0"/>
              </a:rPr>
              <a:t>的关系：</a:t>
            </a:r>
          </a:p>
        </p:txBody>
      </p:sp>
    </p:spTree>
    <p:extLst>
      <p:ext uri="{BB962C8B-B14F-4D97-AF65-F5344CB8AC3E}">
        <p14:creationId xmlns:p14="http://schemas.microsoft.com/office/powerpoint/2010/main" val="86761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up)">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up)">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up)">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up)">
                                      <p:cBhvr>
                                        <p:cTn id="26" dur="500"/>
                                        <p:tgtEl>
                                          <p:spTgt spid="30"/>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up)">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wipe(up)">
                                      <p:cBhvr>
                                        <p:cTn id="40" dur="500"/>
                                        <p:tgtEl>
                                          <p:spTgt spid="41"/>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500" fill="hold"/>
                                        <p:tgtEl>
                                          <p:spTgt spid="32"/>
                                        </p:tgtEl>
                                        <p:attrNameLst>
                                          <p:attrName>ppt_w</p:attrName>
                                        </p:attrNameLst>
                                      </p:cBhvr>
                                      <p:tavLst>
                                        <p:tav tm="0">
                                          <p:val>
                                            <p:fltVal val="0"/>
                                          </p:val>
                                        </p:tav>
                                        <p:tav tm="100000">
                                          <p:val>
                                            <p:strVal val="#ppt_w"/>
                                          </p:val>
                                        </p:tav>
                                      </p:tavLst>
                                    </p:anim>
                                    <p:anim calcmode="lin" valueType="num">
                                      <p:cBhvr>
                                        <p:cTn id="46" dur="500" fill="hold"/>
                                        <p:tgtEl>
                                          <p:spTgt spid="32"/>
                                        </p:tgtEl>
                                        <p:attrNameLst>
                                          <p:attrName>ppt_h</p:attrName>
                                        </p:attrNameLst>
                                      </p:cBhvr>
                                      <p:tavLst>
                                        <p:tav tm="0">
                                          <p:val>
                                            <p:fltVal val="0"/>
                                          </p:val>
                                        </p:tav>
                                        <p:tav tm="100000">
                                          <p:val>
                                            <p:strVal val="#ppt_h"/>
                                          </p:val>
                                        </p:tav>
                                      </p:tavLst>
                                    </p:anim>
                                    <p:animEffect transition="in" filter="fade">
                                      <p:cBhvr>
                                        <p:cTn id="47" dur="500"/>
                                        <p:tgtEl>
                                          <p:spTgt spid="32"/>
                                        </p:tgtEl>
                                      </p:cBhvr>
                                    </p:animEffect>
                                  </p:childTnLst>
                                </p:cTn>
                              </p:par>
                              <p:par>
                                <p:cTn id="48" presetID="53" presetClass="entr" presetSubtype="16" fill="hold" nodeType="withEffect">
                                  <p:stCondLst>
                                    <p:cond delay="0"/>
                                  </p:stCondLst>
                                  <p:childTnLst>
                                    <p:set>
                                      <p:cBhvr>
                                        <p:cTn id="49" dur="1" fill="hold">
                                          <p:stCondLst>
                                            <p:cond delay="0"/>
                                          </p:stCondLst>
                                        </p:cTn>
                                        <p:tgtEl>
                                          <p:spTgt spid="35"/>
                                        </p:tgtEl>
                                        <p:attrNameLst>
                                          <p:attrName>style.visibility</p:attrName>
                                        </p:attrNameLst>
                                      </p:cBhvr>
                                      <p:to>
                                        <p:strVal val="visible"/>
                                      </p:to>
                                    </p:set>
                                    <p:anim calcmode="lin" valueType="num">
                                      <p:cBhvr>
                                        <p:cTn id="50" dur="500" fill="hold"/>
                                        <p:tgtEl>
                                          <p:spTgt spid="35"/>
                                        </p:tgtEl>
                                        <p:attrNameLst>
                                          <p:attrName>ppt_w</p:attrName>
                                        </p:attrNameLst>
                                      </p:cBhvr>
                                      <p:tavLst>
                                        <p:tav tm="0">
                                          <p:val>
                                            <p:fltVal val="0"/>
                                          </p:val>
                                        </p:tav>
                                        <p:tav tm="100000">
                                          <p:val>
                                            <p:strVal val="#ppt_w"/>
                                          </p:val>
                                        </p:tav>
                                      </p:tavLst>
                                    </p:anim>
                                    <p:anim calcmode="lin" valueType="num">
                                      <p:cBhvr>
                                        <p:cTn id="51" dur="500" fill="hold"/>
                                        <p:tgtEl>
                                          <p:spTgt spid="35"/>
                                        </p:tgtEl>
                                        <p:attrNameLst>
                                          <p:attrName>ppt_h</p:attrName>
                                        </p:attrNameLst>
                                      </p:cBhvr>
                                      <p:tavLst>
                                        <p:tav tm="0">
                                          <p:val>
                                            <p:fltVal val="0"/>
                                          </p:val>
                                        </p:tav>
                                        <p:tav tm="100000">
                                          <p:val>
                                            <p:strVal val="#ppt_h"/>
                                          </p:val>
                                        </p:tav>
                                      </p:tavLst>
                                    </p:anim>
                                    <p:animEffect transition="in" filter="fade">
                                      <p:cBhvr>
                                        <p:cTn id="52" dur="500"/>
                                        <p:tgtEl>
                                          <p:spTgt spid="35"/>
                                        </p:tgtEl>
                                      </p:cBhvr>
                                    </p:animEffect>
                                  </p:childTnLst>
                                </p:cTn>
                              </p:par>
                              <p:par>
                                <p:cTn id="53" presetID="53" presetClass="entr" presetSubtype="16"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p:bldP spid="29" grpId="0"/>
      <p:bldP spid="30" grpId="0" animBg="1"/>
      <p:bldP spid="31" grpId="0" animBg="1"/>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声发射检测过程的数学分析</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pic>
        <p:nvPicPr>
          <p:cNvPr id="42" name="图片 41">
            <a:extLst>
              <a:ext uri="{FF2B5EF4-FFF2-40B4-BE49-F238E27FC236}">
                <a16:creationId xmlns:a16="http://schemas.microsoft.com/office/drawing/2014/main" id="{55547B92-F4A6-443C-9774-4C3C16E5AB4D}"/>
              </a:ext>
            </a:extLst>
          </p:cNvPr>
          <p:cNvPicPr>
            <a:picLocks noChangeAspect="1"/>
          </p:cNvPicPr>
          <p:nvPr/>
        </p:nvPicPr>
        <p:blipFill rotWithShape="1">
          <a:blip r:embed="rId2"/>
          <a:srcRect l="10042" r="6065" b="5573"/>
          <a:stretch/>
        </p:blipFill>
        <p:spPr>
          <a:xfrm>
            <a:off x="399222" y="663613"/>
            <a:ext cx="8345556" cy="5530774"/>
          </a:xfrm>
          <a:prstGeom prst="rect">
            <a:avLst/>
          </a:prstGeom>
        </p:spPr>
      </p:pic>
    </p:spTree>
    <p:extLst>
      <p:ext uri="{BB962C8B-B14F-4D97-AF65-F5344CB8AC3E}">
        <p14:creationId xmlns:p14="http://schemas.microsoft.com/office/powerpoint/2010/main" val="851472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声发射检测过程的数学分析</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pic>
        <p:nvPicPr>
          <p:cNvPr id="7" name="图片 6">
            <a:extLst>
              <a:ext uri="{FF2B5EF4-FFF2-40B4-BE49-F238E27FC236}">
                <a16:creationId xmlns:a16="http://schemas.microsoft.com/office/drawing/2014/main" id="{E2A74F30-F81A-4CD8-8F69-F9F64E7A4D1F}"/>
              </a:ext>
            </a:extLst>
          </p:cNvPr>
          <p:cNvPicPr>
            <a:picLocks noChangeAspect="1"/>
          </p:cNvPicPr>
          <p:nvPr/>
        </p:nvPicPr>
        <p:blipFill>
          <a:blip r:embed="rId2"/>
          <a:stretch>
            <a:fillRect/>
          </a:stretch>
        </p:blipFill>
        <p:spPr>
          <a:xfrm>
            <a:off x="821428" y="755850"/>
            <a:ext cx="3037661" cy="2444947"/>
          </a:xfrm>
          <a:prstGeom prst="rect">
            <a:avLst/>
          </a:prstGeom>
        </p:spPr>
      </p:pic>
      <p:pic>
        <p:nvPicPr>
          <p:cNvPr id="8" name="图片 7">
            <a:extLst>
              <a:ext uri="{FF2B5EF4-FFF2-40B4-BE49-F238E27FC236}">
                <a16:creationId xmlns:a16="http://schemas.microsoft.com/office/drawing/2014/main" id="{0229FE0D-F5BB-4462-BBB7-A84C07929B01}"/>
              </a:ext>
            </a:extLst>
          </p:cNvPr>
          <p:cNvPicPr>
            <a:picLocks noChangeAspect="1"/>
          </p:cNvPicPr>
          <p:nvPr/>
        </p:nvPicPr>
        <p:blipFill>
          <a:blip r:embed="rId3"/>
          <a:stretch>
            <a:fillRect/>
          </a:stretch>
        </p:blipFill>
        <p:spPr>
          <a:xfrm>
            <a:off x="5109162" y="755850"/>
            <a:ext cx="3124100" cy="2444947"/>
          </a:xfrm>
          <a:prstGeom prst="rect">
            <a:avLst/>
          </a:prstGeom>
        </p:spPr>
      </p:pic>
      <p:pic>
        <p:nvPicPr>
          <p:cNvPr id="9" name="图片 8">
            <a:extLst>
              <a:ext uri="{FF2B5EF4-FFF2-40B4-BE49-F238E27FC236}">
                <a16:creationId xmlns:a16="http://schemas.microsoft.com/office/drawing/2014/main" id="{1C00C52B-F81A-4613-9CA7-3DBCFC9E387E}"/>
              </a:ext>
            </a:extLst>
          </p:cNvPr>
          <p:cNvPicPr>
            <a:picLocks noChangeAspect="1"/>
          </p:cNvPicPr>
          <p:nvPr/>
        </p:nvPicPr>
        <p:blipFill>
          <a:blip r:embed="rId4"/>
          <a:stretch>
            <a:fillRect/>
          </a:stretch>
        </p:blipFill>
        <p:spPr>
          <a:xfrm>
            <a:off x="821428" y="3809805"/>
            <a:ext cx="3050010" cy="2444947"/>
          </a:xfrm>
          <a:prstGeom prst="rect">
            <a:avLst/>
          </a:prstGeom>
        </p:spPr>
      </p:pic>
      <p:pic>
        <p:nvPicPr>
          <p:cNvPr id="10" name="图片 9">
            <a:extLst>
              <a:ext uri="{FF2B5EF4-FFF2-40B4-BE49-F238E27FC236}">
                <a16:creationId xmlns:a16="http://schemas.microsoft.com/office/drawing/2014/main" id="{0813B756-9C9A-4097-BD9D-EBE10ABF42C6}"/>
              </a:ext>
            </a:extLst>
          </p:cNvPr>
          <p:cNvPicPr>
            <a:picLocks noChangeAspect="1"/>
          </p:cNvPicPr>
          <p:nvPr/>
        </p:nvPicPr>
        <p:blipFill>
          <a:blip r:embed="rId5"/>
          <a:stretch>
            <a:fillRect/>
          </a:stretch>
        </p:blipFill>
        <p:spPr>
          <a:xfrm>
            <a:off x="5109161" y="3788887"/>
            <a:ext cx="3124101" cy="2486785"/>
          </a:xfrm>
          <a:prstGeom prst="rect">
            <a:avLst/>
          </a:prstGeom>
        </p:spPr>
      </p:pic>
      <p:sp>
        <p:nvSpPr>
          <p:cNvPr id="2" name="文本框 1">
            <a:extLst>
              <a:ext uri="{FF2B5EF4-FFF2-40B4-BE49-F238E27FC236}">
                <a16:creationId xmlns:a16="http://schemas.microsoft.com/office/drawing/2014/main" id="{A8A66473-1C03-4277-A909-87B57C6D6282}"/>
              </a:ext>
            </a:extLst>
          </p:cNvPr>
          <p:cNvSpPr txBox="1"/>
          <p:nvPr/>
        </p:nvSpPr>
        <p:spPr>
          <a:xfrm>
            <a:off x="580802" y="3200797"/>
            <a:ext cx="3518912" cy="400110"/>
          </a:xfrm>
          <a:prstGeom prst="rect">
            <a:avLst/>
          </a:prstGeom>
          <a:noFill/>
        </p:spPr>
        <p:txBody>
          <a:bodyPr wrap="none" rtlCol="0" anchor="ctr">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发射源及传感器座标生成示意</a:t>
            </a:r>
          </a:p>
        </p:txBody>
      </p:sp>
      <p:sp>
        <p:nvSpPr>
          <p:cNvPr id="11" name="文本框 10">
            <a:extLst>
              <a:ext uri="{FF2B5EF4-FFF2-40B4-BE49-F238E27FC236}">
                <a16:creationId xmlns:a16="http://schemas.microsoft.com/office/drawing/2014/main" id="{7E14353C-63B9-436F-B951-C394A32FBD89}"/>
              </a:ext>
            </a:extLst>
          </p:cNvPr>
          <p:cNvSpPr txBox="1"/>
          <p:nvPr/>
        </p:nvSpPr>
        <p:spPr>
          <a:xfrm>
            <a:off x="5168235" y="3228945"/>
            <a:ext cx="3005951" cy="400110"/>
          </a:xfrm>
          <a:prstGeom prst="rect">
            <a:avLst/>
          </a:prstGeom>
          <a:noFill/>
        </p:spPr>
        <p:txBody>
          <a:bodyPr wrap="none" rtlCol="0" anchor="ctr">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发射源声发射事件柱状图</a:t>
            </a:r>
          </a:p>
        </p:txBody>
      </p:sp>
      <p:sp>
        <p:nvSpPr>
          <p:cNvPr id="12" name="文本框 11">
            <a:extLst>
              <a:ext uri="{FF2B5EF4-FFF2-40B4-BE49-F238E27FC236}">
                <a16:creationId xmlns:a16="http://schemas.microsoft.com/office/drawing/2014/main" id="{D3C5484D-2A59-423A-94DB-AF70A9B85A34}"/>
              </a:ext>
            </a:extLst>
          </p:cNvPr>
          <p:cNvSpPr txBox="1"/>
          <p:nvPr/>
        </p:nvSpPr>
        <p:spPr>
          <a:xfrm>
            <a:off x="1093763" y="6277890"/>
            <a:ext cx="2492990" cy="400110"/>
          </a:xfrm>
          <a:prstGeom prst="rect">
            <a:avLst/>
          </a:prstGeom>
          <a:noFill/>
        </p:spPr>
        <p:txBody>
          <a:bodyPr wrap="none" rtlCol="0" anchor="ctr">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声发射事件定位结果</a:t>
            </a:r>
          </a:p>
        </p:txBody>
      </p:sp>
      <p:sp>
        <p:nvSpPr>
          <p:cNvPr id="13" name="文本框 12">
            <a:extLst>
              <a:ext uri="{FF2B5EF4-FFF2-40B4-BE49-F238E27FC236}">
                <a16:creationId xmlns:a16="http://schemas.microsoft.com/office/drawing/2014/main" id="{D9F41E8A-0472-4F97-A19B-86E48EB0480A}"/>
              </a:ext>
            </a:extLst>
          </p:cNvPr>
          <p:cNvSpPr txBox="1"/>
          <p:nvPr/>
        </p:nvSpPr>
        <p:spPr>
          <a:xfrm>
            <a:off x="5552956" y="6306038"/>
            <a:ext cx="2236510" cy="400110"/>
          </a:xfrm>
          <a:prstGeom prst="rect">
            <a:avLst/>
          </a:prstGeom>
          <a:noFill/>
        </p:spPr>
        <p:txBody>
          <a:bodyPr wrap="none" rtlCol="0" anchor="ctr">
            <a:spAutoFit/>
          </a:bodyPr>
          <a:lstStyle/>
          <a:p>
            <a:pPr algn="ctr"/>
            <a:r>
              <a:rPr lang="zh-CN" altLang="en-US" sz="2000" dirty="0">
                <a:latin typeface="Arial" panose="020B0604020202020204" pitchFamily="34" charset="0"/>
                <a:ea typeface="微软雅黑" panose="020B0503020204020204" pitchFamily="34" charset="-122"/>
                <a:cs typeface="Arial" panose="020B0604020202020204" pitchFamily="34" charset="0"/>
              </a:rPr>
              <a:t>声发射源定位结果</a:t>
            </a:r>
          </a:p>
        </p:txBody>
      </p:sp>
    </p:spTree>
    <p:extLst>
      <p:ext uri="{BB962C8B-B14F-4D97-AF65-F5344CB8AC3E}">
        <p14:creationId xmlns:p14="http://schemas.microsoft.com/office/powerpoint/2010/main" val="1595283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声发射系统分析与设计</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sp>
        <p:nvSpPr>
          <p:cNvPr id="3" name="内容占位符 2">
            <a:extLst>
              <a:ext uri="{FF2B5EF4-FFF2-40B4-BE49-F238E27FC236}">
                <a16:creationId xmlns:a16="http://schemas.microsoft.com/office/drawing/2014/main" id="{616FA24E-8EC1-4AC1-9C9B-9BEC592C9776}"/>
              </a:ext>
            </a:extLst>
          </p:cNvPr>
          <p:cNvSpPr>
            <a:spLocks noGrp="1"/>
          </p:cNvSpPr>
          <p:nvPr>
            <p:ph idx="1"/>
          </p:nvPr>
        </p:nvSpPr>
        <p:spPr/>
        <p:txBody>
          <a:bodyPr/>
          <a:lstStyle/>
          <a:p>
            <a:pPr marL="514350" indent="-514350">
              <a:buFont typeface="+mj-ea"/>
              <a:buAutoNum type="circleNumDbPlain"/>
            </a:pPr>
            <a:r>
              <a:rPr lang="zh-CN" altLang="en-US" dirty="0"/>
              <a:t>初步完成了声发射定位系统的系统分析和结构设计</a:t>
            </a:r>
          </a:p>
          <a:p>
            <a:endParaRPr lang="zh-CN" altLang="en-US" dirty="0"/>
          </a:p>
        </p:txBody>
      </p:sp>
      <p:sp>
        <p:nvSpPr>
          <p:cNvPr id="2" name="Rectangle 2">
            <a:extLst>
              <a:ext uri="{FF2B5EF4-FFF2-40B4-BE49-F238E27FC236}">
                <a16:creationId xmlns:a16="http://schemas.microsoft.com/office/drawing/2014/main" id="{9C48E184-BB6E-4997-8D85-E8179FFACC1F}"/>
              </a:ext>
            </a:extLst>
          </p:cNvPr>
          <p:cNvSpPr>
            <a:spLocks noChangeArrowheads="1"/>
          </p:cNvSpPr>
          <p:nvPr/>
        </p:nvSpPr>
        <p:spPr bwMode="auto">
          <a:xfrm>
            <a:off x="251520" y="14822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7" name="图片 6">
            <a:extLst>
              <a:ext uri="{FF2B5EF4-FFF2-40B4-BE49-F238E27FC236}">
                <a16:creationId xmlns:a16="http://schemas.microsoft.com/office/drawing/2014/main" id="{88312172-92BE-477C-AA2F-ECC284CC02DD}"/>
              </a:ext>
            </a:extLst>
          </p:cNvPr>
          <p:cNvPicPr>
            <a:picLocks noChangeAspect="1"/>
          </p:cNvPicPr>
          <p:nvPr/>
        </p:nvPicPr>
        <p:blipFill>
          <a:blip r:embed="rId2"/>
          <a:stretch>
            <a:fillRect/>
          </a:stretch>
        </p:blipFill>
        <p:spPr>
          <a:xfrm>
            <a:off x="126240" y="1624241"/>
            <a:ext cx="8891520" cy="4713810"/>
          </a:xfrm>
          <a:prstGeom prst="rect">
            <a:avLst/>
          </a:prstGeom>
        </p:spPr>
      </p:pic>
    </p:spTree>
    <p:extLst>
      <p:ext uri="{BB962C8B-B14F-4D97-AF65-F5344CB8AC3E}">
        <p14:creationId xmlns:p14="http://schemas.microsoft.com/office/powerpoint/2010/main" val="77072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声发射系统分析与设计</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sp>
        <p:nvSpPr>
          <p:cNvPr id="3" name="内容占位符 2">
            <a:extLst>
              <a:ext uri="{FF2B5EF4-FFF2-40B4-BE49-F238E27FC236}">
                <a16:creationId xmlns:a16="http://schemas.microsoft.com/office/drawing/2014/main" id="{616FA24E-8EC1-4AC1-9C9B-9BEC592C9776}"/>
              </a:ext>
            </a:extLst>
          </p:cNvPr>
          <p:cNvSpPr>
            <a:spLocks noGrp="1"/>
          </p:cNvSpPr>
          <p:nvPr>
            <p:ph idx="1"/>
          </p:nvPr>
        </p:nvSpPr>
        <p:spPr/>
        <p:txBody>
          <a:bodyPr/>
          <a:lstStyle/>
          <a:p>
            <a:pPr marL="514350" indent="-514350">
              <a:buFont typeface="+mj-ea"/>
              <a:buAutoNum type="circleNumDbPlain" startAt="2"/>
            </a:pPr>
            <a:r>
              <a:rPr lang="zh-CN" altLang="en-US" dirty="0"/>
              <a:t>实现了脉冲波形的持续时间特征提取过程的仿真</a:t>
            </a:r>
          </a:p>
          <a:p>
            <a:endParaRPr lang="zh-CN" altLang="en-US" dirty="0"/>
          </a:p>
        </p:txBody>
      </p:sp>
      <p:sp>
        <p:nvSpPr>
          <p:cNvPr id="2" name="Rectangle 2">
            <a:extLst>
              <a:ext uri="{FF2B5EF4-FFF2-40B4-BE49-F238E27FC236}">
                <a16:creationId xmlns:a16="http://schemas.microsoft.com/office/drawing/2014/main" id="{9C48E184-BB6E-4997-8D85-E8179FFACC1F}"/>
              </a:ext>
            </a:extLst>
          </p:cNvPr>
          <p:cNvSpPr>
            <a:spLocks noChangeArrowheads="1"/>
          </p:cNvSpPr>
          <p:nvPr/>
        </p:nvSpPr>
        <p:spPr bwMode="auto">
          <a:xfrm>
            <a:off x="251520" y="14822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 name="图片 7">
            <a:extLst>
              <a:ext uri="{FF2B5EF4-FFF2-40B4-BE49-F238E27FC236}">
                <a16:creationId xmlns:a16="http://schemas.microsoft.com/office/drawing/2014/main" id="{A87A3885-AA03-4B7B-928C-9D866CF0CA2A}"/>
              </a:ext>
            </a:extLst>
          </p:cNvPr>
          <p:cNvPicPr>
            <a:picLocks noChangeAspect="1"/>
          </p:cNvPicPr>
          <p:nvPr/>
        </p:nvPicPr>
        <p:blipFill>
          <a:blip r:embed="rId2"/>
          <a:stretch>
            <a:fillRect/>
          </a:stretch>
        </p:blipFill>
        <p:spPr>
          <a:xfrm>
            <a:off x="150243" y="1325353"/>
            <a:ext cx="8843513" cy="4827084"/>
          </a:xfrm>
          <a:prstGeom prst="rect">
            <a:avLst/>
          </a:prstGeom>
        </p:spPr>
      </p:pic>
    </p:spTree>
    <p:extLst>
      <p:ext uri="{BB962C8B-B14F-4D97-AF65-F5344CB8AC3E}">
        <p14:creationId xmlns:p14="http://schemas.microsoft.com/office/powerpoint/2010/main" val="4622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声发射系统分析与设计</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sp>
        <p:nvSpPr>
          <p:cNvPr id="3" name="内容占位符 2">
            <a:extLst>
              <a:ext uri="{FF2B5EF4-FFF2-40B4-BE49-F238E27FC236}">
                <a16:creationId xmlns:a16="http://schemas.microsoft.com/office/drawing/2014/main" id="{616FA24E-8EC1-4AC1-9C9B-9BEC592C9776}"/>
              </a:ext>
            </a:extLst>
          </p:cNvPr>
          <p:cNvSpPr>
            <a:spLocks noGrp="1"/>
          </p:cNvSpPr>
          <p:nvPr>
            <p:ph idx="1"/>
          </p:nvPr>
        </p:nvSpPr>
        <p:spPr/>
        <p:txBody>
          <a:bodyPr/>
          <a:lstStyle/>
          <a:p>
            <a:pPr marL="514350" indent="-514350">
              <a:buFont typeface="+mj-ea"/>
              <a:buAutoNum type="circleNumDbPlain" startAt="3"/>
            </a:pPr>
            <a:r>
              <a:rPr lang="zh-CN" altLang="en-US" dirty="0"/>
              <a:t>实现了基于</a:t>
            </a:r>
            <a:r>
              <a:rPr lang="en-US" altLang="zh-CN" dirty="0"/>
              <a:t>FPGA</a:t>
            </a:r>
            <a:r>
              <a:rPr lang="zh-CN" altLang="en-US" dirty="0"/>
              <a:t>的</a:t>
            </a:r>
            <a:r>
              <a:rPr lang="en-US" altLang="zh-CN" dirty="0"/>
              <a:t>FIR</a:t>
            </a:r>
            <a:r>
              <a:rPr lang="zh-CN" altLang="en-US" dirty="0"/>
              <a:t>、</a:t>
            </a:r>
            <a:r>
              <a:rPr lang="en-US" altLang="zh-CN" dirty="0" err="1"/>
              <a:t>IIR</a:t>
            </a:r>
            <a:r>
              <a:rPr lang="zh-CN" altLang="en-US" dirty="0"/>
              <a:t>高通、低通及组合带通数字滤波器的设计和仿真</a:t>
            </a:r>
          </a:p>
          <a:p>
            <a:endParaRPr lang="zh-CN" altLang="en-US" dirty="0"/>
          </a:p>
        </p:txBody>
      </p:sp>
      <p:pic>
        <p:nvPicPr>
          <p:cNvPr id="7" name="图片 1">
            <a:extLst>
              <a:ext uri="{FF2B5EF4-FFF2-40B4-BE49-F238E27FC236}">
                <a16:creationId xmlns:a16="http://schemas.microsoft.com/office/drawing/2014/main" id="{3D1ACEAE-2F76-4EBF-B29E-EAFFAAB00F8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797" y="1838267"/>
            <a:ext cx="8784405" cy="4574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733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374C656E-1F85-4ECD-BE33-559DD33229FC}"/>
              </a:ext>
            </a:extLst>
          </p:cNvPr>
          <p:cNvSpPr>
            <a:spLocks noGrp="1"/>
          </p:cNvSpPr>
          <p:nvPr>
            <p:ph type="body" sz="quarter" idx="10"/>
          </p:nvPr>
        </p:nvSpPr>
        <p:spPr/>
        <p:txBody>
          <a:bodyPr/>
          <a:lstStyle/>
          <a:p>
            <a:r>
              <a:rPr lang="zh-CN" altLang="en-US" dirty="0"/>
              <a:t>声发射系统分析与设计</a:t>
            </a:r>
          </a:p>
        </p:txBody>
      </p:sp>
      <p:sp>
        <p:nvSpPr>
          <p:cNvPr id="6" name="文本占位符 5">
            <a:extLst>
              <a:ext uri="{FF2B5EF4-FFF2-40B4-BE49-F238E27FC236}">
                <a16:creationId xmlns:a16="http://schemas.microsoft.com/office/drawing/2014/main" id="{54522AFD-2C3E-4C2F-8A5A-524FF04C19E6}"/>
              </a:ext>
            </a:extLst>
          </p:cNvPr>
          <p:cNvSpPr>
            <a:spLocks noGrp="1"/>
          </p:cNvSpPr>
          <p:nvPr>
            <p:ph type="body" sz="quarter" idx="11"/>
          </p:nvPr>
        </p:nvSpPr>
        <p:spPr/>
        <p:txBody>
          <a:bodyPr/>
          <a:lstStyle/>
          <a:p>
            <a:r>
              <a:rPr lang="zh-CN" altLang="en-US" dirty="0"/>
              <a:t>工作基础</a:t>
            </a:r>
          </a:p>
        </p:txBody>
      </p:sp>
      <p:sp>
        <p:nvSpPr>
          <p:cNvPr id="3" name="内容占位符 2">
            <a:extLst>
              <a:ext uri="{FF2B5EF4-FFF2-40B4-BE49-F238E27FC236}">
                <a16:creationId xmlns:a16="http://schemas.microsoft.com/office/drawing/2014/main" id="{616FA24E-8EC1-4AC1-9C9B-9BEC592C9776}"/>
              </a:ext>
            </a:extLst>
          </p:cNvPr>
          <p:cNvSpPr>
            <a:spLocks noGrp="1"/>
          </p:cNvSpPr>
          <p:nvPr>
            <p:ph idx="1"/>
          </p:nvPr>
        </p:nvSpPr>
        <p:spPr/>
        <p:txBody>
          <a:bodyPr/>
          <a:lstStyle/>
          <a:p>
            <a:pPr marL="514350" indent="-514350">
              <a:buFont typeface="+mj-ea"/>
              <a:buAutoNum type="circleNumDbPlain" startAt="4"/>
            </a:pPr>
            <a:r>
              <a:rPr lang="zh-CN" altLang="en-US" dirty="0"/>
              <a:t>完成</a:t>
            </a:r>
            <a:r>
              <a:rPr lang="en-US" altLang="zh-CN" dirty="0"/>
              <a:t>Zynq</a:t>
            </a:r>
            <a:r>
              <a:rPr lang="zh-CN" altLang="en-US" dirty="0"/>
              <a:t>平台中</a:t>
            </a:r>
            <a:r>
              <a:rPr lang="en-US" altLang="zh-CN" dirty="0"/>
              <a:t>Linux</a:t>
            </a:r>
            <a:r>
              <a:rPr lang="zh-CN" altLang="en-US" dirty="0"/>
              <a:t>的移植</a:t>
            </a:r>
            <a:endParaRPr lang="en-US" altLang="zh-CN" dirty="0"/>
          </a:p>
          <a:p>
            <a:pPr marL="514350" indent="-514350">
              <a:buFont typeface="+mj-ea"/>
              <a:buAutoNum type="circleNumDbPlain" startAt="4"/>
            </a:pPr>
            <a:r>
              <a:rPr lang="en-US" altLang="zh-CN" dirty="0"/>
              <a:t>8</a:t>
            </a:r>
            <a:r>
              <a:rPr lang="zh-CN" altLang="en-US" dirty="0"/>
              <a:t>路同步</a:t>
            </a:r>
            <a:r>
              <a:rPr lang="en-US" altLang="zh-CN" dirty="0"/>
              <a:t>AD</a:t>
            </a:r>
            <a:r>
              <a:rPr lang="zh-CN" altLang="en-US" dirty="0"/>
              <a:t>转换的驱动编写</a:t>
            </a:r>
            <a:endParaRPr lang="en-US" altLang="zh-CN" dirty="0"/>
          </a:p>
          <a:p>
            <a:pPr marL="514350" indent="-514350">
              <a:buFont typeface="+mj-ea"/>
              <a:buAutoNum type="circleNumDbPlain" startAt="4"/>
            </a:pPr>
            <a:r>
              <a:rPr lang="en-US" altLang="zh-CN" dirty="0"/>
              <a:t>8</a:t>
            </a:r>
            <a:r>
              <a:rPr lang="zh-CN" altLang="en-US" dirty="0"/>
              <a:t>路波形显示的界面</a:t>
            </a:r>
          </a:p>
          <a:p>
            <a:endParaRPr lang="zh-CN" altLang="en-US" dirty="0"/>
          </a:p>
        </p:txBody>
      </p:sp>
      <p:pic>
        <p:nvPicPr>
          <p:cNvPr id="8" name="Picture 2" descr="8通道">
            <a:extLst>
              <a:ext uri="{FF2B5EF4-FFF2-40B4-BE49-F238E27FC236}">
                <a16:creationId xmlns:a16="http://schemas.microsoft.com/office/drawing/2014/main" id="{9D14AD52-AE46-4411-99AE-0D10735FD7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777458"/>
            <a:ext cx="8642616" cy="2468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106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DE3D9CAE-CB8B-413C-80BB-75701BE05990}"/>
              </a:ext>
            </a:extLst>
          </p:cNvPr>
          <p:cNvSpPr>
            <a:spLocks noGrp="1"/>
          </p:cNvSpPr>
          <p:nvPr>
            <p:ph type="body" sz="quarter" idx="10"/>
          </p:nvPr>
        </p:nvSpPr>
        <p:spPr/>
        <p:txBody>
          <a:bodyPr/>
          <a:lstStyle/>
          <a:p>
            <a:r>
              <a:rPr lang="zh-CN" altLang="en-US" dirty="0"/>
              <a:t>答辩主要内容</a:t>
            </a:r>
          </a:p>
        </p:txBody>
      </p:sp>
      <p:sp>
        <p:nvSpPr>
          <p:cNvPr id="6" name="文本框 5">
            <a:extLst>
              <a:ext uri="{FF2B5EF4-FFF2-40B4-BE49-F238E27FC236}">
                <a16:creationId xmlns:a16="http://schemas.microsoft.com/office/drawing/2014/main" id="{A13CC24D-BC11-455F-8818-ECBF5CEDCF7E}"/>
              </a:ext>
            </a:extLst>
          </p:cNvPr>
          <p:cNvSpPr txBox="1"/>
          <p:nvPr/>
        </p:nvSpPr>
        <p:spPr>
          <a:xfrm>
            <a:off x="2473693" y="1295242"/>
            <a:ext cx="5012911" cy="4267515"/>
          </a:xfrm>
          <a:prstGeom prst="rect">
            <a:avLst/>
          </a:prstGeom>
          <a:noFill/>
        </p:spPr>
        <p:txBody>
          <a:bodyPr wrap="none" rtlCol="0" anchor="ctr">
            <a:spAutoFit/>
          </a:bodyPr>
          <a:lstStyle/>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研究背景、意义及主要内容</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已有工作基础</a:t>
            </a:r>
          </a:p>
          <a:p>
            <a:pPr marL="514350" indent="-514350">
              <a:lnSpc>
                <a:spcPct val="200000"/>
              </a:lnSpc>
              <a:buFont typeface="+mj-lt"/>
              <a:buAutoNum type="arabicPeriod"/>
            </a:pPr>
            <a:r>
              <a:rPr lang="zh-CN" altLang="en-US" sz="2800" dirty="0">
                <a:latin typeface="Arial" panose="020B0604020202020204" pitchFamily="34" charset="0"/>
                <a:ea typeface="微软雅黑" panose="020B0503020204020204" pitchFamily="34" charset="-122"/>
                <a:cs typeface="Arial" panose="020B0604020202020204" pitchFamily="34" charset="0"/>
              </a:rPr>
              <a:t>项目研究技术路线</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项目组成员分工</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研究进度安排</a:t>
            </a:r>
          </a:p>
        </p:txBody>
      </p:sp>
    </p:spTree>
    <p:extLst>
      <p:ext uri="{BB962C8B-B14F-4D97-AF65-F5344CB8AC3E}">
        <p14:creationId xmlns:p14="http://schemas.microsoft.com/office/powerpoint/2010/main" val="569552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DE3D9CAE-CB8B-413C-80BB-75701BE05990}"/>
              </a:ext>
            </a:extLst>
          </p:cNvPr>
          <p:cNvSpPr>
            <a:spLocks noGrp="1"/>
          </p:cNvSpPr>
          <p:nvPr>
            <p:ph type="body" sz="quarter" idx="10"/>
          </p:nvPr>
        </p:nvSpPr>
        <p:spPr/>
        <p:txBody>
          <a:bodyPr/>
          <a:lstStyle/>
          <a:p>
            <a:r>
              <a:rPr lang="zh-CN" altLang="en-US" dirty="0"/>
              <a:t>答辩主要内容</a:t>
            </a:r>
          </a:p>
        </p:txBody>
      </p:sp>
      <p:sp>
        <p:nvSpPr>
          <p:cNvPr id="6" name="文本框 5">
            <a:extLst>
              <a:ext uri="{FF2B5EF4-FFF2-40B4-BE49-F238E27FC236}">
                <a16:creationId xmlns:a16="http://schemas.microsoft.com/office/drawing/2014/main" id="{A13CC24D-BC11-455F-8818-ECBF5CEDCF7E}"/>
              </a:ext>
            </a:extLst>
          </p:cNvPr>
          <p:cNvSpPr txBox="1"/>
          <p:nvPr/>
        </p:nvSpPr>
        <p:spPr>
          <a:xfrm>
            <a:off x="2473693" y="1295242"/>
            <a:ext cx="5012911" cy="4267515"/>
          </a:xfrm>
          <a:prstGeom prst="rect">
            <a:avLst/>
          </a:prstGeom>
          <a:noFill/>
        </p:spPr>
        <p:txBody>
          <a:bodyPr wrap="none" rtlCol="0" anchor="ctr">
            <a:spAutoFit/>
          </a:bodyPr>
          <a:lstStyle/>
          <a:p>
            <a:pPr marL="514350" indent="-514350">
              <a:lnSpc>
                <a:spcPct val="200000"/>
              </a:lnSpc>
              <a:buFont typeface="+mj-lt"/>
              <a:buAutoNum type="arabicPeriod"/>
            </a:pPr>
            <a:r>
              <a:rPr lang="zh-CN" altLang="en-US" sz="2800" dirty="0">
                <a:latin typeface="Arial" panose="020B0604020202020204" pitchFamily="34" charset="0"/>
                <a:ea typeface="微软雅黑" panose="020B0503020204020204" pitchFamily="34" charset="-122"/>
                <a:cs typeface="Arial" panose="020B0604020202020204" pitchFamily="34" charset="0"/>
              </a:rPr>
              <a:t>研究背景、意义及主要内容</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已有工作基础</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项目研究技术路线</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项目组成员分工</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研究进度安排</a:t>
            </a:r>
          </a:p>
        </p:txBody>
      </p:sp>
    </p:spTree>
    <p:extLst>
      <p:ext uri="{BB962C8B-B14F-4D97-AF65-F5344CB8AC3E}">
        <p14:creationId xmlns:p14="http://schemas.microsoft.com/office/powerpoint/2010/main" val="3106290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3E1582C1-BFBC-4F48-B756-BB07EF99FD54}"/>
              </a:ext>
            </a:extLst>
          </p:cNvPr>
          <p:cNvSpPr>
            <a:spLocks noGrp="1"/>
          </p:cNvSpPr>
          <p:nvPr>
            <p:ph type="body" sz="quarter" idx="10"/>
          </p:nvPr>
        </p:nvSpPr>
        <p:spPr/>
        <p:txBody>
          <a:bodyPr/>
          <a:lstStyle/>
          <a:p>
            <a:r>
              <a:rPr lang="zh-CN" altLang="en-US" dirty="0"/>
              <a:t>项目实施技术路线</a:t>
            </a:r>
          </a:p>
        </p:txBody>
      </p:sp>
      <p:pic>
        <p:nvPicPr>
          <p:cNvPr id="4" name="图片 3">
            <a:extLst>
              <a:ext uri="{FF2B5EF4-FFF2-40B4-BE49-F238E27FC236}">
                <a16:creationId xmlns:a16="http://schemas.microsoft.com/office/drawing/2014/main" id="{315A8D29-ABD0-4E93-B34F-76FD58D3DAFC}"/>
              </a:ext>
            </a:extLst>
          </p:cNvPr>
          <p:cNvPicPr>
            <a:picLocks noChangeAspect="1"/>
          </p:cNvPicPr>
          <p:nvPr/>
        </p:nvPicPr>
        <p:blipFill>
          <a:blip r:embed="rId2"/>
          <a:stretch>
            <a:fillRect/>
          </a:stretch>
        </p:blipFill>
        <p:spPr>
          <a:xfrm>
            <a:off x="73925" y="827772"/>
            <a:ext cx="8995190" cy="3448184"/>
          </a:xfrm>
          <a:prstGeom prst="rect">
            <a:avLst/>
          </a:prstGeom>
        </p:spPr>
      </p:pic>
      <p:sp>
        <p:nvSpPr>
          <p:cNvPr id="5" name="文本框 4">
            <a:extLst>
              <a:ext uri="{FF2B5EF4-FFF2-40B4-BE49-F238E27FC236}">
                <a16:creationId xmlns:a16="http://schemas.microsoft.com/office/drawing/2014/main" id="{E5AFED2B-D5B6-4918-AC9E-D678E608003E}"/>
              </a:ext>
            </a:extLst>
          </p:cNvPr>
          <p:cNvSpPr txBox="1"/>
          <p:nvPr/>
        </p:nvSpPr>
        <p:spPr>
          <a:xfrm>
            <a:off x="251519" y="4612205"/>
            <a:ext cx="8640001" cy="1969770"/>
          </a:xfrm>
          <a:prstGeom prst="rect">
            <a:avLst/>
          </a:prstGeom>
          <a:noFill/>
        </p:spPr>
        <p:txBody>
          <a:bodyPr wrap="square" rtlCol="0" anchor="ctr">
            <a:spAutoFit/>
          </a:bodyPr>
          <a:lstStyle/>
          <a:p>
            <a:pPr marL="342900" indent="-342900">
              <a:spcBef>
                <a:spcPts val="600"/>
              </a:spcBef>
              <a:buFont typeface="+mj-ea"/>
              <a:buAutoNum type="circleNumDbPlain"/>
            </a:pPr>
            <a:r>
              <a:rPr lang="zh-CN" altLang="en-US" sz="1600" dirty="0">
                <a:latin typeface="Arial" panose="020B0604020202020204" pitchFamily="34" charset="0"/>
                <a:ea typeface="微软雅黑" panose="020B0503020204020204" pitchFamily="34" charset="-122"/>
                <a:cs typeface="Arial" panose="020B0604020202020204" pitchFamily="34" charset="0"/>
              </a:rPr>
              <a:t>基本声发射系算法建模仿真部分，项目组拟在已有的仿真平台上，进一步对事件定位算法进行深入，如采用超定定位、独立分量分析等方法提高事件定位的精度；采用基于贝叶斯网络的聚类算法提高信源定位的精度。</a:t>
            </a:r>
            <a:endParaRPr lang="en-US" altLang="zh-CN" sz="1600" dirty="0">
              <a:latin typeface="Arial" panose="020B0604020202020204" pitchFamily="34" charset="0"/>
              <a:ea typeface="微软雅黑" panose="020B0503020204020204" pitchFamily="34" charset="-122"/>
              <a:cs typeface="Arial" panose="020B0604020202020204" pitchFamily="34" charset="0"/>
            </a:endParaRPr>
          </a:p>
          <a:p>
            <a:pPr marL="342900" indent="-342900">
              <a:spcBef>
                <a:spcPts val="600"/>
              </a:spcBef>
              <a:buFont typeface="+mj-ea"/>
              <a:buAutoNum type="circleNumDbPlain"/>
            </a:pPr>
            <a:r>
              <a:rPr lang="zh-CN" altLang="en-US" sz="1600" dirty="0">
                <a:latin typeface="Arial" panose="020B0604020202020204" pitchFamily="34" charset="0"/>
                <a:ea typeface="微软雅黑" panose="020B0503020204020204" pitchFamily="34" charset="-122"/>
                <a:cs typeface="Arial" panose="020B0604020202020204" pitchFamily="34" charset="0"/>
              </a:rPr>
              <a:t>在基本声发射系算法建模仿真基础上，指导硬件特征提取、及定位算法的设计实现过程。</a:t>
            </a:r>
            <a:endParaRPr lang="en-US" altLang="zh-CN" sz="1600" dirty="0">
              <a:latin typeface="Arial" panose="020B0604020202020204" pitchFamily="34" charset="0"/>
              <a:ea typeface="微软雅黑" panose="020B0503020204020204" pitchFamily="34" charset="-122"/>
              <a:cs typeface="Arial" panose="020B0604020202020204" pitchFamily="34" charset="0"/>
            </a:endParaRPr>
          </a:p>
          <a:p>
            <a:pPr marL="342900" indent="-342900">
              <a:spcBef>
                <a:spcPts val="600"/>
              </a:spcBef>
              <a:buFont typeface="+mj-ea"/>
              <a:buAutoNum type="circleNumDbPlain"/>
            </a:pPr>
            <a:r>
              <a:rPr lang="zh-CN" altLang="en-US" sz="1600" dirty="0">
                <a:latin typeface="Arial" panose="020B0604020202020204" pitchFamily="34" charset="0"/>
                <a:ea typeface="微软雅黑" panose="020B0503020204020204" pitchFamily="34" charset="-122"/>
                <a:cs typeface="Arial" panose="020B0604020202020204" pitchFamily="34" charset="0"/>
              </a:rPr>
              <a:t>基于所设计硬件对待测构件测取的数据，以及从企业获得的储罐罐底腐蚀声发射检测及离线检测对照数据，研究基于深度学习的声发射特征提取方法，以提升声发射评估方法的精度，并将结论反馈给基本声发射系算法建模仿真环节。</a:t>
            </a:r>
          </a:p>
        </p:txBody>
      </p:sp>
    </p:spTree>
    <p:extLst>
      <p:ext uri="{BB962C8B-B14F-4D97-AF65-F5344CB8AC3E}">
        <p14:creationId xmlns:p14="http://schemas.microsoft.com/office/powerpoint/2010/main" val="426386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DE3D9CAE-CB8B-413C-80BB-75701BE05990}"/>
              </a:ext>
            </a:extLst>
          </p:cNvPr>
          <p:cNvSpPr>
            <a:spLocks noGrp="1"/>
          </p:cNvSpPr>
          <p:nvPr>
            <p:ph type="body" sz="quarter" idx="10"/>
          </p:nvPr>
        </p:nvSpPr>
        <p:spPr/>
        <p:txBody>
          <a:bodyPr/>
          <a:lstStyle/>
          <a:p>
            <a:r>
              <a:rPr lang="zh-CN" altLang="en-US" dirty="0"/>
              <a:t>答辩主要内容</a:t>
            </a:r>
          </a:p>
        </p:txBody>
      </p:sp>
      <p:sp>
        <p:nvSpPr>
          <p:cNvPr id="6" name="文本框 5">
            <a:extLst>
              <a:ext uri="{FF2B5EF4-FFF2-40B4-BE49-F238E27FC236}">
                <a16:creationId xmlns:a16="http://schemas.microsoft.com/office/drawing/2014/main" id="{A13CC24D-BC11-455F-8818-ECBF5CEDCF7E}"/>
              </a:ext>
            </a:extLst>
          </p:cNvPr>
          <p:cNvSpPr txBox="1"/>
          <p:nvPr/>
        </p:nvSpPr>
        <p:spPr>
          <a:xfrm>
            <a:off x="2473693" y="1295242"/>
            <a:ext cx="5012911" cy="4267515"/>
          </a:xfrm>
          <a:prstGeom prst="rect">
            <a:avLst/>
          </a:prstGeom>
          <a:noFill/>
        </p:spPr>
        <p:txBody>
          <a:bodyPr wrap="none" rtlCol="0" anchor="ctr">
            <a:spAutoFit/>
          </a:bodyPr>
          <a:lstStyle/>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研究背景、意义及主要内容</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已有工作基础</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项目研究技术路线</a:t>
            </a:r>
          </a:p>
          <a:p>
            <a:pPr marL="514350" indent="-514350">
              <a:lnSpc>
                <a:spcPct val="200000"/>
              </a:lnSpc>
              <a:buFont typeface="+mj-lt"/>
              <a:buAutoNum type="arabicPeriod"/>
            </a:pPr>
            <a:r>
              <a:rPr lang="zh-CN" altLang="en-US" sz="2800" dirty="0">
                <a:latin typeface="Arial" panose="020B0604020202020204" pitchFamily="34" charset="0"/>
                <a:ea typeface="微软雅黑" panose="020B0503020204020204" pitchFamily="34" charset="-122"/>
                <a:cs typeface="Arial" panose="020B0604020202020204" pitchFamily="34" charset="0"/>
              </a:rPr>
              <a:t>项目组成员分工</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研究进度安排</a:t>
            </a:r>
          </a:p>
        </p:txBody>
      </p:sp>
    </p:spTree>
    <p:extLst>
      <p:ext uri="{BB962C8B-B14F-4D97-AF65-F5344CB8AC3E}">
        <p14:creationId xmlns:p14="http://schemas.microsoft.com/office/powerpoint/2010/main" val="3607356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B63F3211-8474-44E7-8861-6C003B5BFB8A}"/>
              </a:ext>
            </a:extLst>
          </p:cNvPr>
          <p:cNvSpPr>
            <a:spLocks noGrp="1"/>
          </p:cNvSpPr>
          <p:nvPr>
            <p:ph type="body" sz="quarter" idx="10"/>
          </p:nvPr>
        </p:nvSpPr>
        <p:spPr/>
        <p:txBody>
          <a:bodyPr/>
          <a:lstStyle/>
          <a:p>
            <a:r>
              <a:rPr lang="zh-CN" altLang="en-US" dirty="0"/>
              <a:t>项目组成员及分工</a:t>
            </a:r>
          </a:p>
        </p:txBody>
      </p:sp>
      <p:sp>
        <p:nvSpPr>
          <p:cNvPr id="4" name="文本框 3">
            <a:extLst>
              <a:ext uri="{FF2B5EF4-FFF2-40B4-BE49-F238E27FC236}">
                <a16:creationId xmlns:a16="http://schemas.microsoft.com/office/drawing/2014/main" id="{10E2DBAB-6C3C-4F65-8BAD-6820B90CBF34}"/>
              </a:ext>
            </a:extLst>
          </p:cNvPr>
          <p:cNvSpPr txBox="1"/>
          <p:nvPr/>
        </p:nvSpPr>
        <p:spPr>
          <a:xfrm>
            <a:off x="349851" y="5961411"/>
            <a:ext cx="8443337" cy="523220"/>
          </a:xfrm>
          <a:prstGeom prst="rect">
            <a:avLst/>
          </a:prstGeom>
          <a:noFill/>
        </p:spPr>
        <p:txBody>
          <a:bodyPr wrap="none" rtlCol="0" anchor="ctr">
            <a:spAutoFit/>
          </a:bodyPr>
          <a:lstStyle/>
          <a:p>
            <a:pPr algn="l"/>
            <a:r>
              <a:rPr lang="zh-CN" altLang="en-US" sz="2800" dirty="0">
                <a:latin typeface="Arial" panose="020B0604020202020204" pitchFamily="34" charset="0"/>
                <a:ea typeface="微软雅黑" panose="020B0503020204020204" pitchFamily="34" charset="-122"/>
                <a:cs typeface="Arial" panose="020B0604020202020204" pitchFamily="34" charset="0"/>
              </a:rPr>
              <a:t>指导老师实验室研究生的支持、正在进行的毕设推进</a:t>
            </a:r>
          </a:p>
        </p:txBody>
      </p:sp>
      <p:sp>
        <p:nvSpPr>
          <p:cNvPr id="6" name="内容占位符 5">
            <a:extLst>
              <a:ext uri="{FF2B5EF4-FFF2-40B4-BE49-F238E27FC236}">
                <a16:creationId xmlns:a16="http://schemas.microsoft.com/office/drawing/2014/main" id="{8A7D54A8-A502-4CB7-886B-38A7B259A440}"/>
              </a:ext>
            </a:extLst>
          </p:cNvPr>
          <p:cNvSpPr>
            <a:spLocks noGrp="1"/>
          </p:cNvSpPr>
          <p:nvPr>
            <p:ph idx="1"/>
          </p:nvPr>
        </p:nvSpPr>
        <p:spPr>
          <a:xfrm>
            <a:off x="252000" y="720000"/>
            <a:ext cx="8640000" cy="5151411"/>
          </a:xfrm>
        </p:spPr>
        <p:txBody>
          <a:bodyPr>
            <a:normAutofit fontScale="85000" lnSpcReduction="10000"/>
          </a:bodyPr>
          <a:lstStyle/>
          <a:p>
            <a:pPr marL="514350" indent="-514350">
              <a:buFont typeface="+mj-lt"/>
              <a:buAutoNum type="arabicPeriod"/>
            </a:pPr>
            <a:r>
              <a:rPr lang="zh-CN" altLang="en-US" dirty="0"/>
              <a:t>鲍文龙：</a:t>
            </a:r>
            <a:endParaRPr lang="en-US" altLang="zh-CN" dirty="0"/>
          </a:p>
          <a:p>
            <a:pPr lvl="1"/>
            <a:r>
              <a:rPr lang="zh-CN" altLang="en-US" dirty="0"/>
              <a:t>基础声发射系算法建模仿真平台、声发射事件、发射源定位算法的</a:t>
            </a:r>
            <a:r>
              <a:rPr lang="en-US" altLang="zh-CN" dirty="0"/>
              <a:t>Python</a:t>
            </a:r>
            <a:r>
              <a:rPr lang="zh-CN" altLang="en-US" dirty="0"/>
              <a:t>实现</a:t>
            </a:r>
          </a:p>
          <a:p>
            <a:pPr marL="514350" indent="-514350">
              <a:buFont typeface="+mj-lt"/>
              <a:buAutoNum type="arabicPeriod"/>
            </a:pPr>
            <a:r>
              <a:rPr lang="zh-CN" altLang="en-US" dirty="0"/>
              <a:t>黄忠玮：</a:t>
            </a:r>
            <a:endParaRPr lang="en-US" altLang="zh-CN" dirty="0"/>
          </a:p>
          <a:p>
            <a:pPr lvl="1"/>
            <a:r>
              <a:rPr lang="zh-CN" altLang="en-US" dirty="0"/>
              <a:t>基于声发射检测及离线检测对照数据特征提取的深度学习方法实现</a:t>
            </a:r>
          </a:p>
          <a:p>
            <a:pPr marL="514350" indent="-514350">
              <a:buFont typeface="+mj-lt"/>
              <a:buAutoNum type="arabicPeriod"/>
            </a:pPr>
            <a:r>
              <a:rPr lang="zh-CN" altLang="en-US" dirty="0"/>
              <a:t>余淼：</a:t>
            </a:r>
            <a:endParaRPr lang="en-US" altLang="zh-CN" dirty="0"/>
          </a:p>
          <a:p>
            <a:pPr lvl="1"/>
            <a:r>
              <a:rPr lang="zh-CN" altLang="en-US" dirty="0"/>
              <a:t>信号放大、滤波、</a:t>
            </a:r>
            <a:r>
              <a:rPr lang="en-US" altLang="zh-CN" dirty="0"/>
              <a:t>AD</a:t>
            </a:r>
            <a:r>
              <a:rPr lang="zh-CN" altLang="en-US" dirty="0"/>
              <a:t>转换等模拟电路、</a:t>
            </a:r>
            <a:r>
              <a:rPr lang="en-US" altLang="zh-CN" dirty="0"/>
              <a:t>FPGA</a:t>
            </a:r>
            <a:r>
              <a:rPr lang="zh-CN" altLang="en-US" dirty="0"/>
              <a:t>内部数字滤波器组及控制单元的设计</a:t>
            </a:r>
          </a:p>
          <a:p>
            <a:pPr marL="514350" indent="-514350">
              <a:buFont typeface="+mj-lt"/>
              <a:buAutoNum type="arabicPeriod"/>
            </a:pPr>
            <a:r>
              <a:rPr lang="zh-CN" altLang="en-US" dirty="0"/>
              <a:t>李新宇：</a:t>
            </a:r>
            <a:endParaRPr lang="en-US" altLang="zh-CN" dirty="0"/>
          </a:p>
          <a:p>
            <a:pPr lvl="1"/>
            <a:r>
              <a:rPr lang="zh-CN" altLang="en-US" dirty="0"/>
              <a:t>围绕片上系统</a:t>
            </a:r>
            <a:r>
              <a:rPr lang="en-US" altLang="zh-CN" dirty="0"/>
              <a:t>ARM CPU</a:t>
            </a:r>
            <a:r>
              <a:rPr lang="zh-CN" altLang="en-US" dirty="0"/>
              <a:t>的硬件系统设计，及基于</a:t>
            </a:r>
            <a:r>
              <a:rPr lang="en-US" altLang="zh-CN" dirty="0"/>
              <a:t>FPGA</a:t>
            </a:r>
            <a:r>
              <a:rPr lang="zh-CN" altLang="en-US" dirty="0"/>
              <a:t>的声发射信号特征提取、传输出系统的设计</a:t>
            </a:r>
          </a:p>
          <a:p>
            <a:pPr marL="514350" indent="-514350">
              <a:buFont typeface="+mj-lt"/>
              <a:buAutoNum type="arabicPeriod"/>
            </a:pPr>
            <a:r>
              <a:rPr lang="zh-CN" altLang="en-US" dirty="0"/>
              <a:t>翁新羽：</a:t>
            </a:r>
            <a:endParaRPr lang="en-US" altLang="zh-CN" dirty="0"/>
          </a:p>
          <a:p>
            <a:pPr lvl="1"/>
            <a:r>
              <a:rPr lang="zh-CN" altLang="en-US" dirty="0"/>
              <a:t>嵌入式</a:t>
            </a:r>
            <a:r>
              <a:rPr lang="en-US" altLang="zh-CN" dirty="0"/>
              <a:t>Linux</a:t>
            </a:r>
            <a:r>
              <a:rPr lang="zh-CN" altLang="en-US" dirty="0"/>
              <a:t>驱动、基于</a:t>
            </a:r>
            <a:r>
              <a:rPr lang="en-US" altLang="zh-CN" dirty="0"/>
              <a:t>QT</a:t>
            </a:r>
            <a:r>
              <a:rPr lang="zh-CN" altLang="en-US" dirty="0"/>
              <a:t>的图形界面设计，定位算法的嵌入式实现</a:t>
            </a:r>
          </a:p>
        </p:txBody>
      </p:sp>
      <p:sp>
        <p:nvSpPr>
          <p:cNvPr id="7" name="文本框 6">
            <a:extLst>
              <a:ext uri="{FF2B5EF4-FFF2-40B4-BE49-F238E27FC236}">
                <a16:creationId xmlns:a16="http://schemas.microsoft.com/office/drawing/2014/main" id="{B5875440-501F-4B0D-B9F5-BED5E5A8C5F4}"/>
              </a:ext>
            </a:extLst>
          </p:cNvPr>
          <p:cNvSpPr txBox="1"/>
          <p:nvPr/>
        </p:nvSpPr>
        <p:spPr>
          <a:xfrm>
            <a:off x="2050180" y="720000"/>
            <a:ext cx="4490332" cy="400110"/>
          </a:xfrm>
          <a:prstGeom prst="rect">
            <a:avLst/>
          </a:prstGeom>
          <a:noFill/>
        </p:spPr>
        <p:txBody>
          <a:bodyPr wrap="none" rtlCol="0" anchor="ctr">
            <a:spAutoFit/>
          </a:bodyPr>
          <a:lstStyle/>
          <a:p>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校科协任职一年，自学</a:t>
            </a:r>
            <a:r>
              <a:rPr lang="en-US" altLang="zh-CN" sz="2000" dirty="0">
                <a:solidFill>
                  <a:srgbClr val="FF0000"/>
                </a:solidFill>
                <a:latin typeface="Arial" panose="020B0604020202020204" pitchFamily="34" charset="0"/>
                <a:ea typeface="微软雅黑" panose="020B0503020204020204" pitchFamily="34" charset="-122"/>
                <a:cs typeface="Arial" panose="020B0604020202020204" pitchFamily="34" charset="0"/>
              </a:rPr>
              <a:t>Keil</a:t>
            </a:r>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a:t>
            </a:r>
            <a:r>
              <a:rPr lang="en-US" altLang="zh-CN" sz="2000" dirty="0">
                <a:solidFill>
                  <a:srgbClr val="FF0000"/>
                </a:solidFill>
                <a:latin typeface="Arial" panose="020B0604020202020204" pitchFamily="34" charset="0"/>
                <a:ea typeface="微软雅黑" panose="020B0503020204020204" pitchFamily="34" charset="-122"/>
                <a:cs typeface="Arial" panose="020B0604020202020204" pitchFamily="34" charset="0"/>
              </a:rPr>
              <a:t>51</a:t>
            </a:r>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单片机</a:t>
            </a:r>
          </a:p>
        </p:txBody>
      </p:sp>
      <p:sp>
        <p:nvSpPr>
          <p:cNvPr id="8" name="文本框 7">
            <a:extLst>
              <a:ext uri="{FF2B5EF4-FFF2-40B4-BE49-F238E27FC236}">
                <a16:creationId xmlns:a16="http://schemas.microsoft.com/office/drawing/2014/main" id="{8D00E44F-FA81-48A7-910D-2CD6CDACF1B7}"/>
              </a:ext>
            </a:extLst>
          </p:cNvPr>
          <p:cNvSpPr txBox="1"/>
          <p:nvPr/>
        </p:nvSpPr>
        <p:spPr>
          <a:xfrm>
            <a:off x="2050179" y="4974941"/>
            <a:ext cx="4217821" cy="400110"/>
          </a:xfrm>
          <a:prstGeom prst="rect">
            <a:avLst/>
          </a:prstGeom>
          <a:noFill/>
        </p:spPr>
        <p:txBody>
          <a:bodyPr wrap="none" rtlCol="0" anchor="ctr">
            <a:spAutoFit/>
          </a:bodyPr>
          <a:lstStyle/>
          <a:p>
            <a:r>
              <a:rPr lang="en-US" altLang="zh-CN" sz="2000" dirty="0">
                <a:solidFill>
                  <a:srgbClr val="FF0000"/>
                </a:solidFill>
                <a:latin typeface="Arial" panose="020B0604020202020204" pitchFamily="34" charset="0"/>
                <a:ea typeface="微软雅黑" panose="020B0503020204020204" pitchFamily="34" charset="-122"/>
                <a:cs typeface="Arial" panose="020B0604020202020204" pitchFamily="34" charset="0"/>
              </a:rPr>
              <a:t>C</a:t>
            </a:r>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语言，了解单片机基本知识和运用</a:t>
            </a:r>
          </a:p>
        </p:txBody>
      </p:sp>
      <p:sp>
        <p:nvSpPr>
          <p:cNvPr id="9" name="文本框 8">
            <a:extLst>
              <a:ext uri="{FF2B5EF4-FFF2-40B4-BE49-F238E27FC236}">
                <a16:creationId xmlns:a16="http://schemas.microsoft.com/office/drawing/2014/main" id="{E927DA60-B811-4F70-BE60-E811F336A3E0}"/>
              </a:ext>
            </a:extLst>
          </p:cNvPr>
          <p:cNvSpPr txBox="1"/>
          <p:nvPr/>
        </p:nvSpPr>
        <p:spPr>
          <a:xfrm>
            <a:off x="2050180" y="2727815"/>
            <a:ext cx="4217821" cy="400110"/>
          </a:xfrm>
          <a:prstGeom prst="rect">
            <a:avLst/>
          </a:prstGeom>
          <a:noFill/>
        </p:spPr>
        <p:txBody>
          <a:bodyPr wrap="none" rtlCol="0" anchor="ctr">
            <a:spAutoFit/>
          </a:bodyPr>
          <a:lstStyle/>
          <a:p>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掌握</a:t>
            </a:r>
            <a:r>
              <a:rPr lang="en-US" altLang="zh-CN" sz="2000" dirty="0">
                <a:solidFill>
                  <a:srgbClr val="FF0000"/>
                </a:solidFill>
                <a:latin typeface="Arial" panose="020B0604020202020204" pitchFamily="34" charset="0"/>
                <a:ea typeface="微软雅黑" panose="020B0503020204020204" pitchFamily="34" charset="-122"/>
                <a:cs typeface="Arial" panose="020B0604020202020204" pitchFamily="34" charset="0"/>
              </a:rPr>
              <a:t>C</a:t>
            </a:r>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语言，单片机，</a:t>
            </a:r>
            <a:r>
              <a:rPr lang="en-US" altLang="zh-CN" sz="2000" dirty="0" err="1">
                <a:solidFill>
                  <a:srgbClr val="FF0000"/>
                </a:solidFill>
                <a:latin typeface="Arial" panose="020B0604020202020204" pitchFamily="34" charset="0"/>
                <a:ea typeface="微软雅黑" panose="020B0503020204020204" pitchFamily="34" charset="-122"/>
                <a:cs typeface="Arial" panose="020B0604020202020204" pitchFamily="34" charset="0"/>
              </a:rPr>
              <a:t>Matlab</a:t>
            </a:r>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a:t>
            </a:r>
            <a:r>
              <a:rPr lang="en-US" altLang="zh-CN" sz="2000" dirty="0">
                <a:solidFill>
                  <a:srgbClr val="FF0000"/>
                </a:solidFill>
                <a:latin typeface="Arial" panose="020B0604020202020204" pitchFamily="34" charset="0"/>
                <a:ea typeface="微软雅黑" panose="020B0503020204020204" pitchFamily="34" charset="-122"/>
                <a:cs typeface="Arial" panose="020B0604020202020204" pitchFamily="34" charset="0"/>
              </a:rPr>
              <a:t>CAD</a:t>
            </a:r>
            <a:endPar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endParaRPr>
          </a:p>
        </p:txBody>
      </p:sp>
      <p:sp>
        <p:nvSpPr>
          <p:cNvPr id="10" name="文本框 9">
            <a:extLst>
              <a:ext uri="{FF2B5EF4-FFF2-40B4-BE49-F238E27FC236}">
                <a16:creationId xmlns:a16="http://schemas.microsoft.com/office/drawing/2014/main" id="{005B308E-C3CB-4557-8BB1-B4F8D0328902}"/>
              </a:ext>
            </a:extLst>
          </p:cNvPr>
          <p:cNvSpPr txBox="1"/>
          <p:nvPr/>
        </p:nvSpPr>
        <p:spPr>
          <a:xfrm>
            <a:off x="2050179" y="3851378"/>
            <a:ext cx="5057795" cy="400110"/>
          </a:xfrm>
          <a:prstGeom prst="rect">
            <a:avLst/>
          </a:prstGeom>
          <a:noFill/>
        </p:spPr>
        <p:txBody>
          <a:bodyPr wrap="none" rtlCol="0" anchor="ctr">
            <a:spAutoFit/>
          </a:bodyPr>
          <a:lstStyle/>
          <a:p>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焊接拼装循迹小车，课程知识掌握比较全面</a:t>
            </a:r>
          </a:p>
        </p:txBody>
      </p:sp>
      <p:sp>
        <p:nvSpPr>
          <p:cNvPr id="11" name="文本框 10">
            <a:extLst>
              <a:ext uri="{FF2B5EF4-FFF2-40B4-BE49-F238E27FC236}">
                <a16:creationId xmlns:a16="http://schemas.microsoft.com/office/drawing/2014/main" id="{010259D0-B645-4CD9-85B0-25656DCC2353}"/>
              </a:ext>
            </a:extLst>
          </p:cNvPr>
          <p:cNvSpPr txBox="1"/>
          <p:nvPr/>
        </p:nvSpPr>
        <p:spPr>
          <a:xfrm>
            <a:off x="2050179" y="1885579"/>
            <a:ext cx="6013185" cy="400110"/>
          </a:xfrm>
          <a:prstGeom prst="rect">
            <a:avLst/>
          </a:prstGeom>
          <a:noFill/>
        </p:spPr>
        <p:txBody>
          <a:bodyPr wrap="none" rtlCol="0" anchor="ctr">
            <a:spAutoFit/>
          </a:bodyPr>
          <a:lstStyle/>
          <a:p>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学有余力，加入电子协会，</a:t>
            </a:r>
            <a:r>
              <a:rPr lang="en-US" altLang="zh-CN" sz="2000" dirty="0">
                <a:solidFill>
                  <a:srgbClr val="FF0000"/>
                </a:solidFill>
                <a:latin typeface="Arial" panose="020B0604020202020204" pitchFamily="34" charset="0"/>
                <a:ea typeface="微软雅黑" panose="020B0503020204020204" pitchFamily="34" charset="-122"/>
                <a:cs typeface="Arial" panose="020B0604020202020204" pitchFamily="34" charset="0"/>
              </a:rPr>
              <a:t>C</a:t>
            </a:r>
            <a:r>
              <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rPr>
              <a:t>语言，单片机，</a:t>
            </a:r>
            <a:r>
              <a:rPr lang="en-US" altLang="zh-CN" sz="2000" dirty="0" err="1">
                <a:solidFill>
                  <a:srgbClr val="FF0000"/>
                </a:solidFill>
                <a:latin typeface="Arial" panose="020B0604020202020204" pitchFamily="34" charset="0"/>
                <a:ea typeface="微软雅黑" panose="020B0503020204020204" pitchFamily="34" charset="-122"/>
                <a:cs typeface="Arial" panose="020B0604020202020204" pitchFamily="34" charset="0"/>
              </a:rPr>
              <a:t>Matlab</a:t>
            </a:r>
            <a:endParaRPr lang="zh-CN" altLang="en-US" sz="2000" dirty="0">
              <a:solidFill>
                <a:srgbClr val="FF0000"/>
              </a:solidFill>
              <a:latin typeface="Arial" panose="020B0604020202020204" pitchFamily="34" charset="0"/>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243141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up)">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DE3D9CAE-CB8B-413C-80BB-75701BE05990}"/>
              </a:ext>
            </a:extLst>
          </p:cNvPr>
          <p:cNvSpPr>
            <a:spLocks noGrp="1"/>
          </p:cNvSpPr>
          <p:nvPr>
            <p:ph type="body" sz="quarter" idx="10"/>
          </p:nvPr>
        </p:nvSpPr>
        <p:spPr/>
        <p:txBody>
          <a:bodyPr/>
          <a:lstStyle/>
          <a:p>
            <a:r>
              <a:rPr lang="zh-CN" altLang="en-US" dirty="0"/>
              <a:t>答辩主要内容</a:t>
            </a:r>
          </a:p>
        </p:txBody>
      </p:sp>
      <p:sp>
        <p:nvSpPr>
          <p:cNvPr id="6" name="文本框 5">
            <a:extLst>
              <a:ext uri="{FF2B5EF4-FFF2-40B4-BE49-F238E27FC236}">
                <a16:creationId xmlns:a16="http://schemas.microsoft.com/office/drawing/2014/main" id="{A13CC24D-BC11-455F-8818-ECBF5CEDCF7E}"/>
              </a:ext>
            </a:extLst>
          </p:cNvPr>
          <p:cNvSpPr txBox="1"/>
          <p:nvPr/>
        </p:nvSpPr>
        <p:spPr>
          <a:xfrm>
            <a:off x="2473693" y="1295242"/>
            <a:ext cx="5012911" cy="4267515"/>
          </a:xfrm>
          <a:prstGeom prst="rect">
            <a:avLst/>
          </a:prstGeom>
          <a:noFill/>
        </p:spPr>
        <p:txBody>
          <a:bodyPr wrap="none" rtlCol="0" anchor="ctr">
            <a:spAutoFit/>
          </a:bodyPr>
          <a:lstStyle/>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研究背景、意义及主要内容</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已有工作基础</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项目研究技术路线</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项目组成员分工</a:t>
            </a:r>
          </a:p>
          <a:p>
            <a:pPr marL="514350" indent="-514350">
              <a:lnSpc>
                <a:spcPct val="200000"/>
              </a:lnSpc>
              <a:buFont typeface="+mj-lt"/>
              <a:buAutoNum type="arabicPeriod"/>
            </a:pPr>
            <a:r>
              <a:rPr lang="zh-CN" altLang="en-US" sz="2800" dirty="0">
                <a:latin typeface="Arial" panose="020B0604020202020204" pitchFamily="34" charset="0"/>
                <a:ea typeface="微软雅黑" panose="020B0503020204020204" pitchFamily="34" charset="-122"/>
                <a:cs typeface="Arial" panose="020B0604020202020204" pitchFamily="34" charset="0"/>
              </a:rPr>
              <a:t>研究进度安排</a:t>
            </a:r>
          </a:p>
        </p:txBody>
      </p:sp>
    </p:spTree>
    <p:extLst>
      <p:ext uri="{BB962C8B-B14F-4D97-AF65-F5344CB8AC3E}">
        <p14:creationId xmlns:p14="http://schemas.microsoft.com/office/powerpoint/2010/main" val="1640788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229E5109-5485-4C88-9993-FDE90BB3D72F}"/>
              </a:ext>
            </a:extLst>
          </p:cNvPr>
          <p:cNvSpPr>
            <a:spLocks noGrp="1"/>
          </p:cNvSpPr>
          <p:nvPr>
            <p:ph type="body" sz="quarter" idx="10"/>
          </p:nvPr>
        </p:nvSpPr>
        <p:spPr/>
        <p:txBody>
          <a:bodyPr/>
          <a:lstStyle/>
          <a:p>
            <a:r>
              <a:rPr lang="zh-CN" altLang="en-US" dirty="0"/>
              <a:t>研究进度安排</a:t>
            </a:r>
          </a:p>
        </p:txBody>
      </p:sp>
      <p:sp>
        <p:nvSpPr>
          <p:cNvPr id="3" name="内容占位符 2">
            <a:extLst>
              <a:ext uri="{FF2B5EF4-FFF2-40B4-BE49-F238E27FC236}">
                <a16:creationId xmlns:a16="http://schemas.microsoft.com/office/drawing/2014/main" id="{DE4D51E8-6FD2-4BCF-991D-8A4BCA832ECC}"/>
              </a:ext>
            </a:extLst>
          </p:cNvPr>
          <p:cNvSpPr>
            <a:spLocks noGrp="1"/>
          </p:cNvSpPr>
          <p:nvPr>
            <p:ph idx="1"/>
          </p:nvPr>
        </p:nvSpPr>
        <p:spPr>
          <a:xfrm>
            <a:off x="252000" y="720000"/>
            <a:ext cx="8640000" cy="5958000"/>
          </a:xfrm>
        </p:spPr>
        <p:txBody>
          <a:bodyPr>
            <a:normAutofit fontScale="77500" lnSpcReduction="20000"/>
          </a:bodyPr>
          <a:lstStyle/>
          <a:p>
            <a:pPr marL="514350" indent="-514350">
              <a:spcBef>
                <a:spcPts val="1200"/>
              </a:spcBef>
              <a:buFont typeface="+mj-lt"/>
              <a:buAutoNum type="arabicPeriod"/>
            </a:pPr>
            <a:r>
              <a:rPr lang="en-US" altLang="zh-CN" dirty="0">
                <a:solidFill>
                  <a:srgbClr val="C00000"/>
                </a:solidFill>
              </a:rPr>
              <a:t>2019.4 ~ 2019.7</a:t>
            </a:r>
            <a:r>
              <a:rPr lang="zh-CN" altLang="en-US" dirty="0">
                <a:solidFill>
                  <a:srgbClr val="C00000"/>
                </a:solidFill>
              </a:rPr>
              <a:t>：</a:t>
            </a:r>
            <a:r>
              <a:rPr lang="zh-CN" altLang="en-US" dirty="0"/>
              <a:t>分头开展对</a:t>
            </a:r>
            <a:r>
              <a:rPr lang="en-US" altLang="zh-CN" dirty="0"/>
              <a:t>Python</a:t>
            </a:r>
            <a:r>
              <a:rPr lang="zh-CN" altLang="en-US" dirty="0"/>
              <a:t>、</a:t>
            </a:r>
            <a:r>
              <a:rPr lang="en-US" altLang="zh-CN" dirty="0"/>
              <a:t>C</a:t>
            </a:r>
            <a:r>
              <a:rPr lang="zh-CN" altLang="en-US" dirty="0"/>
              <a:t>语言、</a:t>
            </a:r>
            <a:r>
              <a:rPr lang="en-US" altLang="zh-CN" dirty="0"/>
              <a:t>Linux</a:t>
            </a:r>
            <a:r>
              <a:rPr lang="zh-CN" altLang="en-US" dirty="0"/>
              <a:t>设备驱动、基于</a:t>
            </a:r>
            <a:r>
              <a:rPr lang="en-US" altLang="zh-CN" dirty="0"/>
              <a:t>QT</a:t>
            </a:r>
            <a:r>
              <a:rPr lang="zh-CN" altLang="en-US" dirty="0"/>
              <a:t>的图型界面程序设计、</a:t>
            </a:r>
            <a:r>
              <a:rPr lang="en-US" altLang="zh-CN" dirty="0"/>
              <a:t>Verilog</a:t>
            </a:r>
            <a:r>
              <a:rPr lang="zh-CN" altLang="en-US" dirty="0"/>
              <a:t>语言、数字信号处理相关内容的学习，及对已有信息、资料的掌握。</a:t>
            </a:r>
          </a:p>
          <a:p>
            <a:pPr marL="514350" indent="-514350">
              <a:spcBef>
                <a:spcPts val="1200"/>
              </a:spcBef>
              <a:buFont typeface="+mj-lt"/>
              <a:buAutoNum type="arabicPeriod"/>
            </a:pPr>
            <a:r>
              <a:rPr lang="en-US" altLang="zh-CN" dirty="0">
                <a:solidFill>
                  <a:srgbClr val="C00000"/>
                </a:solidFill>
              </a:rPr>
              <a:t>2019.8 ~ 2019.9</a:t>
            </a:r>
            <a:r>
              <a:rPr lang="zh-CN" altLang="en-US" dirty="0">
                <a:solidFill>
                  <a:srgbClr val="C00000"/>
                </a:solidFill>
              </a:rPr>
              <a:t>：</a:t>
            </a:r>
            <a:r>
              <a:rPr lang="zh-CN" altLang="en-US" dirty="0"/>
              <a:t>声发射事件定位、声源定位算法研究；深度学习概念和算法的学习，基于声发射检测及离线检测对照数据特征提取过程的了解；模拟电路的设计及制板，测试平台的搭建；基于片上系统的</a:t>
            </a:r>
            <a:r>
              <a:rPr lang="en-US" altLang="zh-CN" dirty="0"/>
              <a:t>ARM</a:t>
            </a:r>
            <a:r>
              <a:rPr lang="zh-CN" altLang="en-US" dirty="0"/>
              <a:t>架构设计学习；</a:t>
            </a:r>
            <a:r>
              <a:rPr lang="en-US" altLang="zh-CN" dirty="0"/>
              <a:t>Linux</a:t>
            </a:r>
            <a:r>
              <a:rPr lang="zh-CN" altLang="en-US" dirty="0"/>
              <a:t>设备驱动程序设计。</a:t>
            </a:r>
          </a:p>
          <a:p>
            <a:pPr marL="514350" indent="-514350">
              <a:spcBef>
                <a:spcPts val="1200"/>
              </a:spcBef>
              <a:buFont typeface="+mj-lt"/>
              <a:buAutoNum type="arabicPeriod"/>
            </a:pPr>
            <a:r>
              <a:rPr lang="en-US" altLang="zh-CN" dirty="0">
                <a:solidFill>
                  <a:srgbClr val="C00000"/>
                </a:solidFill>
              </a:rPr>
              <a:t>2019.10 ~ 2020.3</a:t>
            </a:r>
            <a:r>
              <a:rPr lang="zh-CN" altLang="en-US" dirty="0">
                <a:solidFill>
                  <a:srgbClr val="C00000"/>
                </a:solidFill>
              </a:rPr>
              <a:t>：</a:t>
            </a:r>
            <a:r>
              <a:rPr lang="zh-CN" altLang="en-US" dirty="0"/>
              <a:t>声发射事件定位、声源定位算法研究；基于声发射检测及离线检测对照数据特征提取的深度学习方法实现；基于</a:t>
            </a:r>
            <a:r>
              <a:rPr lang="en-US" altLang="zh-CN" dirty="0"/>
              <a:t>FPGA</a:t>
            </a:r>
            <a:r>
              <a:rPr lang="zh-CN" altLang="en-US" dirty="0"/>
              <a:t>声发射信号特征提取方法的实现；基于片上系统的</a:t>
            </a:r>
            <a:r>
              <a:rPr lang="en-US" altLang="zh-CN" dirty="0"/>
              <a:t>ARM</a:t>
            </a:r>
            <a:r>
              <a:rPr lang="zh-CN" altLang="en-US" dirty="0"/>
              <a:t>架构设计与实现；</a:t>
            </a:r>
            <a:r>
              <a:rPr lang="en-US" altLang="zh-CN" dirty="0"/>
              <a:t>Linux</a:t>
            </a:r>
            <a:r>
              <a:rPr lang="zh-CN" altLang="en-US" dirty="0"/>
              <a:t>设备驱动程序设计。</a:t>
            </a:r>
          </a:p>
          <a:p>
            <a:pPr marL="514350" indent="-514350">
              <a:spcBef>
                <a:spcPts val="1200"/>
              </a:spcBef>
              <a:buFont typeface="+mj-lt"/>
              <a:buAutoNum type="arabicPeriod"/>
            </a:pPr>
            <a:r>
              <a:rPr lang="en-US" altLang="zh-CN" dirty="0">
                <a:solidFill>
                  <a:srgbClr val="C00000"/>
                </a:solidFill>
              </a:rPr>
              <a:t>2020.4 ~ 2020.9</a:t>
            </a:r>
            <a:r>
              <a:rPr lang="zh-CN" altLang="en-US" dirty="0">
                <a:solidFill>
                  <a:srgbClr val="C00000"/>
                </a:solidFill>
              </a:rPr>
              <a:t>：</a:t>
            </a:r>
            <a:r>
              <a:rPr lang="zh-CN" altLang="en-US" dirty="0"/>
              <a:t>声发射事件定位、声源定位算法研究；基于声发射检测及离线检测对照数据特征提取的深度学习方法实现；基于</a:t>
            </a:r>
            <a:r>
              <a:rPr lang="en-US" altLang="zh-CN" dirty="0"/>
              <a:t>FPGA</a:t>
            </a:r>
            <a:r>
              <a:rPr lang="zh-CN" altLang="en-US" dirty="0"/>
              <a:t>的控制单元设计与实现；基于片上系统的</a:t>
            </a:r>
            <a:r>
              <a:rPr lang="en-US" altLang="zh-CN" dirty="0"/>
              <a:t>ARM</a:t>
            </a:r>
            <a:r>
              <a:rPr lang="zh-CN" altLang="en-US" dirty="0"/>
              <a:t>架构设计与实现；定位算法的嵌入式实现及基于</a:t>
            </a:r>
            <a:r>
              <a:rPr lang="en-US" altLang="zh-CN" dirty="0"/>
              <a:t>QT</a:t>
            </a:r>
            <a:r>
              <a:rPr lang="zh-CN" altLang="en-US" dirty="0"/>
              <a:t>的图形界面设计。</a:t>
            </a:r>
          </a:p>
          <a:p>
            <a:pPr marL="514350" indent="-514350">
              <a:spcBef>
                <a:spcPts val="1200"/>
              </a:spcBef>
              <a:buFont typeface="+mj-lt"/>
              <a:buAutoNum type="arabicPeriod"/>
            </a:pPr>
            <a:r>
              <a:rPr lang="en-US" altLang="zh-CN" dirty="0">
                <a:solidFill>
                  <a:srgbClr val="C00000"/>
                </a:solidFill>
              </a:rPr>
              <a:t>2020.10 ~ 2021.3</a:t>
            </a:r>
            <a:r>
              <a:rPr lang="zh-CN" altLang="en-US" dirty="0">
                <a:solidFill>
                  <a:srgbClr val="C00000"/>
                </a:solidFill>
              </a:rPr>
              <a:t>：</a:t>
            </a:r>
            <a:r>
              <a:rPr lang="zh-CN" altLang="en-US" dirty="0"/>
              <a:t>系统联调、性能改进及相关论文、专利的整理。</a:t>
            </a:r>
          </a:p>
        </p:txBody>
      </p:sp>
    </p:spTree>
    <p:extLst>
      <p:ext uri="{BB962C8B-B14F-4D97-AF65-F5344CB8AC3E}">
        <p14:creationId xmlns:p14="http://schemas.microsoft.com/office/powerpoint/2010/main" val="105726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D894ABBE-50F3-45F4-947D-A80722A79F2E}"/>
              </a:ext>
            </a:extLst>
          </p:cNvPr>
          <p:cNvSpPr txBox="1"/>
          <p:nvPr/>
        </p:nvSpPr>
        <p:spPr>
          <a:xfrm>
            <a:off x="1401901" y="2284390"/>
            <a:ext cx="6340197" cy="830997"/>
          </a:xfrm>
          <a:prstGeom prst="rect">
            <a:avLst/>
          </a:prstGeom>
          <a:noFill/>
        </p:spPr>
        <p:txBody>
          <a:bodyPr wrap="none" rtlCol="0" anchor="ctr">
            <a:spAutoFit/>
          </a:bodyPr>
          <a:lstStyle/>
          <a:p>
            <a:pPr algn="ctr"/>
            <a:r>
              <a:rPr lang="zh-CN" altLang="en-US" sz="4800" dirty="0">
                <a:solidFill>
                  <a:srgbClr val="C00000"/>
                </a:solidFill>
                <a:latin typeface="Arial" panose="020B0604020202020204" pitchFamily="34" charset="0"/>
                <a:ea typeface="微软雅黑" panose="020B0503020204020204" pitchFamily="34" charset="-122"/>
                <a:cs typeface="Arial" panose="020B0604020202020204" pitchFamily="34" charset="0"/>
              </a:rPr>
              <a:t>感谢评审老师批评指正</a:t>
            </a:r>
          </a:p>
        </p:txBody>
      </p:sp>
    </p:spTree>
    <p:extLst>
      <p:ext uri="{BB962C8B-B14F-4D97-AF65-F5344CB8AC3E}">
        <p14:creationId xmlns:p14="http://schemas.microsoft.com/office/powerpoint/2010/main" val="741358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022E981C-B8F3-4A1C-8E99-2F5B6EE5438B}"/>
              </a:ext>
            </a:extLst>
          </p:cNvPr>
          <p:cNvSpPr>
            <a:spLocks noGrp="1"/>
          </p:cNvSpPr>
          <p:nvPr>
            <p:ph type="body" sz="quarter" idx="10"/>
          </p:nvPr>
        </p:nvSpPr>
        <p:spPr/>
        <p:txBody>
          <a:bodyPr/>
          <a:lstStyle/>
          <a:p>
            <a:r>
              <a:rPr lang="zh-CN" altLang="en-US" dirty="0"/>
              <a:t>声发射</a:t>
            </a:r>
          </a:p>
        </p:txBody>
      </p:sp>
      <p:sp>
        <p:nvSpPr>
          <p:cNvPr id="6" name="文本占位符 5">
            <a:extLst>
              <a:ext uri="{FF2B5EF4-FFF2-40B4-BE49-F238E27FC236}">
                <a16:creationId xmlns:a16="http://schemas.microsoft.com/office/drawing/2014/main" id="{5C83017D-C485-49FB-85F8-63F83DE85540}"/>
              </a:ext>
            </a:extLst>
          </p:cNvPr>
          <p:cNvSpPr>
            <a:spLocks noGrp="1"/>
          </p:cNvSpPr>
          <p:nvPr>
            <p:ph type="body" sz="quarter" idx="11"/>
          </p:nvPr>
        </p:nvSpPr>
        <p:spPr/>
        <p:txBody>
          <a:bodyPr/>
          <a:lstStyle/>
          <a:p>
            <a:r>
              <a:rPr lang="zh-CN" altLang="en-US" dirty="0"/>
              <a:t>背景及意义</a:t>
            </a:r>
          </a:p>
        </p:txBody>
      </p:sp>
      <p:sp>
        <p:nvSpPr>
          <p:cNvPr id="4" name="内容占位符 3">
            <a:extLst>
              <a:ext uri="{FF2B5EF4-FFF2-40B4-BE49-F238E27FC236}">
                <a16:creationId xmlns:a16="http://schemas.microsoft.com/office/drawing/2014/main" id="{255B24AF-C607-48D7-91EC-FB64F72BD456}"/>
              </a:ext>
            </a:extLst>
          </p:cNvPr>
          <p:cNvSpPr>
            <a:spLocks noGrp="1"/>
          </p:cNvSpPr>
          <p:nvPr>
            <p:ph idx="1"/>
          </p:nvPr>
        </p:nvSpPr>
        <p:spPr>
          <a:xfrm>
            <a:off x="252000" y="720000"/>
            <a:ext cx="8640000" cy="3101229"/>
          </a:xfrm>
        </p:spPr>
        <p:txBody>
          <a:bodyPr/>
          <a:lstStyle/>
          <a:p>
            <a:r>
              <a:rPr lang="zh-CN" altLang="en-US" dirty="0">
                <a:solidFill>
                  <a:srgbClr val="C00000"/>
                </a:solidFill>
              </a:rPr>
              <a:t>声发射：</a:t>
            </a:r>
            <a:r>
              <a:rPr lang="zh-CN" altLang="en-US" dirty="0"/>
              <a:t>材料或结构受外力或内力作用产生变形或断裂，以弹性波形式释放出应变能的现象</a:t>
            </a:r>
          </a:p>
          <a:p>
            <a:r>
              <a:rPr lang="zh-CN" altLang="en-US" dirty="0">
                <a:solidFill>
                  <a:srgbClr val="C00000"/>
                </a:solidFill>
              </a:rPr>
              <a:t>声发射信号：</a:t>
            </a:r>
            <a:r>
              <a:rPr lang="zh-CN" altLang="en-US" dirty="0"/>
              <a:t>一个或多个声发射事件经过传感器接收与处理后形成的各种形式的电信号</a:t>
            </a:r>
            <a:endParaRPr lang="en-US" altLang="zh-CN" dirty="0"/>
          </a:p>
          <a:p>
            <a:r>
              <a:rPr lang="zh-CN" altLang="en-US" dirty="0">
                <a:solidFill>
                  <a:srgbClr val="C00000"/>
                </a:solidFill>
              </a:rPr>
              <a:t>声发射技术：</a:t>
            </a:r>
            <a:r>
              <a:rPr lang="zh-CN" altLang="en-US" dirty="0"/>
              <a:t>用仪器检测、分析声发射信号和利用声发射信号推断声发射源的技术</a:t>
            </a:r>
          </a:p>
        </p:txBody>
      </p:sp>
      <p:pic>
        <p:nvPicPr>
          <p:cNvPr id="8" name="图片 7">
            <a:extLst>
              <a:ext uri="{FF2B5EF4-FFF2-40B4-BE49-F238E27FC236}">
                <a16:creationId xmlns:a16="http://schemas.microsoft.com/office/drawing/2014/main" id="{CA747E09-3D33-4E61-BE7D-7FB5A4A00705}"/>
              </a:ext>
            </a:extLst>
          </p:cNvPr>
          <p:cNvPicPr/>
          <p:nvPr/>
        </p:nvPicPr>
        <p:blipFill rotWithShape="1">
          <a:blip r:embed="rId3">
            <a:extLst>
              <a:ext uri="{28A0092B-C50C-407E-A947-70E740481C1C}">
                <a14:useLocalDpi xmlns:a14="http://schemas.microsoft.com/office/drawing/2010/main" val="0"/>
              </a:ext>
            </a:extLst>
          </a:blip>
          <a:srcRect l="3329" t="3710" r="4336" b="4180"/>
          <a:stretch/>
        </p:blipFill>
        <p:spPr bwMode="auto">
          <a:xfrm>
            <a:off x="4572001" y="3984860"/>
            <a:ext cx="4319520" cy="2495140"/>
          </a:xfrm>
          <a:prstGeom prst="rect">
            <a:avLst/>
          </a:prstGeom>
          <a:ln>
            <a:noFill/>
          </a:ln>
          <a:extLst>
            <a:ext uri="{53640926-AAD7-44D8-BBD7-CCE9431645EC}">
              <a14:shadowObscured xmlns:a14="http://schemas.microsoft.com/office/drawing/2010/main"/>
            </a:ext>
          </a:extLst>
        </p:spPr>
      </p:pic>
      <p:sp>
        <p:nvSpPr>
          <p:cNvPr id="2" name="文本框 1">
            <a:extLst>
              <a:ext uri="{FF2B5EF4-FFF2-40B4-BE49-F238E27FC236}">
                <a16:creationId xmlns:a16="http://schemas.microsoft.com/office/drawing/2014/main" id="{19ABA13B-4172-4345-A9B9-C7554A8AAFE4}"/>
              </a:ext>
            </a:extLst>
          </p:cNvPr>
          <p:cNvSpPr txBox="1"/>
          <p:nvPr/>
        </p:nvSpPr>
        <p:spPr>
          <a:xfrm>
            <a:off x="601710" y="4049776"/>
            <a:ext cx="3416320" cy="954107"/>
          </a:xfrm>
          <a:prstGeom prst="rect">
            <a:avLst/>
          </a:prstGeom>
          <a:noFill/>
          <a:ln w="38100">
            <a:solidFill>
              <a:srgbClr val="800000"/>
            </a:solidFill>
          </a:ln>
        </p:spPr>
        <p:txBody>
          <a:bodyPr wrap="none" rtlCol="0" anchor="ctr">
            <a:spAutoFit/>
          </a:bodyPr>
          <a:lstStyle/>
          <a:p>
            <a:pPr algn="l"/>
            <a:r>
              <a:rPr lang="zh-CN" altLang="en-US" sz="2800" dirty="0">
                <a:latin typeface="Arial" panose="020B0604020202020204" pitchFamily="34" charset="0"/>
                <a:ea typeface="微软雅黑" panose="020B0503020204020204" pitchFamily="34" charset="-122"/>
                <a:cs typeface="Arial" panose="020B0604020202020204" pitchFamily="34" charset="0"/>
              </a:rPr>
              <a:t>多信通道声发射系统</a:t>
            </a:r>
            <a:endParaRPr lang="en-US" altLang="zh-CN" sz="2800" dirty="0">
              <a:latin typeface="Arial" panose="020B0604020202020204" pitchFamily="34" charset="0"/>
              <a:ea typeface="微软雅黑" panose="020B0503020204020204" pitchFamily="34" charset="-122"/>
              <a:cs typeface="Arial" panose="020B0604020202020204" pitchFamily="34" charset="0"/>
            </a:endParaRPr>
          </a:p>
          <a:p>
            <a:pPr algn="l"/>
            <a:r>
              <a:rPr lang="zh-CN" altLang="en-US" sz="2800" dirty="0">
                <a:latin typeface="Arial" panose="020B0604020202020204" pitchFamily="34" charset="0"/>
                <a:ea typeface="微软雅黑" panose="020B0503020204020204" pitchFamily="34" charset="-122"/>
                <a:cs typeface="Arial" panose="020B0604020202020204" pitchFamily="34" charset="0"/>
              </a:rPr>
              <a:t>可用于定位声发射源</a:t>
            </a:r>
          </a:p>
        </p:txBody>
      </p:sp>
      <p:sp>
        <p:nvSpPr>
          <p:cNvPr id="9" name="文本框 8">
            <a:extLst>
              <a:ext uri="{FF2B5EF4-FFF2-40B4-BE49-F238E27FC236}">
                <a16:creationId xmlns:a16="http://schemas.microsoft.com/office/drawing/2014/main" id="{421C8E74-B0D8-4666-83AB-7ED0B1373BB5}"/>
              </a:ext>
            </a:extLst>
          </p:cNvPr>
          <p:cNvSpPr txBox="1"/>
          <p:nvPr/>
        </p:nvSpPr>
        <p:spPr>
          <a:xfrm>
            <a:off x="601710" y="5232430"/>
            <a:ext cx="3416320" cy="954107"/>
          </a:xfrm>
          <a:prstGeom prst="rect">
            <a:avLst/>
          </a:prstGeom>
          <a:noFill/>
        </p:spPr>
        <p:txBody>
          <a:bodyPr wrap="square" rtlCol="0" anchor="ctr">
            <a:spAutoFit/>
          </a:bodyPr>
          <a:lstStyle/>
          <a:p>
            <a:pPr algn="ctr"/>
            <a:r>
              <a:rPr lang="zh-CN" altLang="en-US" sz="2800" dirty="0">
                <a:latin typeface="Arial" panose="020B0604020202020204" pitchFamily="34" charset="0"/>
                <a:ea typeface="微软雅黑" panose="020B0503020204020204" pitchFamily="34" charset="-122"/>
                <a:cs typeface="Arial" panose="020B0604020202020204" pitchFamily="34" charset="0"/>
              </a:rPr>
              <a:t>常被用于科学研究和工程应用</a:t>
            </a:r>
          </a:p>
        </p:txBody>
      </p:sp>
    </p:spTree>
    <p:extLst>
      <p:ext uri="{BB962C8B-B14F-4D97-AF65-F5344CB8AC3E}">
        <p14:creationId xmlns:p14="http://schemas.microsoft.com/office/powerpoint/2010/main" val="206084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up)">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up)">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BCDE1671-177B-4317-82CC-E465CD8AE8A0}"/>
              </a:ext>
            </a:extLst>
          </p:cNvPr>
          <p:cNvSpPr>
            <a:spLocks noGrp="1"/>
          </p:cNvSpPr>
          <p:nvPr>
            <p:ph type="body" sz="quarter" idx="10"/>
          </p:nvPr>
        </p:nvSpPr>
        <p:spPr/>
        <p:txBody>
          <a:bodyPr/>
          <a:lstStyle/>
          <a:p>
            <a:r>
              <a:rPr lang="zh-CN" altLang="en-US" dirty="0"/>
              <a:t>声发射系统</a:t>
            </a:r>
          </a:p>
        </p:txBody>
      </p:sp>
      <p:sp>
        <p:nvSpPr>
          <p:cNvPr id="3" name="文本占位符 2">
            <a:extLst>
              <a:ext uri="{FF2B5EF4-FFF2-40B4-BE49-F238E27FC236}">
                <a16:creationId xmlns:a16="http://schemas.microsoft.com/office/drawing/2014/main" id="{EABA2202-ACB5-4DC9-A5C0-CD7B02B11223}"/>
              </a:ext>
            </a:extLst>
          </p:cNvPr>
          <p:cNvSpPr>
            <a:spLocks noGrp="1"/>
          </p:cNvSpPr>
          <p:nvPr>
            <p:ph type="body" sz="quarter" idx="11"/>
          </p:nvPr>
        </p:nvSpPr>
        <p:spPr/>
        <p:txBody>
          <a:bodyPr/>
          <a:lstStyle/>
          <a:p>
            <a:r>
              <a:rPr lang="zh-CN" altLang="en-US" dirty="0"/>
              <a:t>背景及意义</a:t>
            </a:r>
          </a:p>
        </p:txBody>
      </p:sp>
      <p:sp>
        <p:nvSpPr>
          <p:cNvPr id="4" name="内容占位符 3">
            <a:extLst>
              <a:ext uri="{FF2B5EF4-FFF2-40B4-BE49-F238E27FC236}">
                <a16:creationId xmlns:a16="http://schemas.microsoft.com/office/drawing/2014/main" id="{E3EA8662-1DEB-4594-BF12-EA47647CFAD4}"/>
              </a:ext>
            </a:extLst>
          </p:cNvPr>
          <p:cNvSpPr>
            <a:spLocks noGrp="1"/>
          </p:cNvSpPr>
          <p:nvPr>
            <p:ph idx="1"/>
          </p:nvPr>
        </p:nvSpPr>
        <p:spPr/>
        <p:txBody>
          <a:bodyPr/>
          <a:lstStyle/>
          <a:p>
            <a:r>
              <a:rPr lang="zh-CN" altLang="en-US" dirty="0"/>
              <a:t>声发射系统涉及</a:t>
            </a:r>
            <a:r>
              <a:rPr lang="zh-CN" altLang="en-US" dirty="0">
                <a:solidFill>
                  <a:schemeClr val="accent3">
                    <a:lumMod val="75000"/>
                  </a:schemeClr>
                </a:solidFill>
              </a:rPr>
              <a:t>模拟信号处理</a:t>
            </a:r>
            <a:r>
              <a:rPr lang="zh-CN" altLang="en-US" dirty="0"/>
              <a:t>、</a:t>
            </a:r>
            <a:r>
              <a:rPr lang="zh-CN" altLang="en-US" dirty="0">
                <a:solidFill>
                  <a:schemeClr val="accent1">
                    <a:lumMod val="75000"/>
                  </a:schemeClr>
                </a:solidFill>
              </a:rPr>
              <a:t>数字信号处理</a:t>
            </a:r>
            <a:r>
              <a:rPr lang="zh-CN" altLang="en-US" dirty="0"/>
              <a:t>、</a:t>
            </a:r>
            <a:r>
              <a:rPr lang="zh-CN" altLang="en-US" dirty="0">
                <a:solidFill>
                  <a:schemeClr val="accent6">
                    <a:lumMod val="75000"/>
                  </a:schemeClr>
                </a:solidFill>
              </a:rPr>
              <a:t>模式识别</a:t>
            </a:r>
            <a:r>
              <a:rPr lang="zh-CN" altLang="en-US" dirty="0"/>
              <a:t>等多个领域</a:t>
            </a:r>
            <a:endParaRPr lang="en-US" altLang="zh-CN" dirty="0"/>
          </a:p>
          <a:p>
            <a:r>
              <a:rPr lang="zh-CN" altLang="en-US" dirty="0"/>
              <a:t>国内企业：广州声华、长沙鹏翔、北京软岛时代等</a:t>
            </a:r>
            <a:endParaRPr lang="en-US" altLang="zh-CN" dirty="0"/>
          </a:p>
          <a:p>
            <a:r>
              <a:rPr lang="zh-CN" altLang="en-US" dirty="0"/>
              <a:t>国际企业：美国物理声学公司（</a:t>
            </a:r>
            <a:r>
              <a:rPr lang="en-US" altLang="zh-CN" dirty="0"/>
              <a:t>PAC</a:t>
            </a:r>
            <a:r>
              <a:rPr lang="zh-CN" altLang="en-US" dirty="0"/>
              <a:t>）、德国</a:t>
            </a:r>
            <a:r>
              <a:rPr lang="en-US" altLang="zh-CN" dirty="0" err="1"/>
              <a:t>Vallen</a:t>
            </a:r>
            <a:endParaRPr lang="en-US" altLang="zh-CN" dirty="0"/>
          </a:p>
          <a:p>
            <a:r>
              <a:rPr lang="zh-CN" altLang="en-US" dirty="0"/>
              <a:t>美国的</a:t>
            </a:r>
            <a:r>
              <a:rPr lang="en-US" altLang="zh-CN" dirty="0">
                <a:solidFill>
                  <a:srgbClr val="FF0000"/>
                </a:solidFill>
              </a:rPr>
              <a:t>PAC</a:t>
            </a:r>
            <a:r>
              <a:rPr lang="zh-CN" altLang="en-US" dirty="0"/>
              <a:t>公司（</a:t>
            </a:r>
            <a:r>
              <a:rPr lang="en-US" altLang="zh-CN" dirty="0"/>
              <a:t>Physical Acoustics Corporation</a:t>
            </a:r>
            <a:r>
              <a:rPr lang="zh-CN" altLang="en-US" dirty="0"/>
              <a:t>，物理声学公司），占据国内</a:t>
            </a:r>
            <a:r>
              <a:rPr lang="en-US" altLang="zh-CN" dirty="0"/>
              <a:t>95%</a:t>
            </a:r>
            <a:r>
              <a:rPr lang="zh-CN" altLang="en-US" dirty="0"/>
              <a:t>的高端市场</a:t>
            </a:r>
            <a:endParaRPr lang="en-US" altLang="zh-CN" dirty="0"/>
          </a:p>
          <a:p>
            <a:r>
              <a:rPr lang="zh-CN" altLang="en-US" dirty="0"/>
              <a:t>声发射检测成本十分高昂，限制了我国声发射检测技术和相关产业的发展</a:t>
            </a:r>
            <a:endParaRPr lang="en-US" altLang="zh-CN" dirty="0"/>
          </a:p>
        </p:txBody>
      </p:sp>
    </p:spTree>
    <p:extLst>
      <p:ext uri="{BB962C8B-B14F-4D97-AF65-F5344CB8AC3E}">
        <p14:creationId xmlns:p14="http://schemas.microsoft.com/office/powerpoint/2010/main" val="164289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up)">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up)">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1BF400B9-B3DE-457D-9E21-EEC4FC9796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1520" y="918000"/>
            <a:ext cx="5292435" cy="5760000"/>
          </a:xfrm>
          <a:prstGeom prst="rect">
            <a:avLst/>
          </a:prstGeom>
        </p:spPr>
      </p:pic>
      <p:sp>
        <p:nvSpPr>
          <p:cNvPr id="2" name="文本占位符 1">
            <a:extLst>
              <a:ext uri="{FF2B5EF4-FFF2-40B4-BE49-F238E27FC236}">
                <a16:creationId xmlns:a16="http://schemas.microsoft.com/office/drawing/2014/main" id="{BCDE1671-177B-4317-82CC-E465CD8AE8A0}"/>
              </a:ext>
            </a:extLst>
          </p:cNvPr>
          <p:cNvSpPr>
            <a:spLocks noGrp="1"/>
          </p:cNvSpPr>
          <p:nvPr>
            <p:ph type="body" sz="quarter" idx="10"/>
          </p:nvPr>
        </p:nvSpPr>
        <p:spPr/>
        <p:txBody>
          <a:bodyPr/>
          <a:lstStyle/>
          <a:p>
            <a:r>
              <a:rPr lang="en-US" altLang="zh-CN" dirty="0"/>
              <a:t>Zynq</a:t>
            </a:r>
            <a:r>
              <a:rPr lang="zh-CN" altLang="en-US" dirty="0"/>
              <a:t>片上系统平台</a:t>
            </a:r>
          </a:p>
        </p:txBody>
      </p:sp>
      <p:sp>
        <p:nvSpPr>
          <p:cNvPr id="3" name="文本占位符 2">
            <a:extLst>
              <a:ext uri="{FF2B5EF4-FFF2-40B4-BE49-F238E27FC236}">
                <a16:creationId xmlns:a16="http://schemas.microsoft.com/office/drawing/2014/main" id="{EABA2202-ACB5-4DC9-A5C0-CD7B02B11223}"/>
              </a:ext>
            </a:extLst>
          </p:cNvPr>
          <p:cNvSpPr>
            <a:spLocks noGrp="1"/>
          </p:cNvSpPr>
          <p:nvPr>
            <p:ph type="body" sz="quarter" idx="11"/>
          </p:nvPr>
        </p:nvSpPr>
        <p:spPr/>
        <p:txBody>
          <a:bodyPr/>
          <a:lstStyle/>
          <a:p>
            <a:r>
              <a:rPr lang="zh-CN" altLang="en-US" dirty="0"/>
              <a:t>背景及意义</a:t>
            </a:r>
          </a:p>
        </p:txBody>
      </p:sp>
      <p:sp>
        <p:nvSpPr>
          <p:cNvPr id="4" name="内容占位符 3">
            <a:extLst>
              <a:ext uri="{FF2B5EF4-FFF2-40B4-BE49-F238E27FC236}">
                <a16:creationId xmlns:a16="http://schemas.microsoft.com/office/drawing/2014/main" id="{E3EA8662-1DEB-4594-BF12-EA47647CFAD4}"/>
              </a:ext>
            </a:extLst>
          </p:cNvPr>
          <p:cNvSpPr>
            <a:spLocks noGrp="1"/>
          </p:cNvSpPr>
          <p:nvPr>
            <p:ph idx="1"/>
          </p:nvPr>
        </p:nvSpPr>
        <p:spPr>
          <a:xfrm>
            <a:off x="252000" y="720000"/>
            <a:ext cx="3646232" cy="5760000"/>
          </a:xfrm>
        </p:spPr>
        <p:txBody>
          <a:bodyPr/>
          <a:lstStyle/>
          <a:p>
            <a:pPr algn="just"/>
            <a:r>
              <a:rPr lang="en-US" altLang="zh-CN" dirty="0"/>
              <a:t>Zynq</a:t>
            </a:r>
            <a:r>
              <a:rPr lang="zh-CN" altLang="en-US" dirty="0"/>
              <a:t>是</a:t>
            </a:r>
            <a:r>
              <a:rPr lang="en-US" altLang="zh-CN" dirty="0"/>
              <a:t>Xilinx</a:t>
            </a:r>
            <a:r>
              <a:rPr lang="zh-CN" altLang="en-US" dirty="0"/>
              <a:t>近年推出的片上系统平台</a:t>
            </a:r>
            <a:endParaRPr lang="en-US" altLang="zh-CN" dirty="0"/>
          </a:p>
          <a:p>
            <a:pPr algn="just"/>
            <a:r>
              <a:rPr lang="zh-CN" altLang="en-US" dirty="0"/>
              <a:t>同时具备</a:t>
            </a:r>
            <a:r>
              <a:rPr lang="en-US" altLang="zh-CN" dirty="0"/>
              <a:t>ARM</a:t>
            </a:r>
            <a:r>
              <a:rPr lang="zh-CN" altLang="en-US" dirty="0"/>
              <a:t>处理器的软件可编程性与</a:t>
            </a:r>
            <a:r>
              <a:rPr lang="en-US" altLang="zh-CN" dirty="0"/>
              <a:t>FPGA</a:t>
            </a:r>
            <a:r>
              <a:rPr lang="zh-CN" altLang="en-US" dirty="0"/>
              <a:t>的硬件可编程性</a:t>
            </a:r>
            <a:endParaRPr lang="en-US" altLang="zh-CN" dirty="0"/>
          </a:p>
          <a:p>
            <a:pPr algn="just"/>
            <a:r>
              <a:rPr lang="zh-CN" altLang="en-US" dirty="0"/>
              <a:t>在单个器件上高度集成</a:t>
            </a:r>
            <a:r>
              <a:rPr lang="en-US" altLang="zh-CN" dirty="0"/>
              <a:t>CPU</a:t>
            </a:r>
            <a:r>
              <a:rPr lang="zh-CN" altLang="en-US" dirty="0"/>
              <a:t>、</a:t>
            </a:r>
            <a:r>
              <a:rPr lang="en-US" altLang="zh-CN" dirty="0"/>
              <a:t>DSP</a:t>
            </a:r>
            <a:r>
              <a:rPr lang="zh-CN" altLang="en-US" dirty="0"/>
              <a:t>、</a:t>
            </a:r>
            <a:r>
              <a:rPr lang="en-US" altLang="zh-CN" dirty="0" err="1"/>
              <a:t>ASSP</a:t>
            </a:r>
            <a:r>
              <a:rPr lang="zh-CN" altLang="en-US" dirty="0"/>
              <a:t>以及混合信号功能</a:t>
            </a:r>
            <a:endParaRPr lang="en-US" altLang="zh-CN" dirty="0"/>
          </a:p>
        </p:txBody>
      </p:sp>
    </p:spTree>
    <p:extLst>
      <p:ext uri="{BB962C8B-B14F-4D97-AF65-F5344CB8AC3E}">
        <p14:creationId xmlns:p14="http://schemas.microsoft.com/office/powerpoint/2010/main" val="376584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wipe(up)">
                                      <p:cBhvr>
                                        <p:cTn id="19" dur="500"/>
                                        <p:tgtEl>
                                          <p:spTgt spid="4">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wipe(up)">
                                      <p:cBhvr>
                                        <p:cTn id="2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BCDE1671-177B-4317-82CC-E465CD8AE8A0}"/>
              </a:ext>
            </a:extLst>
          </p:cNvPr>
          <p:cNvSpPr>
            <a:spLocks noGrp="1"/>
          </p:cNvSpPr>
          <p:nvPr>
            <p:ph type="body" sz="quarter" idx="10"/>
          </p:nvPr>
        </p:nvSpPr>
        <p:spPr/>
        <p:txBody>
          <a:bodyPr/>
          <a:lstStyle/>
          <a:p>
            <a:r>
              <a:rPr lang="zh-CN" altLang="en-US" dirty="0"/>
              <a:t>原油储罐的底板腐蚀检测</a:t>
            </a:r>
          </a:p>
        </p:txBody>
      </p:sp>
      <p:sp>
        <p:nvSpPr>
          <p:cNvPr id="3" name="文本占位符 2">
            <a:extLst>
              <a:ext uri="{FF2B5EF4-FFF2-40B4-BE49-F238E27FC236}">
                <a16:creationId xmlns:a16="http://schemas.microsoft.com/office/drawing/2014/main" id="{EABA2202-ACB5-4DC9-A5C0-CD7B02B11223}"/>
              </a:ext>
            </a:extLst>
          </p:cNvPr>
          <p:cNvSpPr>
            <a:spLocks noGrp="1"/>
          </p:cNvSpPr>
          <p:nvPr>
            <p:ph type="body" sz="quarter" idx="11"/>
          </p:nvPr>
        </p:nvSpPr>
        <p:spPr/>
        <p:txBody>
          <a:bodyPr/>
          <a:lstStyle/>
          <a:p>
            <a:r>
              <a:rPr lang="zh-CN" altLang="en-US" dirty="0"/>
              <a:t>背景及意义</a:t>
            </a:r>
          </a:p>
        </p:txBody>
      </p:sp>
      <p:sp>
        <p:nvSpPr>
          <p:cNvPr id="4" name="内容占位符 3">
            <a:extLst>
              <a:ext uri="{FF2B5EF4-FFF2-40B4-BE49-F238E27FC236}">
                <a16:creationId xmlns:a16="http://schemas.microsoft.com/office/drawing/2014/main" id="{E3EA8662-1DEB-4594-BF12-EA47647CFAD4}"/>
              </a:ext>
            </a:extLst>
          </p:cNvPr>
          <p:cNvSpPr>
            <a:spLocks noGrp="1"/>
          </p:cNvSpPr>
          <p:nvPr>
            <p:ph idx="1"/>
          </p:nvPr>
        </p:nvSpPr>
        <p:spPr/>
        <p:txBody>
          <a:bodyPr/>
          <a:lstStyle/>
          <a:p>
            <a:r>
              <a:rPr lang="zh-CN" altLang="en-US" dirty="0"/>
              <a:t>长期服役的原油储罐的底板容易腐蚀损坏，需定期检测</a:t>
            </a:r>
            <a:endParaRPr lang="en-US" altLang="zh-CN" dirty="0"/>
          </a:p>
          <a:p>
            <a:r>
              <a:rPr lang="zh-CN" altLang="en-US" dirty="0"/>
              <a:t>底板腐蚀检测评估方法</a:t>
            </a:r>
            <a:endParaRPr lang="en-US" altLang="zh-CN" dirty="0"/>
          </a:p>
          <a:p>
            <a:pPr lvl="1"/>
            <a:r>
              <a:rPr lang="zh-CN" altLang="en-US" dirty="0"/>
              <a:t>离线检测</a:t>
            </a:r>
            <a:endParaRPr lang="en-US" altLang="zh-CN" dirty="0"/>
          </a:p>
          <a:p>
            <a:pPr lvl="2"/>
            <a:r>
              <a:rPr lang="zh-CN" altLang="en-US" dirty="0"/>
              <a:t>储罐停工、清空油品后，再进入到罐体内部，采用超声、涡流、漏磁等常规的无损检测方法，对整个储罐底板进行检测</a:t>
            </a:r>
            <a:endParaRPr lang="en-US" altLang="zh-CN" dirty="0"/>
          </a:p>
          <a:p>
            <a:pPr lvl="2"/>
            <a:r>
              <a:rPr lang="zh-CN" altLang="en-US" dirty="0"/>
              <a:t>此方法检测</a:t>
            </a:r>
            <a:r>
              <a:rPr lang="zh-CN" altLang="en-US" dirty="0">
                <a:solidFill>
                  <a:schemeClr val="accent3">
                    <a:lumMod val="75000"/>
                  </a:schemeClr>
                </a:solidFill>
              </a:rPr>
              <a:t>精度高</a:t>
            </a:r>
            <a:r>
              <a:rPr lang="zh-CN" altLang="en-US" dirty="0"/>
              <a:t>，但</a:t>
            </a:r>
            <a:r>
              <a:rPr lang="zh-CN" altLang="en-US" dirty="0">
                <a:solidFill>
                  <a:srgbClr val="FF0000"/>
                </a:solidFill>
              </a:rPr>
              <a:t>成本很高</a:t>
            </a:r>
            <a:r>
              <a:rPr lang="zh-CN" altLang="en-US" dirty="0"/>
              <a:t>，无法在安全周期内对储罐罐底腐蚀情况进行检测</a:t>
            </a:r>
            <a:endParaRPr lang="en-US" altLang="zh-CN" dirty="0"/>
          </a:p>
          <a:p>
            <a:pPr lvl="1"/>
            <a:r>
              <a:rPr lang="zh-CN" altLang="en-US" dirty="0"/>
              <a:t>在线检测</a:t>
            </a:r>
            <a:endParaRPr lang="en-US" altLang="zh-CN" dirty="0"/>
          </a:p>
          <a:p>
            <a:pPr lvl="2"/>
            <a:r>
              <a:rPr lang="zh-CN" altLang="en-US" dirty="0"/>
              <a:t>在不开罐的情况下，采用声发射等技术完成罐底腐蚀情况检测</a:t>
            </a:r>
            <a:endParaRPr lang="en-US" altLang="zh-CN" dirty="0"/>
          </a:p>
          <a:p>
            <a:pPr lvl="2"/>
            <a:r>
              <a:rPr lang="zh-CN" altLang="en-US" dirty="0"/>
              <a:t>此方法</a:t>
            </a:r>
            <a:r>
              <a:rPr lang="zh-CN" altLang="en-US" dirty="0">
                <a:solidFill>
                  <a:schemeClr val="accent3">
                    <a:lumMod val="75000"/>
                  </a:schemeClr>
                </a:solidFill>
              </a:rPr>
              <a:t>成本较低</a:t>
            </a:r>
            <a:r>
              <a:rPr lang="zh-CN" altLang="en-US" dirty="0"/>
              <a:t>、</a:t>
            </a:r>
            <a:r>
              <a:rPr lang="zh-CN" altLang="en-US" dirty="0">
                <a:solidFill>
                  <a:schemeClr val="accent3">
                    <a:lumMod val="75000"/>
                  </a:schemeClr>
                </a:solidFill>
              </a:rPr>
              <a:t>检测方便</a:t>
            </a:r>
            <a:r>
              <a:rPr lang="zh-CN" altLang="en-US" dirty="0"/>
              <a:t>，但由于储罐直径很大，所以检测</a:t>
            </a:r>
            <a:r>
              <a:rPr lang="zh-CN" altLang="en-US" dirty="0">
                <a:solidFill>
                  <a:srgbClr val="FF0000"/>
                </a:solidFill>
              </a:rPr>
              <a:t>精度不高</a:t>
            </a:r>
            <a:endParaRPr lang="en-US" altLang="zh-CN" dirty="0">
              <a:solidFill>
                <a:srgbClr val="FF0000"/>
              </a:solidFill>
            </a:endParaRPr>
          </a:p>
          <a:p>
            <a:pPr lvl="1"/>
            <a:r>
              <a:rPr lang="zh-CN" altLang="en-US" dirty="0"/>
              <a:t>两种方法将长期共同存在</a:t>
            </a:r>
            <a:endParaRPr lang="en-US" altLang="zh-CN" dirty="0"/>
          </a:p>
        </p:txBody>
      </p:sp>
    </p:spTree>
    <p:extLst>
      <p:ext uri="{BB962C8B-B14F-4D97-AF65-F5344CB8AC3E}">
        <p14:creationId xmlns:p14="http://schemas.microsoft.com/office/powerpoint/2010/main" val="369606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par>
                                <p:cTn id="18" presetID="22" presetClass="entr" presetSubtype="1"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wipe(up)">
                                      <p:cBhvr>
                                        <p:cTn id="20" dur="500"/>
                                        <p:tgtEl>
                                          <p:spTgt spid="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wipe(up)">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wipe(up)">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wipe(up)">
                                      <p:cBhvr>
                                        <p:cTn id="35" dur="500"/>
                                        <p:tgtEl>
                                          <p:spTgt spid="4">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wipe(up)">
                                      <p:cBhvr>
                                        <p:cTn id="40" dur="500"/>
                                        <p:tgtEl>
                                          <p:spTgt spid="4">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4">
                                            <p:txEl>
                                              <p:pRg st="8" end="8"/>
                                            </p:txEl>
                                          </p:spTgt>
                                        </p:tgtEl>
                                        <p:attrNameLst>
                                          <p:attrName>style.visibility</p:attrName>
                                        </p:attrNameLst>
                                      </p:cBhvr>
                                      <p:to>
                                        <p:strVal val="visible"/>
                                      </p:to>
                                    </p:set>
                                    <p:animEffect transition="in" filter="wipe(up)">
                                      <p:cBhvr>
                                        <p:cTn id="45"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BCDE1671-177B-4317-82CC-E465CD8AE8A0}"/>
              </a:ext>
            </a:extLst>
          </p:cNvPr>
          <p:cNvSpPr>
            <a:spLocks noGrp="1"/>
          </p:cNvSpPr>
          <p:nvPr>
            <p:ph type="body" sz="quarter" idx="10"/>
          </p:nvPr>
        </p:nvSpPr>
        <p:spPr/>
        <p:txBody>
          <a:bodyPr/>
          <a:lstStyle/>
          <a:p>
            <a:r>
              <a:rPr lang="zh-CN" altLang="en-US" dirty="0"/>
              <a:t>项目内容和意义</a:t>
            </a:r>
          </a:p>
        </p:txBody>
      </p:sp>
      <p:sp>
        <p:nvSpPr>
          <p:cNvPr id="3" name="文本占位符 2">
            <a:extLst>
              <a:ext uri="{FF2B5EF4-FFF2-40B4-BE49-F238E27FC236}">
                <a16:creationId xmlns:a16="http://schemas.microsoft.com/office/drawing/2014/main" id="{EABA2202-ACB5-4DC9-A5C0-CD7B02B11223}"/>
              </a:ext>
            </a:extLst>
          </p:cNvPr>
          <p:cNvSpPr>
            <a:spLocks noGrp="1"/>
          </p:cNvSpPr>
          <p:nvPr>
            <p:ph type="body" sz="quarter" idx="11"/>
          </p:nvPr>
        </p:nvSpPr>
        <p:spPr/>
        <p:txBody>
          <a:bodyPr/>
          <a:lstStyle/>
          <a:p>
            <a:r>
              <a:rPr lang="zh-CN" altLang="en-US" dirty="0"/>
              <a:t>背景及意义</a:t>
            </a:r>
          </a:p>
        </p:txBody>
      </p:sp>
      <p:sp>
        <p:nvSpPr>
          <p:cNvPr id="4" name="内容占位符 3">
            <a:extLst>
              <a:ext uri="{FF2B5EF4-FFF2-40B4-BE49-F238E27FC236}">
                <a16:creationId xmlns:a16="http://schemas.microsoft.com/office/drawing/2014/main" id="{E3EA8662-1DEB-4594-BF12-EA47647CFAD4}"/>
              </a:ext>
            </a:extLst>
          </p:cNvPr>
          <p:cNvSpPr>
            <a:spLocks noGrp="1"/>
          </p:cNvSpPr>
          <p:nvPr>
            <p:ph idx="1"/>
          </p:nvPr>
        </p:nvSpPr>
        <p:spPr/>
        <p:txBody>
          <a:bodyPr/>
          <a:lstStyle/>
          <a:p>
            <a:r>
              <a:rPr lang="zh-CN" altLang="en-US" dirty="0"/>
              <a:t>内容</a:t>
            </a:r>
            <a:endParaRPr lang="en-US" altLang="zh-CN" dirty="0"/>
          </a:p>
          <a:p>
            <a:pPr lvl="1"/>
            <a:r>
              <a:rPr lang="zh-CN" altLang="en-US" dirty="0"/>
              <a:t>设计基于</a:t>
            </a:r>
            <a:r>
              <a:rPr lang="en-US" altLang="zh-CN" dirty="0"/>
              <a:t>Zynq</a:t>
            </a:r>
            <a:r>
              <a:rPr lang="zh-CN" altLang="en-US" dirty="0"/>
              <a:t>的低成本发射系统的方案</a:t>
            </a:r>
            <a:endParaRPr lang="en-US" altLang="zh-CN" dirty="0"/>
          </a:p>
          <a:p>
            <a:pPr lvl="1"/>
            <a:r>
              <a:rPr lang="zh-CN" altLang="en-US" dirty="0"/>
              <a:t>采用人工智能方法，对照已有储罐离线检测和声发射在线检测数据，研究提高原油储罐底板腐蚀声发射在线检测精度的方法</a:t>
            </a:r>
            <a:endParaRPr lang="en-US" altLang="zh-CN" dirty="0"/>
          </a:p>
          <a:p>
            <a:r>
              <a:rPr lang="zh-CN" altLang="en-US" dirty="0"/>
              <a:t>意义</a:t>
            </a:r>
            <a:endParaRPr lang="en-US" altLang="zh-CN" dirty="0"/>
          </a:p>
          <a:p>
            <a:pPr lvl="1"/>
            <a:r>
              <a:rPr lang="zh-CN" altLang="en-US" dirty="0"/>
              <a:t>有理论意义和实用价值</a:t>
            </a:r>
            <a:endParaRPr lang="en-US" altLang="zh-CN" dirty="0"/>
          </a:p>
          <a:p>
            <a:pPr lvl="1"/>
            <a:r>
              <a:rPr lang="zh-CN" altLang="en-US" dirty="0"/>
              <a:t>涉及数字信号处理、模式识别、嵌入式系统、</a:t>
            </a:r>
            <a:r>
              <a:rPr lang="en-US" altLang="zh-CN" dirty="0"/>
              <a:t>FPGA</a:t>
            </a:r>
            <a:r>
              <a:rPr lang="zh-CN" altLang="en-US" dirty="0"/>
              <a:t>、</a:t>
            </a:r>
            <a:r>
              <a:rPr lang="en-US" altLang="zh-CN" dirty="0"/>
              <a:t>DSP</a:t>
            </a:r>
            <a:r>
              <a:rPr lang="zh-CN" altLang="en-US" dirty="0"/>
              <a:t>处理器等主干课程，有利于促进专业知识的学习</a:t>
            </a:r>
          </a:p>
          <a:p>
            <a:pPr lvl="1"/>
            <a:endParaRPr lang="en-US" altLang="zh-CN" dirty="0"/>
          </a:p>
        </p:txBody>
      </p:sp>
    </p:spTree>
    <p:extLst>
      <p:ext uri="{BB962C8B-B14F-4D97-AF65-F5344CB8AC3E}">
        <p14:creationId xmlns:p14="http://schemas.microsoft.com/office/powerpoint/2010/main" val="93026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up)">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up)">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up)">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id="{DE3D9CAE-CB8B-413C-80BB-75701BE05990}"/>
              </a:ext>
            </a:extLst>
          </p:cNvPr>
          <p:cNvSpPr>
            <a:spLocks noGrp="1"/>
          </p:cNvSpPr>
          <p:nvPr>
            <p:ph type="body" sz="quarter" idx="10"/>
          </p:nvPr>
        </p:nvSpPr>
        <p:spPr/>
        <p:txBody>
          <a:bodyPr/>
          <a:lstStyle/>
          <a:p>
            <a:r>
              <a:rPr lang="zh-CN" altLang="en-US" dirty="0"/>
              <a:t>答辩主要内容</a:t>
            </a:r>
          </a:p>
        </p:txBody>
      </p:sp>
      <p:sp>
        <p:nvSpPr>
          <p:cNvPr id="6" name="文本框 5">
            <a:extLst>
              <a:ext uri="{FF2B5EF4-FFF2-40B4-BE49-F238E27FC236}">
                <a16:creationId xmlns:a16="http://schemas.microsoft.com/office/drawing/2014/main" id="{A13CC24D-BC11-455F-8818-ECBF5CEDCF7E}"/>
              </a:ext>
            </a:extLst>
          </p:cNvPr>
          <p:cNvSpPr txBox="1"/>
          <p:nvPr/>
        </p:nvSpPr>
        <p:spPr>
          <a:xfrm>
            <a:off x="2473693" y="1295242"/>
            <a:ext cx="5012911" cy="4267515"/>
          </a:xfrm>
          <a:prstGeom prst="rect">
            <a:avLst/>
          </a:prstGeom>
          <a:noFill/>
        </p:spPr>
        <p:txBody>
          <a:bodyPr wrap="none" rtlCol="0" anchor="ctr">
            <a:spAutoFit/>
          </a:bodyPr>
          <a:lstStyle/>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研究背景、意义及主要内容</a:t>
            </a:r>
          </a:p>
          <a:p>
            <a:pPr marL="514350" indent="-514350">
              <a:lnSpc>
                <a:spcPct val="200000"/>
              </a:lnSpc>
              <a:buFont typeface="+mj-lt"/>
              <a:buAutoNum type="arabicPeriod"/>
            </a:pPr>
            <a:r>
              <a:rPr lang="zh-CN" altLang="en-US" sz="2800" dirty="0">
                <a:latin typeface="Arial" panose="020B0604020202020204" pitchFamily="34" charset="0"/>
                <a:ea typeface="微软雅黑" panose="020B0503020204020204" pitchFamily="34" charset="-122"/>
                <a:cs typeface="Arial" panose="020B0604020202020204" pitchFamily="34" charset="0"/>
              </a:rPr>
              <a:t>已有工作基础</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项目研究技术路线</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项目组成员分工</a:t>
            </a:r>
          </a:p>
          <a:p>
            <a:pPr marL="514350" indent="-514350">
              <a:lnSpc>
                <a:spcPct val="200000"/>
              </a:lnSpc>
              <a:buFont typeface="+mj-lt"/>
              <a:buAutoNum type="arabicPeriod"/>
            </a:pPr>
            <a:r>
              <a:rPr lang="zh-CN" altLang="en-US" sz="2800" dirty="0">
                <a:solidFill>
                  <a:schemeClr val="bg1">
                    <a:lumMod val="65000"/>
                  </a:schemeClr>
                </a:solidFill>
                <a:latin typeface="Arial" panose="020B0604020202020204" pitchFamily="34" charset="0"/>
                <a:ea typeface="微软雅黑" panose="020B0503020204020204" pitchFamily="34" charset="-122"/>
                <a:cs typeface="Arial" panose="020B0604020202020204" pitchFamily="34" charset="0"/>
              </a:rPr>
              <a:t>研究进度安排</a:t>
            </a:r>
          </a:p>
        </p:txBody>
      </p:sp>
    </p:spTree>
    <p:extLst>
      <p:ext uri="{BB962C8B-B14F-4D97-AF65-F5344CB8AC3E}">
        <p14:creationId xmlns:p14="http://schemas.microsoft.com/office/powerpoint/2010/main" val="1387728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CBB364E5-5379-4ACC-BA74-008C8B56FCAB}"/>
              </a:ext>
            </a:extLst>
          </p:cNvPr>
          <p:cNvSpPr>
            <a:spLocks noGrp="1"/>
          </p:cNvSpPr>
          <p:nvPr>
            <p:ph type="body" sz="quarter" idx="10"/>
          </p:nvPr>
        </p:nvSpPr>
        <p:spPr/>
        <p:txBody>
          <a:bodyPr/>
          <a:lstStyle/>
          <a:p>
            <a:r>
              <a:rPr lang="zh-CN" altLang="en-US" dirty="0"/>
              <a:t>已有工作基础</a:t>
            </a:r>
          </a:p>
        </p:txBody>
      </p:sp>
      <p:sp>
        <p:nvSpPr>
          <p:cNvPr id="3" name="内容占位符 2">
            <a:extLst>
              <a:ext uri="{FF2B5EF4-FFF2-40B4-BE49-F238E27FC236}">
                <a16:creationId xmlns:a16="http://schemas.microsoft.com/office/drawing/2014/main" id="{09960D7F-3BEA-461C-B351-F06E91502BB6}"/>
              </a:ext>
            </a:extLst>
          </p:cNvPr>
          <p:cNvSpPr>
            <a:spLocks noGrp="1"/>
          </p:cNvSpPr>
          <p:nvPr>
            <p:ph idx="1"/>
          </p:nvPr>
        </p:nvSpPr>
        <p:spPr>
          <a:xfrm>
            <a:off x="252000" y="720000"/>
            <a:ext cx="8640000" cy="5958000"/>
          </a:xfrm>
        </p:spPr>
        <p:txBody>
          <a:bodyPr>
            <a:normAutofit/>
          </a:bodyPr>
          <a:lstStyle/>
          <a:p>
            <a:pPr marL="514350" indent="-514350">
              <a:buFont typeface="+mj-lt"/>
              <a:buAutoNum type="arabicPeriod"/>
            </a:pPr>
            <a:r>
              <a:rPr lang="zh-CN" altLang="en-US" dirty="0"/>
              <a:t>声发射检测过程的数学初步分析与建模</a:t>
            </a:r>
            <a:endParaRPr lang="en-US" altLang="zh-CN" dirty="0"/>
          </a:p>
          <a:p>
            <a:pPr marL="914400" lvl="1" indent="-457200">
              <a:buFont typeface="+mj-ea"/>
              <a:buAutoNum type="circleNumDbPlain"/>
            </a:pPr>
            <a:r>
              <a:rPr lang="zh-CN" altLang="en-US" dirty="0"/>
              <a:t>声发射信号的生成、传播</a:t>
            </a:r>
            <a:endParaRPr lang="en-US" altLang="zh-CN" dirty="0"/>
          </a:p>
          <a:p>
            <a:pPr marL="914400" lvl="1" indent="-457200">
              <a:buFont typeface="+mj-ea"/>
              <a:buAutoNum type="circleNumDbPlain"/>
            </a:pPr>
            <a:r>
              <a:rPr lang="zh-CN" altLang="en-US" dirty="0"/>
              <a:t>声发射事件的定位</a:t>
            </a:r>
            <a:endParaRPr lang="en-US" altLang="zh-CN" dirty="0"/>
          </a:p>
          <a:p>
            <a:pPr marL="914400" lvl="1" indent="-457200">
              <a:buFont typeface="+mj-ea"/>
              <a:buAutoNum type="circleNumDbPlain"/>
            </a:pPr>
            <a:r>
              <a:rPr lang="zh-CN" altLang="en-US" dirty="0"/>
              <a:t>声发射源的定位</a:t>
            </a:r>
          </a:p>
          <a:p>
            <a:pPr marL="514350" indent="-514350">
              <a:buFont typeface="+mj-lt"/>
              <a:buAutoNum type="arabicPeriod"/>
            </a:pPr>
            <a:r>
              <a:rPr lang="zh-CN" altLang="en-US" dirty="0"/>
              <a:t>声发射检测系统的软硬件预研</a:t>
            </a:r>
            <a:endParaRPr lang="en-US" altLang="zh-CN" dirty="0"/>
          </a:p>
          <a:p>
            <a:pPr marL="914400" lvl="1" indent="-457200">
              <a:buFont typeface="+mj-ea"/>
              <a:buAutoNum type="circleNumDbPlain"/>
            </a:pPr>
            <a:r>
              <a:rPr lang="zh-CN" altLang="en-US" dirty="0"/>
              <a:t>初步完成了声发射定位系统的系统分析和结构设计</a:t>
            </a:r>
            <a:endParaRPr lang="en-US" altLang="zh-CN" dirty="0"/>
          </a:p>
          <a:p>
            <a:pPr marL="914400" lvl="1" indent="-457200">
              <a:buFont typeface="+mj-ea"/>
              <a:buAutoNum type="circleNumDbPlain"/>
            </a:pPr>
            <a:r>
              <a:rPr lang="zh-CN" altLang="en-US" dirty="0"/>
              <a:t>实现了脉冲波形的持续时间特征提取过程的仿真</a:t>
            </a:r>
            <a:endParaRPr lang="en-US" altLang="zh-CN" dirty="0"/>
          </a:p>
          <a:p>
            <a:pPr marL="914400" lvl="1" indent="-457200">
              <a:buFont typeface="+mj-ea"/>
              <a:buAutoNum type="circleNumDbPlain"/>
            </a:pPr>
            <a:r>
              <a:rPr lang="zh-CN" altLang="en-US" dirty="0"/>
              <a:t>实现了基于</a:t>
            </a:r>
            <a:r>
              <a:rPr lang="en-US" altLang="zh-CN" dirty="0"/>
              <a:t>FPGA</a:t>
            </a:r>
            <a:r>
              <a:rPr lang="zh-CN" altLang="en-US" dirty="0"/>
              <a:t>的</a:t>
            </a:r>
            <a:r>
              <a:rPr lang="en-US" altLang="zh-CN" dirty="0"/>
              <a:t>FIR</a:t>
            </a:r>
            <a:r>
              <a:rPr lang="zh-CN" altLang="en-US" dirty="0"/>
              <a:t>、</a:t>
            </a:r>
            <a:r>
              <a:rPr lang="en-US" altLang="zh-CN" dirty="0" err="1"/>
              <a:t>IIR</a:t>
            </a:r>
            <a:r>
              <a:rPr lang="zh-CN" altLang="en-US" dirty="0"/>
              <a:t>高通、低通及组合带通数字滤波器的设计和仿真</a:t>
            </a:r>
            <a:endParaRPr lang="en-US" altLang="zh-CN" dirty="0"/>
          </a:p>
          <a:p>
            <a:pPr marL="914400" lvl="1" indent="-457200">
              <a:buFont typeface="+mj-ea"/>
              <a:buAutoNum type="circleNumDbPlain"/>
            </a:pPr>
            <a:r>
              <a:rPr lang="zh-CN" altLang="en-US" dirty="0"/>
              <a:t>完成</a:t>
            </a:r>
            <a:r>
              <a:rPr lang="en-US" altLang="zh-CN" dirty="0"/>
              <a:t>Zynq</a:t>
            </a:r>
            <a:r>
              <a:rPr lang="zh-CN" altLang="en-US" dirty="0"/>
              <a:t>平台中</a:t>
            </a:r>
            <a:r>
              <a:rPr lang="en-US" altLang="zh-CN" dirty="0"/>
              <a:t>Linux</a:t>
            </a:r>
            <a:r>
              <a:rPr lang="zh-CN" altLang="en-US" dirty="0"/>
              <a:t>的移植</a:t>
            </a:r>
            <a:endParaRPr lang="en-US" altLang="zh-CN" dirty="0"/>
          </a:p>
          <a:p>
            <a:pPr marL="914400" lvl="1" indent="-457200">
              <a:buFont typeface="+mj-ea"/>
              <a:buAutoNum type="circleNumDbPlain"/>
            </a:pPr>
            <a:r>
              <a:rPr lang="en-US" altLang="zh-CN" dirty="0"/>
              <a:t>8</a:t>
            </a:r>
            <a:r>
              <a:rPr lang="zh-CN" altLang="en-US" dirty="0"/>
              <a:t>路同步</a:t>
            </a:r>
            <a:r>
              <a:rPr lang="en-US" altLang="zh-CN" dirty="0"/>
              <a:t>AD</a:t>
            </a:r>
            <a:r>
              <a:rPr lang="zh-CN" altLang="en-US" dirty="0"/>
              <a:t>转换的驱动编写</a:t>
            </a:r>
            <a:endParaRPr lang="en-US" altLang="zh-CN" dirty="0"/>
          </a:p>
          <a:p>
            <a:pPr marL="914400" lvl="1" indent="-457200">
              <a:buFont typeface="+mj-ea"/>
              <a:buAutoNum type="circleNumDbPlain"/>
            </a:pPr>
            <a:r>
              <a:rPr lang="en-US" altLang="zh-CN" dirty="0"/>
              <a:t>8</a:t>
            </a:r>
            <a:r>
              <a:rPr lang="zh-CN" altLang="en-US" dirty="0"/>
              <a:t>路波形显示的界面</a:t>
            </a:r>
            <a:endParaRPr lang="en-US" altLang="zh-CN" dirty="0"/>
          </a:p>
          <a:p>
            <a:endParaRPr lang="zh-CN" altLang="en-US" dirty="0"/>
          </a:p>
        </p:txBody>
      </p:sp>
    </p:spTree>
    <p:extLst>
      <p:ext uri="{BB962C8B-B14F-4D97-AF65-F5344CB8AC3E}">
        <p14:creationId xmlns:p14="http://schemas.microsoft.com/office/powerpoint/2010/main" val="77799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up)">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500"/>
                                        <p:tgtEl>
                                          <p:spTgt spid="3">
                                            <p:txEl>
                                              <p:pRg st="1" end="1"/>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up)">
                                      <p:cBhvr>
                                        <p:cTn id="18" dur="500"/>
                                        <p:tgtEl>
                                          <p:spTgt spid="3">
                                            <p:txEl>
                                              <p:pRg st="2" end="2"/>
                                            </p:txEl>
                                          </p:spTgt>
                                        </p:tgtEl>
                                      </p:cBhvr>
                                    </p:animEffect>
                                  </p:childTnLst>
                                </p:cTn>
                              </p:par>
                              <p:par>
                                <p:cTn id="19" presetID="22"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up)">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par>
                                <p:cTn id="27" presetID="22" presetClass="entr" presetSubtype="1"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up)">
                                      <p:cBhvr>
                                        <p:cTn id="29" dur="500"/>
                                        <p:tgtEl>
                                          <p:spTgt spid="3">
                                            <p:txEl>
                                              <p:pRg st="6" end="6"/>
                                            </p:txEl>
                                          </p:spTgt>
                                        </p:tgtEl>
                                      </p:cBhvr>
                                    </p:animEffect>
                                  </p:childTnLst>
                                </p:cTn>
                              </p:par>
                              <p:par>
                                <p:cTn id="30" presetID="22" presetClass="entr" presetSubtype="1"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up)">
                                      <p:cBhvr>
                                        <p:cTn id="32" dur="500"/>
                                        <p:tgtEl>
                                          <p:spTgt spid="3">
                                            <p:txEl>
                                              <p:pRg st="7" end="7"/>
                                            </p:txEl>
                                          </p:spTgt>
                                        </p:tgtEl>
                                      </p:cBhvr>
                                    </p:animEffect>
                                  </p:childTnLst>
                                </p:cTn>
                              </p:par>
                              <p:par>
                                <p:cTn id="33" presetID="22" presetClass="entr" presetSubtype="1"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up)">
                                      <p:cBhvr>
                                        <p:cTn id="35" dur="500"/>
                                        <p:tgtEl>
                                          <p:spTgt spid="3">
                                            <p:txEl>
                                              <p:pRg st="8" end="8"/>
                                            </p:txEl>
                                          </p:spTgt>
                                        </p:tgtEl>
                                      </p:cBhvr>
                                    </p:animEffect>
                                  </p:childTnLst>
                                </p:cTn>
                              </p:par>
                              <p:par>
                                <p:cTn id="36" presetID="22" presetClass="entr" presetSubtype="1"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up)">
                                      <p:cBhvr>
                                        <p:cTn id="38" dur="500"/>
                                        <p:tgtEl>
                                          <p:spTgt spid="3">
                                            <p:txEl>
                                              <p:pRg st="9" end="9"/>
                                            </p:txEl>
                                          </p:spTgt>
                                        </p:tgtEl>
                                      </p:cBhvr>
                                    </p:animEffect>
                                  </p:childTnLst>
                                </p:cTn>
                              </p:par>
                              <p:par>
                                <p:cTn id="39" presetID="22" presetClass="entr" presetSubtype="1"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up)">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H课件字体">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nchor="ctr">
        <a:spAutoFit/>
      </a:bodyPr>
      <a:lstStyle>
        <a:defPPr algn="l">
          <a:defRPr sz="2800" dirty="0" smtClean="0">
            <a:latin typeface="Arial" panose="020B0604020202020204" pitchFamily="34" charset="0"/>
            <a:ea typeface="微软雅黑" panose="020B0503020204020204" pitchFamily="34" charset="-122"/>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20932</TotalTime>
  <Words>1781</Words>
  <Application>Microsoft Office PowerPoint</Application>
  <PresentationFormat>全屏显示(4:3)</PresentationFormat>
  <Paragraphs>197</Paragraphs>
  <Slides>25</Slides>
  <Notes>8</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2</vt:i4>
      </vt:variant>
      <vt:variant>
        <vt:lpstr>幻灯片标题</vt:lpstr>
      </vt:variant>
      <vt:variant>
        <vt:i4>25</vt:i4>
      </vt:variant>
    </vt:vector>
  </HeadingPairs>
  <TitlesOfParts>
    <vt:vector size="33" baseType="lpstr">
      <vt:lpstr>等线</vt:lpstr>
      <vt:lpstr>微软雅黑</vt:lpstr>
      <vt:lpstr>Arial</vt:lpstr>
      <vt:lpstr>Times New Roman</vt:lpstr>
      <vt:lpstr>Wingdings</vt:lpstr>
      <vt:lpstr>Office 主题​​</vt:lpstr>
      <vt:lpstr>Equation</vt:lpstr>
      <vt:lpstr>Equation.KSEE3</vt:lpstr>
      <vt:lpstr>多通道声发射系统设计 与高精度信源定位方法研究</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Hui Liu</dc:creator>
  <cp:lastModifiedBy>Hui Liu</cp:lastModifiedBy>
  <cp:revision>1389</cp:revision>
  <dcterms:created xsi:type="dcterms:W3CDTF">2018-06-07T07:30:22Z</dcterms:created>
  <dcterms:modified xsi:type="dcterms:W3CDTF">2019-03-26T05:27:13Z</dcterms:modified>
</cp:coreProperties>
</file>